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27"/>
  </p:notesMasterIdLst>
  <p:sldIdLst>
    <p:sldId id="256" r:id="rId2"/>
    <p:sldId id="258" r:id="rId3"/>
    <p:sldId id="257" r:id="rId4"/>
    <p:sldId id="259" r:id="rId5"/>
    <p:sldId id="264" r:id="rId6"/>
    <p:sldId id="285" r:id="rId7"/>
    <p:sldId id="262" r:id="rId8"/>
    <p:sldId id="266" r:id="rId9"/>
    <p:sldId id="268" r:id="rId10"/>
    <p:sldId id="260" r:id="rId11"/>
    <p:sldId id="286" r:id="rId12"/>
    <p:sldId id="287" r:id="rId13"/>
    <p:sldId id="280" r:id="rId14"/>
    <p:sldId id="261" r:id="rId15"/>
    <p:sldId id="267" r:id="rId16"/>
    <p:sldId id="263" r:id="rId17"/>
    <p:sldId id="279" r:id="rId18"/>
    <p:sldId id="269" r:id="rId19"/>
    <p:sldId id="272" r:id="rId20"/>
    <p:sldId id="282" r:id="rId21"/>
    <p:sldId id="273" r:id="rId22"/>
    <p:sldId id="283" r:id="rId23"/>
    <p:sldId id="274" r:id="rId24"/>
    <p:sldId id="284" r:id="rId25"/>
    <p:sldId id="27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5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8" d="100"/>
          <a:sy n="68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DCFDA-6336-4193-B996-FA1E1A4A578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23FDE-434B-41F2-A2F3-8FEA1D58AA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23FDE-434B-41F2-A2F3-8FEA1D58AA8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5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723FDE-434B-41F2-A2F3-8FEA1D58AA81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723FDE-434B-41F2-A2F3-8FEA1D58AA8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5D88-DB91-4EAB-9A72-3FE609B94CCC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E2CC23-5DFC-4762-828B-3AA0970100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807955-F653-47AB-B334-E0CE716CB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2C647D-88BF-4338-96B7-7EBF8DA3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786C7E-632C-401F-A2E1-14B0A43BB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86305D-77B3-431C-8E28-3D38D4734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593818"/>
      </p:ext>
    </p:extLst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154C28-29CA-49CC-B6C3-4C1583456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EB6388-7985-4969-95EB-25D2EF6343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883B70-CA27-4569-BBF4-630968D2C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7AF975-8E6C-4AE6-81B2-F9A27DE99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3BC82D-D201-46C8-BD74-CD48E1387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032888"/>
      </p:ext>
    </p:extLst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52E97D-0D70-4658-A75E-9C4048FC9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8F5A8B-397F-477E-B9E9-FC31825A7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1E501A-E103-4B6B-97D0-F7E08BFB8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0EDFE7-F270-4877-BE87-C43E7D698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A2956C-87B0-4412-BACA-51E23E530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647802"/>
      </p:ext>
    </p:extLst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285D8-EB39-46C9-80C8-CC09A825C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5D55EB-02FA-4888-AD38-87A020F330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0CEAE80-D212-46B1-823F-41719F92E5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C905FA-8CBC-453C-925B-8241BE6E1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78661F-C2B5-4BDA-9708-38AB82D86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CEA41B-6A8D-4D1E-8524-AC2D5B89E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101934"/>
      </p:ext>
    </p:extLst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308122-6093-459C-BD00-678DDD3D5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1CF3E63-4340-4A8A-BB74-7606482684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72F46E-B7CB-4BD0-ADCA-E2D4D402D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B4274B3-21A1-4441-8B9F-2A45B7AF0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8D1FFA8-93D3-4928-A6D3-4ED7457B4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5CC1DC6-FF98-4B98-977F-40253E3DA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4E39723-732A-4778-9C0D-A1F34CD5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1EA9BC-D6A6-4B23-B873-559A84EA7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733411"/>
      </p:ext>
    </p:extLst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0F68A9-B5A7-47F1-96AB-25BA66E70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C73486C-1B9A-4AA6-8557-C688F455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C9A2F6B-89DC-4A35-AAA7-DAFAFB960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60C442-A23A-4471-A086-24C816703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475710"/>
      </p:ext>
    </p:extLst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979C7F3-2C5F-495E-B5D6-5098B04BF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F19CCF4-8749-4ED2-A8C6-DE2E7AEEF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636FAF3-0B9F-410C-9227-166DE5E7F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223777"/>
      </p:ext>
    </p:extLst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D18F19-436C-433D-AED6-5A200E838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5BC044-04E6-4371-8F53-0B485C2D7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24F6CE8-4E18-4018-8413-1A5396E8A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CC8AB9-E01A-490D-81B0-08AC77078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C43EB6-FCE8-4207-AD8F-6DB37853E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B58FAD0-FB9C-49E7-94F9-33DDE68B9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349249"/>
      </p:ext>
    </p:extLst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F4CFC-C9D7-414F-9A3F-E72460623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0486C53-E4E9-45D9-B49E-3B624F36B3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F72B928-849A-455D-B318-429731C57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699ED9-742E-4609-8065-790E60025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D7B70B-3BEF-4061-B6E3-5322C9991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2A2A24E-5391-47D7-86AE-F9B837170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694561"/>
      </p:ext>
    </p:extLst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25EB3D-6A0D-45D9-9614-EBDEA46E7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CBF9961-2ABF-4CDC-B9C5-32BDCF22A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D6BB4C-62A0-41EB-BEBE-7D15D49CF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5AFE8A-9829-4CCD-B78A-F3E53611B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E3445C-B6CD-4BF8-9ABF-01FF62084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576853"/>
      </p:ext>
    </p:extLst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F6AC4E0-09EF-4FCF-9013-9B5198CEC6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1D40F1F-6A94-4696-8B82-4B9F420A85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E44462-36C4-4878-BBCB-DDC896A8F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1BCCA3-D3F5-4D2D-88FA-7652607D0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4237AE-1ED8-4FFB-B7AC-A59872308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56371"/>
      </p:ext>
    </p:extLst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A1BD90-C227-4723-AB54-31573C3E1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C00F60-C2AC-4FC8-9F67-57C84823C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E43443-8F1D-4BE4-AB25-4FEFC23A7B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C3A9A4-5FED-4FCD-B060-896EA9E076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1CBB98-5F6A-4D16-A665-CB83A650E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17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837"/>
            <a:ext cx="9166375" cy="68778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72640"/>
            <a:ext cx="7515269" cy="216024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lnSpc>
                <a:spcPct val="150000"/>
              </a:lnSpc>
            </a:pPr>
            <a:br>
              <a:rPr lang="ru-RU" sz="4800" b="1" i="1" spc="50" dirty="0">
                <a:ln w="11430"/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br>
              <a:rPr lang="ru-RU" sz="4400" b="1" i="1" spc="50" dirty="0">
                <a:ln w="11430"/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sz="5400" b="1" i="1" spc="50" dirty="0">
                <a:ln w="11430"/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«…Моя симбирская деревня – моя любимая земля!» 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0B8DA55-556A-433F-A8AE-8F8306D28D16}"/>
              </a:ext>
            </a:extLst>
          </p:cNvPr>
          <p:cNvSpPr/>
          <p:nvPr/>
        </p:nvSpPr>
        <p:spPr>
          <a:xfrm>
            <a:off x="4499992" y="4663637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Составитель : учитель истории и обществознания</a:t>
            </a:r>
          </a:p>
          <a:p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МОУ Володарской СШ </a:t>
            </a:r>
          </a:p>
          <a:p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Яковлева Алсу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Ансаровна</a:t>
            </a:r>
            <a:endParaRPr lang="ru-RU" sz="2000" b="1" dirty="0"/>
          </a:p>
        </p:txBody>
      </p:sp>
    </p:spTree>
  </p:cSld>
  <p:clrMapOvr>
    <a:masterClrMapping/>
  </p:clrMapOvr>
  <p:transition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032482" cy="689263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4348" y="620688"/>
            <a:ext cx="80010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00"/>
                </a:solidFill>
                <a:latin typeface="Palatino Linotype" pitchFamily="18" charset="0"/>
              </a:rPr>
              <a:t>Ульяновск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800000"/>
                </a:solidFill>
                <a:latin typeface="Palatino Linotype" pitchFamily="18" charset="0"/>
              </a:rPr>
              <a:t> </a:t>
            </a:r>
            <a:r>
              <a:rPr lang="ru-RU" sz="3200" b="1" dirty="0">
                <a:solidFill>
                  <a:srgbClr val="800000"/>
                </a:solidFill>
                <a:latin typeface="Palatino Linotype" pitchFamily="18" charset="0"/>
              </a:rPr>
              <a:t>– город, который расположился на Приволжской возвышенности в месте впадения реки Свияги в Волгу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656C0614-6738-4982-B873-EC18A6043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t="5513" b="5882"/>
          <a:stretch>
            <a:fillRect/>
          </a:stretch>
        </p:blipFill>
        <p:spPr bwMode="auto">
          <a:xfrm>
            <a:off x="1807538" y="2780928"/>
            <a:ext cx="5528923" cy="355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F163B2E-93F3-4342-936A-9EB9631C85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94"/>
            <a:ext cx="9102103" cy="68296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16364"/>
            <a:ext cx="8600386" cy="64531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6764" y="416364"/>
            <a:ext cx="81439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История освоения Симбирских земель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2232" y="2016767"/>
            <a:ext cx="450059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Более 360 лет назад Среднее Поволжье было малообжитым краем. Кочевники постоянно разоряли мелкие поселения, держали под постоянной угрозой и южные границы Московского государства. Тогда-то царь Алексей Михайлович в 1648г приказал создать здесь сплошную укрепленную пограничную черту с городом-крепостью. Этой крепостью стал Симбирск</a:t>
            </a:r>
          </a:p>
        </p:txBody>
      </p:sp>
      <p:sp>
        <p:nvSpPr>
          <p:cNvPr id="2050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24F385B-E61A-4501-B524-4D815E35D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4805425" y="1991053"/>
            <a:ext cx="3998358" cy="39582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16388" name="Picture 4" descr="http://ic.pics.livejournal.com/igor_schwab/23463451/25603/25603_9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3" y="3000372"/>
            <a:ext cx="5864103" cy="3309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Прямая со стрелкой 8"/>
          <p:cNvCxnSpPr/>
          <p:nvPr/>
        </p:nvCxnSpPr>
        <p:spPr>
          <a:xfrm rot="10800000" flipV="1">
            <a:off x="3357554" y="1142984"/>
            <a:ext cx="4214842" cy="3714776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4071934" y="2428868"/>
            <a:ext cx="3643338" cy="107157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500042"/>
            <a:ext cx="8358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Для исполнения Указа царя, боярин Богдан Хитров приступил к строительству города в междуречье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Волги</a:t>
            </a:r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 и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Palatino Linotype" pitchFamily="18" charset="0"/>
              </a:rPr>
              <a:t>Свияги</a:t>
            </a:r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. </a:t>
            </a:r>
          </a:p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Стратегически место для города было выбрано очень удачно – восточную сторону защищала естественная преграда Волга с крутым берегом, подниматься по которому было очень неудобно и опасно.  На западе серьезным препятствием для тех,  кто хотел бы напасть на Симбирск, служила река Свияга 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2910" y="500042"/>
            <a:ext cx="80010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Понадобилось всего четыре года, чтобы отстроить основную часть города – крепость или “рубленый город”. Он был сооружен в виде правильного четырехугольника. В защищенной части города располагались все наиболее важные присутственные места, которые включали воеводский двор, приказную избу, хлебную избу и другие государственные службы. В самом центре поселения был поставлен Троицкий собор, а с внешней стороны города основали Успенский и Спасский монастыри</a:t>
            </a:r>
          </a:p>
        </p:txBody>
      </p:sp>
      <p:pic>
        <p:nvPicPr>
          <p:cNvPr id="17410" name="Picture 2" descr="http://exmu.ru/media/museums/muzey_gradostroitelstvo_maket_simbirskogo_kremlya_muzey_99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00438"/>
            <a:ext cx="3881465" cy="2911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s017.radikal.ru/i422/1309/c6/2d94866ed9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3571876"/>
            <a:ext cx="4000528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40DD86-F5C7-40B4-BCE8-CA390300CC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D73EAE2-A2A3-4D70-9B54-18EC2CD951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8EDF0C-0A89-4201-8481-BA48CF85B8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4" y="0"/>
            <a:ext cx="9139938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291764-8164-4CB1-96FB-F463B87B2107}"/>
              </a:ext>
            </a:extLst>
          </p:cNvPr>
          <p:cNvSpPr txBox="1"/>
          <p:nvPr/>
        </p:nvSpPr>
        <p:spPr>
          <a:xfrm>
            <a:off x="395536" y="583754"/>
            <a:ext cx="8280920" cy="111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/>
                <a:solidFill>
                  <a:srgbClr val="C00000"/>
                </a:solidFill>
              </a:rPr>
              <a:t>Степан Разин и Емельян Пугачев в Симбирске</a:t>
            </a:r>
          </a:p>
        </p:txBody>
      </p:sp>
      <p:pic>
        <p:nvPicPr>
          <p:cNvPr id="6" name="Рисунок 5" descr="Картинки по запросу Степан разин ульяновск">
            <a:extLst>
              <a:ext uri="{FF2B5EF4-FFF2-40B4-BE49-F238E27FC236}">
                <a16:creationId xmlns:a16="http://schemas.microsoft.com/office/drawing/2014/main" id="{D635368E-5E04-4A12-81AC-9DD4B529DC31}"/>
              </a:ext>
            </a:extLst>
          </p:cNvPr>
          <p:cNvPicPr/>
          <p:nvPr/>
        </p:nvPicPr>
        <p:blipFill>
          <a:blip r:embed="rId3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59" y="2176841"/>
            <a:ext cx="4530073" cy="339914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9214861-1C79-45F9-84F3-DB65D00E9100}"/>
              </a:ext>
            </a:extLst>
          </p:cNvPr>
          <p:cNvSpPr/>
          <p:nvPr/>
        </p:nvSpPr>
        <p:spPr>
          <a:xfrm>
            <a:off x="4778843" y="1700809"/>
            <a:ext cx="38976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Arial" pitchFamily="34" charset="0"/>
                <a:ea typeface="Times New Roman" pitchFamily="18" charset="0"/>
                <a:cs typeface="Arial" pitchFamily="34" charset="0"/>
              </a:rPr>
              <a:t>Осенью 1670 года </a:t>
            </a:r>
            <a:r>
              <a:rPr lang="ru-RU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Синбирск</a:t>
            </a:r>
            <a:r>
              <a:rPr lang="ru-RU" dirty="0">
                <a:latin typeface="Arial" pitchFamily="34" charset="0"/>
                <a:ea typeface="Times New Roman" pitchFamily="18" charset="0"/>
                <a:cs typeface="Arial" pitchFamily="34" charset="0"/>
              </a:rPr>
              <a:t> осаждало войско Степана Разина. Однако  Разин не смог успешно завершить осаду. Он был ранен в бою. Товарищи его вынесли к реке, погрузили в лодку и отплыли вместе с ним вниз по Волге.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Arial" pitchFamily="34" charset="0"/>
                <a:ea typeface="Times New Roman" pitchFamily="18" charset="0"/>
                <a:cs typeface="Arial" pitchFamily="34" charset="0"/>
              </a:rPr>
              <a:t>Народ сложил песню «Вниз по Волге реке». Эта народная песня  часто звучит на  концертах и в наши дни.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FBFCC1F-B373-4F1F-9139-6CE06B2DAA29}"/>
              </a:ext>
            </a:extLst>
          </p:cNvPr>
          <p:cNvSpPr/>
          <p:nvPr/>
        </p:nvSpPr>
        <p:spPr>
          <a:xfrm>
            <a:off x="4860032" y="4840130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Arial" pitchFamily="34" charset="0"/>
                <a:ea typeface="Times New Roman" pitchFamily="18" charset="0"/>
                <a:cs typeface="Arial" pitchFamily="34" charset="0"/>
              </a:rPr>
              <a:t>1774 году в </a:t>
            </a:r>
            <a:r>
              <a:rPr lang="ru-RU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Синбирск</a:t>
            </a:r>
            <a:r>
              <a:rPr lang="ru-RU" dirty="0">
                <a:latin typeface="Arial" pitchFamily="34" charset="0"/>
                <a:ea typeface="Times New Roman" pitchFamily="18" charset="0"/>
                <a:cs typeface="Arial" pitchFamily="34" charset="0"/>
              </a:rPr>
              <a:t> доставили пленного Емельяна Пугачева. На допрос прибыл лично Александр Васильевич Суворов. Пугачев был отправлен в Москву.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22179"/>
      </p:ext>
    </p:extLst>
  </p:cSld>
  <p:clrMapOvr>
    <a:masterClrMapping/>
  </p:clrMapOvr>
  <p:transition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2910" y="812053"/>
            <a:ext cx="7858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В 1796 году с учреждением Симбирской губернии город получил статус  губернского города</a:t>
            </a:r>
          </a:p>
        </p:txBody>
      </p:sp>
      <p:pic>
        <p:nvPicPr>
          <p:cNvPr id="19458" name="Picture 2" descr="http://xn--h1aaridg8g.xn--90anbih0acf.xn--p1ai/files/images/20032013161436/gallery/big/136378178370428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857364"/>
            <a:ext cx="5619750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2910" y="500042"/>
            <a:ext cx="78581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Внук Екатерины</a:t>
            </a:r>
            <a:r>
              <a:rPr lang="en-US" sz="2000" b="1" dirty="0">
                <a:solidFill>
                  <a:srgbClr val="800000"/>
                </a:solidFill>
                <a:latin typeface="Palatino Linotype" pitchFamily="18" charset="0"/>
              </a:rPr>
              <a:t> II</a:t>
            </a:r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- Александр I посетил Симбирск в 1824 году. А император Николай I принимал активное участие в благоустройстве города: создана </a:t>
            </a:r>
            <a:r>
              <a:rPr lang="ru-RU" sz="2000" b="1" dirty="0" err="1">
                <a:solidFill>
                  <a:srgbClr val="800000"/>
                </a:solidFill>
                <a:latin typeface="Palatino Linotype" pitchFamily="18" charset="0"/>
              </a:rPr>
              <a:t>Карамзинская</a:t>
            </a:r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 библиотека,  а самому Карамзину поставлен памятник</a:t>
            </a:r>
          </a:p>
        </p:txBody>
      </p:sp>
      <p:pic>
        <p:nvPicPr>
          <p:cNvPr id="23554" name="Picture 2" descr="http://krimoved-library.ru/images/rik/1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643050"/>
            <a:ext cx="1785950" cy="2314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http://img-fotki.yandex.ru/get/9118/97833783.587/0_cae8d_982a4e20_XXXL.jpg"/>
          <p:cNvPicPr>
            <a:picLocks noChangeAspect="1" noChangeArrowheads="1"/>
          </p:cNvPicPr>
          <p:nvPr/>
        </p:nvPicPr>
        <p:blipFill>
          <a:blip r:embed="rId4" cstate="print"/>
          <a:srcRect t="22069"/>
          <a:stretch>
            <a:fillRect/>
          </a:stretch>
        </p:blipFill>
        <p:spPr bwMode="auto">
          <a:xfrm>
            <a:off x="642910" y="3929066"/>
            <a:ext cx="4572032" cy="2306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8" name="Picture 6" descr="https://upload.wikimedia.org/wikipedia/ru/3/35/Kli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2285992"/>
            <a:ext cx="3071834" cy="4088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034" y="500042"/>
            <a:ext cx="80724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После восстановления города от пожара, 10 сентября 1887 года, был утвержден новый план Симбирска. По плану расширялись границы города - далее на север, планировались новые бульвары и сады. К концу XIX века в городе проживало около 40 тысяч человек. </a:t>
            </a:r>
          </a:p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В конце XIX века до Симбирска была доведена железнодорожная ветка, а завершение строительства железнодорожного моста через реку Волгу в 1916 году сулило городу, как впрочем, и всей России того времени, блестящие перспективы. </a:t>
            </a:r>
          </a:p>
        </p:txBody>
      </p:sp>
      <p:pic>
        <p:nvPicPr>
          <p:cNvPr id="27650" name="Picture 2" descr="http://www.prlib.ru/History/Lists/history/Attachments/696/most_1916_volga.jpg"/>
          <p:cNvPicPr>
            <a:picLocks noChangeAspect="1" noChangeArrowheads="1"/>
          </p:cNvPicPr>
          <p:nvPr/>
        </p:nvPicPr>
        <p:blipFill>
          <a:blip r:embed="rId3" cstate="print"/>
          <a:srcRect t="22500" b="22500"/>
          <a:stretch>
            <a:fillRect/>
          </a:stretch>
        </p:blipFill>
        <p:spPr bwMode="auto">
          <a:xfrm>
            <a:off x="642910" y="3786190"/>
            <a:ext cx="378621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2" name="Picture 4" descr="http://img1.liveinternet.ru/images/attach/c/7/96/281/96281973_Ashampoo_Snap_20130116_00h14m23s_048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500438"/>
            <a:ext cx="3786214" cy="2872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14612" y="571480"/>
            <a:ext cx="58579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В Советский период город Симбирск был знаменит тем, что здесь родился и жил до юношеских лет В.И.Ленин – вождь мирового пролетариата. В честь этого события город переименовали в 1924 году после смерти Ленина. Именно благодаря Ульянову-Ленину город получил всемирную известность</a:t>
            </a:r>
          </a:p>
        </p:txBody>
      </p:sp>
      <p:pic>
        <p:nvPicPr>
          <p:cNvPr id="21506" name="Picture 2" descr="http://img0.liveinternet.ru/images/attach/c/9/129/157/129157284_Len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22145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http://img-fotki.yandex.ru/get/9494/6867402.75/0_b3397_35c35303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143248"/>
            <a:ext cx="4133821" cy="3100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https://pp.vk.me/c638316/v638316781/14f03/1looOGmPzH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643314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E43EA6C-0470-4A51-8468-A074D22AC1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4CC5CC6-77CC-48C7-8992-401B3714B2C7}"/>
              </a:ext>
            </a:extLst>
          </p:cNvPr>
          <p:cNvSpPr/>
          <p:nvPr/>
        </p:nvSpPr>
        <p:spPr>
          <a:xfrm>
            <a:off x="1187624" y="476672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pc="50" dirty="0">
                <a:ln w="11430"/>
                <a:solidFill>
                  <a:srgbClr val="C00000"/>
                </a:solidFill>
              </a:rPr>
              <a:t>Симбирск в годы гражданской войны</a:t>
            </a:r>
          </a:p>
        </p:txBody>
      </p:sp>
      <p:pic>
        <p:nvPicPr>
          <p:cNvPr id="4" name="Рисунок 3" descr="Картинки по запросу революция в ульяновске 1918 г Гая">
            <a:extLst>
              <a:ext uri="{FF2B5EF4-FFF2-40B4-BE49-F238E27FC236}">
                <a16:creationId xmlns:a16="http://schemas.microsoft.com/office/drawing/2014/main" id="{1AF2E3C3-A6A2-453A-9B58-0F5185E11FCA}"/>
              </a:ext>
            </a:extLst>
          </p:cNvPr>
          <p:cNvPicPr/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7" t="7463" r="8163" b="8956"/>
          <a:stretch>
            <a:fillRect/>
          </a:stretch>
        </p:blipFill>
        <p:spPr bwMode="auto">
          <a:xfrm>
            <a:off x="539552" y="1250141"/>
            <a:ext cx="3071834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49CF5F11-5470-411D-9748-68D46F27D2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8497" y="1264514"/>
            <a:ext cx="464992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1918 году Симбирск был взят русско-чешскими отрядами белогвардейцев.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12 сентября 1918 года был освобожден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Симбирской Железной дивизией под командованием Гая.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память этих событий в городе есть улицы: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Улица Гая,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Улица 12 сентября,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Улица Железной дивизии.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288018"/>
      </p:ext>
    </p:extLst>
  </p:cSld>
  <p:clrMapOvr>
    <a:masterClrMapping/>
  </p:clrMapOvr>
  <p:transition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E43EA6C-0470-4A51-8468-A074D22AC1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65816B6-12F6-4634-8ED9-1B2220232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1641D3-C5D8-4103-8CCF-3C2C41681896}"/>
              </a:ext>
            </a:extLst>
          </p:cNvPr>
          <p:cNvSpPr txBox="1"/>
          <p:nvPr/>
        </p:nvSpPr>
        <p:spPr>
          <a:xfrm>
            <a:off x="717539" y="228600"/>
            <a:ext cx="7704857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Ульяновск в годы </a:t>
            </a:r>
          </a:p>
          <a:p>
            <a:pPr algn="ctr"/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Великой Отечественной войны</a:t>
            </a:r>
          </a:p>
        </p:txBody>
      </p:sp>
      <p:pic>
        <p:nvPicPr>
          <p:cNvPr id="8" name="Рисунок 7" descr="Картинки по запросу ульяновск во время великой отечественной войны">
            <a:extLst>
              <a:ext uri="{FF2B5EF4-FFF2-40B4-BE49-F238E27FC236}">
                <a16:creationId xmlns:a16="http://schemas.microsoft.com/office/drawing/2014/main" id="{A87D1EEE-0C9A-4334-B6BC-547960140D6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33" y="1305818"/>
            <a:ext cx="4071966" cy="257176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7240D4AB-20DF-4B4A-9CDB-CE84CFEA6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674" y="1265449"/>
            <a:ext cx="39185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июне 1941 года жизнь каждого человека нашей страны изменилась навсегда.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Началась Великая Отечественная Война. Города и сёла перешли на военное положение.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 и Ульяновск, стал всеми силами ковать победу.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5DF0310C-E547-4241-9295-A73465C58F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677" y="3877586"/>
            <a:ext cx="851566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Ульяновск были эвакуированы промышленные предприятия: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Харьковский завод «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Электропускатель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», Московский автомобильный завод,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Витебская чулочно-трикотажная фабрика.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E8E4766A-E907-472E-B67D-2195E8F89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208" y="4781934"/>
            <a:ext cx="813599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годы войны из Ульяновска на фронт ушли более  39 тысяч человек.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Многие из них не вернулись. Они отдали свои жизни за свободу и независимость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нашей Родины, за наше счастье.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401129"/>
      </p:ext>
    </p:extLst>
  </p:cSld>
  <p:clrMapOvr>
    <a:masterClrMapping/>
  </p:clrMapOvr>
  <p:transition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3" name="Picture 2" descr="http://icache.rutraveller.ru/icache/place/1/728/066/172866_603x354.jpg"/>
          <p:cNvPicPr>
            <a:picLocks noChangeAspect="1" noChangeArrowheads="1"/>
          </p:cNvPicPr>
          <p:nvPr/>
        </p:nvPicPr>
        <p:blipFill>
          <a:blip r:embed="rId3"/>
          <a:srcRect r="5345"/>
          <a:stretch>
            <a:fillRect/>
          </a:stretch>
        </p:blipFill>
        <p:spPr bwMode="auto">
          <a:xfrm>
            <a:off x="642910" y="500042"/>
            <a:ext cx="7826747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0100" y="785794"/>
            <a:ext cx="7143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19 января 1943 года город стал центром вновь образованной Ульяновской области. В её состав вошли 26 районов</a:t>
            </a:r>
          </a:p>
        </p:txBody>
      </p:sp>
      <p:pic>
        <p:nvPicPr>
          <p:cNvPr id="2" name="Picture 2" descr="Картинки по запросу 26 районов ульяновской област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916832"/>
            <a:ext cx="4680520" cy="4380967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1472" y="571480"/>
            <a:ext cx="79296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 Стремление Советского правительства отметить 100-летие со дня рождения В.И. Ленина со всей торжественностью, город буквально преобразился и из заштатного областного центра превратился в красивый и современный мегаполис с развитой инфраструктурой. Был открыт филиал МГУ, пущен в строй авиационный комплекс. Город за два десятка лет превратился в один из крупнейших центров Поволжья</a:t>
            </a:r>
          </a:p>
        </p:txBody>
      </p:sp>
      <p:pic>
        <p:nvPicPr>
          <p:cNvPr id="22530" name="Picture 2" descr="http://sdelanounas.ru/i/a/w/1/f_aW1nLWZvdGtpLnlhbmRleC5ydS9nZXQvOS8zMDM0ODE1Mi4xZTIvMF84YmEwNl8xODM3NmM4N19vcmlnP19faWQ9NzI5NTg=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500438"/>
            <a:ext cx="417703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http://img0.liveinternet.ru/images/attach/c/1/55/51/55051981_Uluanovs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571876"/>
            <a:ext cx="3679757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57422" y="571480"/>
            <a:ext cx="44291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Симбирск стал считаться дворянским городом, сюда приезжали с визитами государи, он был центром творческой и общественно-культурной жизни. Здесь жили и работали корифеи российской культуры: литератор и историк Н.М. Карамзин, писатель И.А. Гончаров, поэты Д.Д. Минаев и Н.М. Языков, писатель-публицист В.В. Розанов </a:t>
            </a:r>
          </a:p>
        </p:txBody>
      </p:sp>
      <p:pic>
        <p:nvPicPr>
          <p:cNvPr id="18434" name="Picture 2" descr="http://ptiburdukov.ru/pick/1212-1766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14356"/>
            <a:ext cx="1905000" cy="2495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http://www.funlib.ru/cimg/2014/101421/48303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217178"/>
            <a:ext cx="1928826" cy="2558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6" descr="http://allforchildren.ru/poetry/img/author501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6858016" y="785794"/>
            <a:ext cx="16764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8" descr="http://onlineslovari.com/photos/literaturnaya_entsiklopediya/yazyikov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3571876"/>
            <a:ext cx="1928826" cy="2217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2" name="Picture 10" descr="http://s019.radikal.ru/i609/1309/f8/7df996afe27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4429132"/>
            <a:ext cx="3071834" cy="1912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&amp;Ocy;&amp;scy;&amp;vcy;&amp;ocy;&amp;iecy;&amp;ncy;&amp;icy;&amp;iecy; &amp;zcy;&amp;iecy;&amp;mcy;&amp;lcy;&amp;icy; &amp;scy;&amp;icy;&amp;mcy;&amp;bcy;&amp;icy;&amp;rcy;&amp;scy;&amp;kcy;&amp;ocy;&amp;jcy; &amp;Bcy;&amp;ocy;&amp;lcy;&amp;iecy;&amp;iecy; 360 &amp;lcy;&amp;iecy;&amp;tcy; &amp;ncy;&amp;acy;&amp;zcy;&amp;acy;&amp;dcy; &amp;Scy;&amp;rcy;&amp;iecy;&amp;dcy;&amp;ncy;&amp;iecy;&amp;iecy; &amp;Pcy;&amp;ocy;&amp;vcy;&amp;ocy;&amp;lcy;&amp;zhcy;&amp;softcy;&amp;iecy; &amp;bcy;&amp;ycy;&amp;lcy;&amp;ocy; &amp;mcy;&amp;acy;&amp;lcy;&amp;ocy;&amp;ocy;&amp;bcy;&amp;zhcy;&amp;icy;&amp;tcy;&amp;ycy;&amp;mcy; &amp;kcy;&amp;rcy;&amp;acy;&amp;iecy;&amp;mcy;. &amp;Kcy;&amp;ocy;&amp;chcy;&amp;iecy;&amp;vcy;&amp;ncy;&amp;icy;&amp;kcy;&amp;icy; &amp;pcy;&amp;ocy;&amp;scy;&amp;tcy;&amp;ocy;&amp;yacy;&amp;ncy;&amp;ncy;&amp;ocy; &amp;rcy;&amp;acy;&amp;zcy;&amp;ocy;&amp;rcy;&amp;yacy;&amp;lcy;&amp;icy; &amp;mcy;&amp;iecy;&amp;lcy;&amp;kcy;&amp;icy;&amp;iecy; &amp;pcy;&amp;ocy;&amp;scy;&amp;iecy;&amp;lcy;&amp;iecy;&amp;ncy;&amp;icy;&amp;yacy;, &amp;dcy;&amp;iecy;&amp;rcy;&amp;zhcy;&amp;acy;&amp;lcy;&amp;icy; &amp;pcy;&amp;ocy;&amp;dcy; &amp;pcy;&amp;ocy;&amp;scy;&amp;tcy;&amp;ocy;&amp;yacy;&amp;ncy;&amp;ncy;&amp;ocy;&amp;jcy; &amp;ucy;&amp;gcy;&amp;rcy;&amp;ocy;&amp;zcy;&amp;ocy;&amp;jcy; &amp;icy; &amp;yucy;&amp;zhcy;&amp;ncy;&amp;ycy;&amp;iecy; &amp;gcy;&amp;rcy;&amp;acy;&amp;ncy;&amp;icy;&amp;tscy;&amp;ycy; &amp;kcy;&amp;rcy;&amp;iecy;&amp;pcy;&amp;ncy;&amp;ucy;&amp;vcy;&amp;shcy;&amp;iecy;&amp;gcy;&amp;ocy; &amp;Mcy;&amp;ocy;&amp;scy;&amp;kcy;&amp;ocy;&amp;vcy;&amp;scy;&amp;kcy;&amp;ocy;&amp;gcy;&amp;ocy; &amp;gcy;&amp;ocy;&amp;scy;&amp;ucy;&amp;dcy;&amp;acy;&amp;rcy;&amp;scy;&amp;tcy;&amp;vcy;&amp;acy;. &amp;Tcy;&amp;ocy;&amp;gcy;&amp;dcy;&amp;acy;-&amp;tcy;&amp;ocy; &amp;vcy; 1648&amp;gcy; &amp;rcy;&amp;iecy;&amp;shcy;&amp;iecy;&amp;ncy;&amp;ocy; &amp;bcy;&amp;ycy;&amp;lcy;&amp;ocy; &amp;scy;&amp;ocy;&amp;zcy;&amp;dcy;&amp;acy;&amp;tcy;&amp;softcy; &amp;zcy;&amp;dcy;&amp;iecy;&amp;scy;&amp;softcy; &amp;scy;&amp;pcy;&amp;lcy;&amp;ocy;&amp;shcy;&amp;ncy;&amp;ucy;&amp;yucy; &amp;ucy;&amp;kcy;&amp;rcy;&amp;iecy;&amp;pcy;&amp;lcy;&amp;iecy;&amp;ncy;&amp;ncy;&amp;ucy;&amp;yucy; &amp;pcy;&amp;ocy;&amp;gcy;&amp;rcy;&amp;acy;&amp;ncy;&amp;icy;&amp;chcy;&amp;ncy;&amp;ucy;&amp;yucy; &amp;chcy;&amp;iecy;&amp;rcy;&amp;tcy;&amp;ucy; &amp;scy; &amp;gcy;&amp;ocy;&amp;rcy;&amp;ocy;&amp;dcy;&amp;ocy;&amp;mcy;-&amp;kcy;&amp;rcy;&amp;iecy;&amp;pcy;&amp;ocy;&amp;scy;&amp;tcy;&amp;softcy;&amp;yucy;. &amp;Ecy;&amp;tcy;&amp;ocy;&amp;jcy; &amp;kcy;&amp;rcy;&amp;iecy;&amp;pcy;&amp;ocy;&amp;scy;&amp;tcy;&amp;softcy;&amp;yucy; &amp;scy;&amp;tcy;&amp;acy;&amp;lcy; &amp;Scy;&amp;icy;&amp;mcy;&amp;bcy;&amp;icy;&amp;rcy;&amp;scy;&amp;kcy;. &amp;Scy;&amp;tcy;&amp;ocy;&amp;rcy;&amp;ocy;&amp;zhcy;&amp;iecy;&amp;vcy;&amp;acy;&amp;yacy; &amp;bcy;&amp;acy;&amp;shcy;&amp;ncy;&amp;yacy;. &amp;Rcy;&amp;iecy;&amp;kcy;&amp;ocy;&amp;ncy;&amp;scy;&amp;tcy;&amp;rcy;&amp;ucy;&amp;kcy;&amp;tscy;&amp;icy;&amp;yacy;."/>
          <p:cNvSpPr>
            <a:spLocks noChangeAspect="1" noChangeArrowheads="1"/>
          </p:cNvSpPr>
          <p:nvPr/>
        </p:nvSpPr>
        <p:spPr bwMode="auto">
          <a:xfrm>
            <a:off x="155575" y="-2925763"/>
            <a:ext cx="6096000" cy="609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0100" y="785794"/>
            <a:ext cx="7143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Стены Симбирска чаще, чем другие провинциальные российские города встречали царствующих особ. Начиная с Петра Первого в городе останавливалась императрица Екатерина II во время своего путешествия по Волге </a:t>
            </a:r>
          </a:p>
        </p:txBody>
      </p:sp>
      <p:pic>
        <p:nvPicPr>
          <p:cNvPr id="20482" name="Picture 2" descr="http://kurs-istorii.ru/wp-content/uploads/2012/07/Alexei-Mihailovi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928934"/>
            <a:ext cx="2667000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http://pretich.ru/images/articles/petr_perv_10_00_nnhbv_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928934"/>
            <a:ext cx="2778692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http://ic.pics.livejournal.com/guslyanka/52920257/191517/191517_10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000760" y="2928934"/>
            <a:ext cx="2571768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7224" y="642918"/>
            <a:ext cx="72866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Сегодня Ульяновск является значимым научным, образовательным, культурным и интеллектуальным центром Среднего Поволжья </a:t>
            </a:r>
          </a:p>
        </p:txBody>
      </p:sp>
      <p:pic>
        <p:nvPicPr>
          <p:cNvPr id="21" name="Рисунок 20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928802"/>
            <a:ext cx="321471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2500306"/>
            <a:ext cx="4476781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40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768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" y="3429000"/>
            <a:ext cx="4357718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3429001"/>
            <a:ext cx="478631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0"/>
            <a:ext cx="4786314" cy="3482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utotravel.ru/phalbum/10171/009.jpg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-1" y="0"/>
            <a:ext cx="450056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572000" y="214290"/>
            <a:ext cx="42862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00"/>
                </a:solidFill>
                <a:latin typeface="Palatino Linotype" pitchFamily="18" charset="0"/>
              </a:rPr>
              <a:t>Памятник букве «ё»</a:t>
            </a:r>
          </a:p>
          <a:p>
            <a:pPr algn="ctr"/>
            <a:r>
              <a:rPr lang="ru-RU" b="1" dirty="0">
                <a:solidFill>
                  <a:srgbClr val="800000"/>
                </a:solidFill>
                <a:latin typeface="Palatino Linotype" pitchFamily="18" charset="0"/>
              </a:rPr>
              <a:t>В 2005 году 4 сентября перед зданием Ульяновской областной научной библиотеки было проведено торжественное открытие монумента букве "ё", которое было приурочено к 160-летию монумента Карамзину. Первым автором, напечатавшим «ё» в своих трудах был знаменитый историк и литератор Николай Михайлович Карамзин. Официальной датой рождения буквы "ё" признают 17 августа 1796 года. Именно в это время Николай Карамзин в своём произведении «Аониды» впервые отпечатал букву ё в слове «слёзы» странице 166, а первая прародительницей буквы ё можно назвать Московскую университетскую типографию, где и печатался сборник стихов.</a:t>
            </a:r>
          </a:p>
        </p:txBody>
      </p:sp>
    </p:spTree>
  </p:cSld>
  <p:clrMapOvr>
    <a:masterClrMapping/>
  </p:clrMapOvr>
  <p:transition advTm="30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1999" y="0"/>
            <a:ext cx="4572001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://imenno.ru/wp-content/uploads/2014/06/ulyanovs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3500438"/>
            <a:ext cx="4611527" cy="3357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img-fotki.yandex.ru/get/5908/22264419.9d/0_61d50_a93078c2_XX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8999"/>
            <a:ext cx="457200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foretime.ru/wp-content/uploads/2011/04/divan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5588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088" name="Picture 8" descr="http://icache.rutraveller.ru/icache/place/1/728/061/172861_603x354.jpg"/>
          <p:cNvPicPr>
            <a:picLocks noChangeAspect="1" noChangeArrowheads="1"/>
          </p:cNvPicPr>
          <p:nvPr/>
        </p:nvPicPr>
        <p:blipFill>
          <a:blip r:embed="rId3"/>
          <a:srcRect l="7157"/>
          <a:stretch>
            <a:fillRect/>
          </a:stretch>
        </p:blipFill>
        <p:spPr bwMode="auto">
          <a:xfrm>
            <a:off x="4572000" y="3500439"/>
            <a:ext cx="4572000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42844" y="3857628"/>
            <a:ext cx="428628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  <a:latin typeface="Palatino Linotype" pitchFamily="18" charset="0"/>
              </a:rPr>
              <a:t>Памятник Дмитрию Разумовскому </a:t>
            </a:r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находится на площади 100-летия со дня рождения В. И. Ленина в городе Ульяновске, у здания Ульяновского Педагогического Университета. Памятник посвящен полковнику ФСБ, который погиб, освобождая заложников</a:t>
            </a:r>
            <a:r>
              <a:rPr lang="en-US" sz="1600" b="1" dirty="0">
                <a:solidFill>
                  <a:srgbClr val="800000"/>
                </a:solidFill>
                <a:latin typeface="Palatino Linotype" pitchFamily="18" charset="0"/>
              </a:rPr>
              <a:t> (</a:t>
            </a:r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детей) во время террористического акта в Беслане, и посмертно был удостоен званием Героя Российской Федерации.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43438" y="785794"/>
            <a:ext cx="435771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  <a:latin typeface="Palatino Linotype" pitchFamily="18" charset="0"/>
              </a:rPr>
              <a:t>Философский диван Обломова</a:t>
            </a:r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. Он был открыт 28 октября 2005 года в сквере у памятника. На самом памятнике имеется надпись «Здесь я понял поэзию лени и буду верен ей до гроба. Иван Гончаров. Симбирск. 1849 год». </a:t>
            </a:r>
          </a:p>
        </p:txBody>
      </p:sp>
    </p:spTree>
  </p:cSld>
  <p:clrMapOvr>
    <a:masterClrMapping/>
  </p:clrMapOvr>
  <p:transition advTm="30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1999" y="342900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28999"/>
            <a:ext cx="457200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4572001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1999" y="0"/>
            <a:ext cx="4572001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://icache.rutraveller.ru/icache/place/1/725/085/172585_603x354.jpg"/>
          <p:cNvPicPr>
            <a:picLocks noChangeAspect="1" noChangeArrowheads="1"/>
          </p:cNvPicPr>
          <p:nvPr/>
        </p:nvPicPr>
        <p:blipFill>
          <a:blip r:embed="rId2"/>
          <a:srcRect r="10154"/>
          <a:stretch>
            <a:fillRect/>
          </a:stretch>
        </p:blipFill>
        <p:spPr bwMode="auto">
          <a:xfrm>
            <a:off x="4719609" y="0"/>
            <a:ext cx="4424391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42844" y="214290"/>
            <a:ext cx="45005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  <a:latin typeface="Palatino Linotype" pitchFamily="18" charset="0"/>
              </a:rPr>
              <a:t>Областной Дворец творчества детей и молодёжи </a:t>
            </a:r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. </a:t>
            </a:r>
          </a:p>
          <a:p>
            <a:pPr algn="ctr"/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Его история берет начало еще в 1935 году, когда по инициативе А.И. Ульяновой-Елизаровой в Ульяновске открылся Дворец пионеров. Областной Дворец творчества детей и молодежи - это многопрофильное учреждение инновационного типа, региональный ресурсный центр, в котором ведется работа с одаренными детьми.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45005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http://visacomtour.ru/wp-content/uploads/dostvisa/skver_nm_karamz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76"/>
            <a:ext cx="4786313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857752" y="3857628"/>
            <a:ext cx="407193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  <a:latin typeface="Palatino Linotype" pitchFamily="18" charset="0"/>
              </a:rPr>
              <a:t>Сквер Н.М.Карамзина </a:t>
            </a:r>
          </a:p>
          <a:p>
            <a:pPr algn="ctr"/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расположен в исторической части города и является привлекательным местом для отдыха и прогулок.</a:t>
            </a:r>
          </a:p>
          <a:p>
            <a:pPr algn="ctr"/>
            <a:r>
              <a:rPr lang="ru-RU" sz="1600" b="1" dirty="0">
                <a:solidFill>
                  <a:srgbClr val="800000"/>
                </a:solidFill>
                <a:latin typeface="Palatino Linotype" pitchFamily="18" charset="0"/>
              </a:rPr>
              <a:t>Несомненно главной частью сквера является памятник Карамзину. Он был воздвигнут в 1844 году и до сих пор своей красотой, оригинальностью и изящностью привлекает к себе внимание. </a:t>
            </a:r>
          </a:p>
        </p:txBody>
      </p:sp>
    </p:spTree>
  </p:cSld>
  <p:clrMapOvr>
    <a:masterClrMapping/>
  </p:clrMapOvr>
  <p:transition advTm="30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57200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icache.rutraveller.ru/icache/place/1/728/066/172866_603x354.jpg"/>
          <p:cNvPicPr>
            <a:picLocks noChangeAspect="1" noChangeArrowheads="1"/>
          </p:cNvPicPr>
          <p:nvPr/>
        </p:nvPicPr>
        <p:blipFill>
          <a:blip r:embed="rId4"/>
          <a:srcRect r="5345"/>
          <a:stretch>
            <a:fillRect/>
          </a:stretch>
        </p:blipFill>
        <p:spPr bwMode="auto">
          <a:xfrm>
            <a:off x="0" y="3448483"/>
            <a:ext cx="4572000" cy="3409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http://icache.rutraveller.ru/icache/place/3/279/002/32792_603x354.jpg"/>
          <p:cNvPicPr>
            <a:picLocks noChangeAspect="1" noChangeArrowheads="1"/>
          </p:cNvPicPr>
          <p:nvPr/>
        </p:nvPicPr>
        <p:blipFill>
          <a:blip r:embed="rId5"/>
          <a:srcRect l="7157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 dir="vert"/>
  </p:transition>
</p:sld>
</file>

<file path=ppt/theme/theme1.xml><?xml version="1.0" encoding="utf-8"?>
<a:theme xmlns:a="http://schemas.openxmlformats.org/drawingml/2006/main" name="Презентация Microsoft PowerPoint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Microsoft PowerPoint</Template>
  <TotalTime>299</TotalTime>
  <Words>1055</Words>
  <Application>Microsoft Office PowerPoint</Application>
  <PresentationFormat>Экран (4:3)</PresentationFormat>
  <Paragraphs>58</Paragraphs>
  <Slides>25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Palatino Linotype</vt:lpstr>
      <vt:lpstr>Times New Roman</vt:lpstr>
      <vt:lpstr>Презентация Microsoft PowerPoint</vt:lpstr>
      <vt:lpstr>  «…Моя симбирская деревня – моя любимая земля!»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Симбирска  (Ульяновска)</dc:title>
  <dc:creator>Student</dc:creator>
  <cp:lastModifiedBy>user</cp:lastModifiedBy>
  <cp:revision>44</cp:revision>
  <dcterms:modified xsi:type="dcterms:W3CDTF">2021-12-02T15:03:58Z</dcterms:modified>
</cp:coreProperties>
</file>