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24"/>
  </p:notesMasterIdLst>
  <p:sldIdLst>
    <p:sldId id="304" r:id="rId2"/>
    <p:sldId id="265" r:id="rId3"/>
    <p:sldId id="266" r:id="rId4"/>
    <p:sldId id="306" r:id="rId5"/>
    <p:sldId id="305" r:id="rId6"/>
    <p:sldId id="296" r:id="rId7"/>
    <p:sldId id="322" r:id="rId8"/>
    <p:sldId id="323" r:id="rId9"/>
    <p:sldId id="324" r:id="rId10"/>
    <p:sldId id="325" r:id="rId11"/>
    <p:sldId id="326" r:id="rId12"/>
    <p:sldId id="327" r:id="rId13"/>
    <p:sldId id="307" r:id="rId14"/>
    <p:sldId id="308" r:id="rId15"/>
    <p:sldId id="309" r:id="rId16"/>
    <p:sldId id="311" r:id="rId17"/>
    <p:sldId id="310" r:id="rId18"/>
    <p:sldId id="316" r:id="rId19"/>
    <p:sldId id="317" r:id="rId20"/>
    <p:sldId id="318" r:id="rId21"/>
    <p:sldId id="319" r:id="rId22"/>
    <p:sldId id="320" r:id="rId23"/>
  </p:sldIdLst>
  <p:sldSz cx="10693400" cy="756126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382">
          <p15:clr>
            <a:srgbClr val="A4A3A4"/>
          </p15:clr>
        </p15:guide>
        <p15:guide id="2" pos="336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FF00"/>
    <a:srgbClr val="008000"/>
    <a:srgbClr val="99FF99"/>
    <a:srgbClr val="CC3300"/>
    <a:srgbClr val="CCCCFF"/>
    <a:srgbClr val="FF9933"/>
    <a:srgbClr val="99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55" autoAdjust="0"/>
    <p:restoredTop sz="91034" autoAdjust="0"/>
  </p:normalViewPr>
  <p:slideViewPr>
    <p:cSldViewPr snapToObjects="1">
      <p:cViewPr varScale="1">
        <p:scale>
          <a:sx n="75" d="100"/>
          <a:sy n="75" d="100"/>
        </p:scale>
        <p:origin x="-1374" y="-102"/>
      </p:cViewPr>
      <p:guideLst>
        <p:guide orient="horz" pos="2382"/>
        <p:guide pos="3369"/>
      </p:guideLst>
    </p:cSldViewPr>
  </p:slideViewPr>
  <p:outlineViewPr>
    <p:cViewPr>
      <p:scale>
        <a:sx n="33" d="100"/>
        <a:sy n="33" d="100"/>
      </p:scale>
      <p:origin x="0" y="2567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4888" y="685800"/>
            <a:ext cx="48482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B789708-36EF-4817-B799-D6AFF2DF73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707561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360AB7-FD53-476D-A5F2-50819C31A31E}" type="slidenum">
              <a:rPr lang="ru-RU" smtClean="0"/>
              <a:pPr/>
              <a:t>1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595771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76D729-AC27-4906-91A3-DFB0EFD2D804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4096883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57AAF0-9C50-45F5-B6D1-5307B64B8165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260129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08773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3270978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42148-5D54-47B4-AD10-B6331EC2B0EF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4287781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997812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841238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751436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3947848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730537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87961A-BEB9-4CAB-9AB0-E9A1E0C731BB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860037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23782" y="1512253"/>
            <a:ext cx="9182066" cy="2016337"/>
          </a:xfrm>
          <a:ln>
            <a:noFill/>
          </a:ln>
        </p:spPr>
        <p:txBody>
          <a:bodyPr tIns="0" rIns="20861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64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23781" y="3559611"/>
            <a:ext cx="9185631" cy="1932323"/>
          </a:xfrm>
        </p:spPr>
        <p:txBody>
          <a:bodyPr lIns="0" rIns="20861"/>
          <a:lstStyle>
            <a:lvl1pPr marL="0" marR="52153" indent="0" algn="r">
              <a:buNone/>
              <a:defRPr>
                <a:solidFill>
                  <a:schemeClr val="tx1"/>
                </a:solidFill>
              </a:defRPr>
            </a:lvl1pPr>
            <a:lvl2pPr marL="521528" indent="0" algn="ctr">
              <a:buNone/>
            </a:lvl2pPr>
            <a:lvl3pPr marL="1043056" indent="0" algn="ctr">
              <a:buNone/>
            </a:lvl3pPr>
            <a:lvl4pPr marL="1564584" indent="0" algn="ctr">
              <a:buNone/>
            </a:lvl4pPr>
            <a:lvl5pPr marL="2086112" indent="0" algn="ctr">
              <a:buNone/>
            </a:lvl5pPr>
            <a:lvl6pPr marL="2607640" indent="0" algn="ctr">
              <a:buNone/>
            </a:lvl6pPr>
            <a:lvl7pPr marL="3129168" indent="0" algn="ctr">
              <a:buNone/>
            </a:lvl7pPr>
            <a:lvl8pPr marL="3650696" indent="0" algn="ctr">
              <a:buNone/>
            </a:lvl8pPr>
            <a:lvl9pPr marL="4172224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570EB-9E34-435D-A93C-07958BA9A7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54C27-F691-49CB-80BB-3753EA2E89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0217" y="1451762"/>
            <a:ext cx="9089390" cy="1502171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64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0217" y="2982018"/>
            <a:ext cx="9089390" cy="1664527"/>
          </a:xfrm>
        </p:spPr>
        <p:txBody>
          <a:bodyPr lIns="52153" rIns="52153"/>
          <a:lstStyle>
            <a:lvl1pPr marL="0" indent="0">
              <a:buNone/>
              <a:defRPr sz="25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DD681-05D0-40F8-98B7-6A732BB04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776289"/>
            <a:ext cx="9624060" cy="126021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2116983"/>
            <a:ext cx="4722918" cy="4889617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2" y="2116983"/>
            <a:ext cx="4722918" cy="4889617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55807-34B2-4F67-815D-053CB0220A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776289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2045497"/>
            <a:ext cx="4724775" cy="726966"/>
          </a:xfrm>
        </p:spPr>
        <p:txBody>
          <a:bodyPr lIns="52153" tIns="0" rIns="52153" bIns="0" anchor="ctr">
            <a:noAutofit/>
          </a:bodyPr>
          <a:lstStyle>
            <a:lvl1pPr marL="0" indent="0">
              <a:buNone/>
              <a:defRPr sz="27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432099" y="2050469"/>
            <a:ext cx="4726631" cy="721995"/>
          </a:xfrm>
        </p:spPr>
        <p:txBody>
          <a:bodyPr lIns="52153" tIns="0" rIns="52153" bIns="0" anchor="ctr"/>
          <a:lstStyle>
            <a:lvl1pPr marL="0" indent="0">
              <a:buNone/>
              <a:defRPr sz="27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34670" y="2772463"/>
            <a:ext cx="4724775" cy="4240085"/>
          </a:xfrm>
        </p:spPr>
        <p:txBody>
          <a:bodyPr tIns="0"/>
          <a:lstStyle>
            <a:lvl1pPr>
              <a:defRPr sz="25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099" y="2772463"/>
            <a:ext cx="4726631" cy="4240085"/>
          </a:xfrm>
        </p:spPr>
        <p:txBody>
          <a:bodyPr tIns="0"/>
          <a:lstStyle>
            <a:lvl1pPr>
              <a:defRPr sz="25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667EE-80DE-4EF8-A18E-F07EF380AE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776289"/>
            <a:ext cx="9713172" cy="1260211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7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DB522-06B0-470F-B6C6-EF34F97EF7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0074F-626D-498A-B6CF-1AEF6C7B30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2005" y="567097"/>
            <a:ext cx="3208020" cy="1281214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3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02005" y="1848309"/>
            <a:ext cx="3208020" cy="5040842"/>
          </a:xfrm>
        </p:spPr>
        <p:txBody>
          <a:bodyPr lIns="20861" rIns="20861"/>
          <a:lstStyle>
            <a:lvl1pPr marL="0" indent="0" algn="l">
              <a:buNone/>
              <a:defRPr sz="1600"/>
            </a:lvl1pPr>
            <a:lvl2pPr indent="0" algn="l">
              <a:buNone/>
              <a:defRPr sz="1400"/>
            </a:lvl2pPr>
            <a:lvl3pPr indent="0" algn="l">
              <a:buNone/>
              <a:defRPr sz="1100"/>
            </a:lvl3pPr>
            <a:lvl4pPr indent="0" algn="l">
              <a:buNone/>
              <a:defRPr sz="1000"/>
            </a:lvl4pPr>
            <a:lvl5pPr indent="0" algn="l">
              <a:buNone/>
              <a:defRPr sz="10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180822" y="1848309"/>
            <a:ext cx="5977908" cy="5040842"/>
          </a:xfrm>
        </p:spPr>
        <p:txBody>
          <a:bodyPr tIns="0"/>
          <a:lstStyle>
            <a:lvl1pPr>
              <a:defRPr sz="3200"/>
            </a:lvl1pPr>
            <a:lvl2pPr>
              <a:defRPr sz="3000"/>
            </a:lvl2pPr>
            <a:lvl3pPr>
              <a:defRPr sz="2700"/>
            </a:lvl3pPr>
            <a:lvl4pPr>
              <a:defRPr sz="2300"/>
            </a:lvl4pPr>
            <a:lvl5pPr>
              <a:defRPr sz="21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9CB1B-8889-4F20-828F-C24E4A4646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702050" y="1222375"/>
            <a:ext cx="6148388" cy="4535488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9359900" y="5908675"/>
            <a:ext cx="182563" cy="171450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11113" y="6413500"/>
            <a:ext cx="10715626" cy="114776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4306" tIns="52153" rIns="104306" bIns="52153"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5124450" y="6858000"/>
            <a:ext cx="5568950" cy="70326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4306" tIns="52153" rIns="104306" bIns="52153"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893" y="1297693"/>
            <a:ext cx="2587803" cy="1744913"/>
          </a:xfrm>
        </p:spPr>
        <p:txBody>
          <a:bodyPr lIns="52153" rIns="52153" bIns="52153"/>
          <a:lstStyle>
            <a:lvl1pPr algn="l">
              <a:buNone/>
              <a:defRPr sz="23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2894" y="3118867"/>
            <a:ext cx="2584238" cy="2402801"/>
          </a:xfrm>
        </p:spPr>
        <p:txBody>
          <a:bodyPr lIns="73014" rIns="52153"/>
          <a:lstStyle>
            <a:lvl1pPr marL="0" indent="0" algn="l">
              <a:spcBef>
                <a:spcPts val="285"/>
              </a:spcBef>
              <a:buFontTx/>
              <a:buNone/>
              <a:defRPr sz="15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076441" y="1322523"/>
            <a:ext cx="5400167" cy="4335124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7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445625" y="7008813"/>
            <a:ext cx="712788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39F7-8348-43B4-B2BF-50E1078942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66652-9E1D-4D99-A61D-0F3D28E43A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5" y="1008170"/>
            <a:ext cx="2406015" cy="574621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1008170"/>
            <a:ext cx="7039822" cy="574621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C77AB-28F3-4699-AAAF-63D12B74F7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1113" y="-7938"/>
            <a:ext cx="10715626" cy="114776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4306" tIns="52153" rIns="104306" bIns="52153"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124450" y="-7938"/>
            <a:ext cx="5568950" cy="70326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4306" tIns="52153" rIns="104306" bIns="52153"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5124" name="Заголовок 8"/>
          <p:cNvSpPr>
            <a:spLocks noGrp="1"/>
          </p:cNvSpPr>
          <p:nvPr>
            <p:ph type="title"/>
          </p:nvPr>
        </p:nvSpPr>
        <p:spPr bwMode="auto">
          <a:xfrm>
            <a:off x="534988" y="776288"/>
            <a:ext cx="96234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52153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25" name="Текст 29"/>
          <p:cNvSpPr>
            <a:spLocks noGrp="1"/>
          </p:cNvSpPr>
          <p:nvPr>
            <p:ph type="body" idx="1"/>
          </p:nvPr>
        </p:nvSpPr>
        <p:spPr bwMode="auto">
          <a:xfrm>
            <a:off x="534988" y="2133600"/>
            <a:ext cx="9623425" cy="484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4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19438" y="7008813"/>
            <a:ext cx="3921125" cy="401637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4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9267825" y="7008813"/>
            <a:ext cx="890588" cy="401637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4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1C16E703-839C-44A6-BC71-544A447DEC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5129" name="Группа 1"/>
          <p:cNvGrpSpPr>
            <a:grpSpLocks/>
          </p:cNvGrpSpPr>
          <p:nvPr/>
        </p:nvGrpSpPr>
        <p:grpSpPr bwMode="auto">
          <a:xfrm>
            <a:off x="-22225" y="223838"/>
            <a:ext cx="10736263" cy="714375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68" r:id="rId2"/>
    <p:sldLayoutId id="2147483991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92" r:id="rId9"/>
    <p:sldLayoutId id="2147483974" r:id="rId10"/>
    <p:sldLayoutId id="214748397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7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Calibri" pitchFamily="34" charset="0"/>
        </a:defRPr>
      </a:lvl9pPr>
    </p:titleStyle>
    <p:bodyStyle>
      <a:lvl1pPr marL="312738" indent="-312738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809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988" indent="-2809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55725" indent="-239713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68463" indent="-239713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1981807" indent="-239903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418" indent="-208611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03335" indent="-208611" algn="l" rtl="0" eaLnBrk="1" latinLnBrk="0" hangingPunct="1">
        <a:spcBef>
          <a:spcPct val="20000"/>
        </a:spcBef>
        <a:buClr>
          <a:schemeClr val="tx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816251" indent="-208611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 txBox="1">
            <a:spLocks noChangeArrowheads="1"/>
          </p:cNvSpPr>
          <p:nvPr/>
        </p:nvSpPr>
        <p:spPr bwMode="auto">
          <a:xfrm>
            <a:off x="377825" y="993775"/>
            <a:ext cx="10112375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3600" b="1" dirty="0"/>
              <a:t> 	</a:t>
            </a:r>
            <a:r>
              <a:rPr lang="ru-RU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>
                <a:solidFill>
                  <a:srgbClr val="0000FF"/>
                </a:solidFill>
              </a:rPr>
              <a:t>	</a:t>
            </a:r>
            <a:r>
              <a:rPr lang="en-US" sz="3600" b="1" dirty="0">
                <a:solidFill>
                  <a:srgbClr val="0000FF"/>
                </a:solidFill>
              </a:rPr>
              <a:t>			</a:t>
            </a:r>
          </a:p>
          <a:p>
            <a:pPr marL="312738" indent="-312738" algn="just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3600" dirty="0"/>
              <a:t>		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4988" y="993775"/>
            <a:ext cx="9623425" cy="128665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     ОБРАЗОВАТЕЛЬНОЕ  УЧРЕЖДЕНИЕ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детский сад комбинированного вида № 27 «ЯГОДКА» г.Ессентуки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34988" y="2514599"/>
            <a:ext cx="9623425" cy="4766493"/>
          </a:xfrm>
        </p:spPr>
        <p:txBody>
          <a:bodyPr/>
          <a:lstStyle/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«Воспитание одаренного ребенка в  семье»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/>
          </a:p>
          <a:p>
            <a:pPr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Автор проекта:</a:t>
            </a:r>
          </a:p>
          <a:p>
            <a:pPr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Зилинькова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Елена Викторовна</a:t>
            </a:r>
          </a:p>
          <a:p>
            <a:pPr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Должность:</a:t>
            </a:r>
          </a:p>
          <a:p>
            <a:pPr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воспитатель </a:t>
            </a:r>
          </a:p>
          <a:p>
            <a:pPr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высшей квалификационной категории </a:t>
            </a:r>
          </a:p>
          <a:p>
            <a:pPr algn="r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96875" y="1065987"/>
            <a:ext cx="9879013" cy="6495276"/>
          </a:xfrm>
          <a:prstGeom prst="rect">
            <a:avLst/>
          </a:prstGeom>
          <a:noFill/>
        </p:spPr>
        <p:txBody>
          <a:bodyPr/>
          <a:lstStyle/>
          <a:p>
            <a:r>
              <a:rPr lang="ru-RU" sz="2800" b="1" u="sng" dirty="0" smtClean="0"/>
              <a:t>Аннотация проекта</a:t>
            </a:r>
            <a:endParaRPr lang="ru-RU" sz="2800" dirty="0" smtClean="0"/>
          </a:p>
          <a:p>
            <a:r>
              <a:rPr lang="ru-RU" sz="2000" dirty="0" smtClean="0"/>
              <a:t>Огромную роль в раскрытии детской одаренности играет </a:t>
            </a:r>
            <a:r>
              <a:rPr lang="ru-RU" sz="2000" b="1" dirty="0" smtClean="0"/>
              <a:t>семья.</a:t>
            </a:r>
            <a:endParaRPr lang="ru-RU" sz="2000" dirty="0" smtClean="0"/>
          </a:p>
          <a:p>
            <a:r>
              <a:rPr lang="ru-RU" sz="2000" dirty="0" smtClean="0"/>
              <a:t>Одаренность ребенка необходимо, прежде всего, раскрыть и понять, но и не менее важно ее поддержать. И воспитание ребенка становится еще более сложным заданием, если человек является родителем одаренного ребенка.</a:t>
            </a:r>
          </a:p>
          <a:p>
            <a:r>
              <a:rPr lang="ru-RU" sz="2000" dirty="0" smtClean="0"/>
              <a:t>Понятно, что чаще всего именно родители </a:t>
            </a:r>
            <a:r>
              <a:rPr lang="ru-RU" sz="2000" b="1" dirty="0" smtClean="0"/>
              <a:t>первыми</a:t>
            </a:r>
            <a:r>
              <a:rPr lang="ru-RU" sz="2000" dirty="0" smtClean="0"/>
              <a:t> замечают одаренность ребенка, хотя это не всегда легко сделать, так как не  существует какого-то стереотипа одаренности -  каждый ребенок проявляет свои способности по-своему. </a:t>
            </a:r>
            <a:r>
              <a:rPr lang="ru-RU" sz="2000" b="1" dirty="0" smtClean="0"/>
              <a:t>Именно  родители - главная опора одаренных детей.</a:t>
            </a:r>
            <a:r>
              <a:rPr lang="ru-RU" sz="2000" dirty="0" smtClean="0"/>
              <a:t> Задача их трудна, но благородна. Успех придет, если родители постараются создать ребенку все возможности для образования, оказать необходимую помощь и эмоциональную поддержку.   </a:t>
            </a:r>
          </a:p>
          <a:p>
            <a:r>
              <a:rPr lang="ru-RU" sz="2000" b="1" dirty="0" smtClean="0"/>
              <a:t>Родители одаренных детей должны стараться сделать жизнь детей более активной и интересной.</a:t>
            </a:r>
            <a:r>
              <a:rPr lang="ru-RU" sz="2000" dirty="0" smtClean="0"/>
              <a:t> Это совместные занятия, игры, помогающие ребенку найти и более полно раскрыть свои интересы. Они должны помогать детям пробовать себя в разных сферах: познавательной (составление гербариев, коллекции минералов), организаторской (распределение дел, ролей в игре, разрешение споров, подведение итогов), в прикладных видах деятельности (вышивание, выпиливании,  изготовление игрушек, украшение интерьера), в художественно – музыкальном творчестве, спорте. Родители должны подбирать ребенку литературу по интересующим его вопросам.</a:t>
            </a:r>
          </a:p>
          <a:p>
            <a:endParaRPr lang="ru-RU" sz="2000" dirty="0" smtClean="0"/>
          </a:p>
          <a:p>
            <a:pPr marL="730139" lvl="1" indent="-281625" algn="just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ru-RU" sz="2000" dirty="0"/>
          </a:p>
          <a:p>
            <a:pPr marL="730139" lvl="1" indent="-281625" algn="just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ru-RU" sz="2000" dirty="0"/>
          </a:p>
          <a:p>
            <a:pPr marL="730139" lvl="1" indent="-281625" algn="just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42950" y="351607"/>
            <a:ext cx="9675848" cy="4929223"/>
          </a:xfrm>
          <a:prstGeom prst="rect">
            <a:avLst/>
          </a:prstGeom>
        </p:spPr>
        <p:txBody>
          <a:bodyPr/>
          <a:lstStyle/>
          <a:p>
            <a:pPr marL="312738" indent="-312738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en-US" sz="5000" b="1" dirty="0"/>
              <a:t>		</a:t>
            </a:r>
          </a:p>
          <a:p>
            <a:pPr marL="312738" indent="-312738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en-US" sz="4000" dirty="0"/>
          </a:p>
          <a:p>
            <a:r>
              <a:rPr lang="ru-RU" sz="2400" b="1" dirty="0" smtClean="0"/>
              <a:t>Отношения между ребенком  и родителями – это самое важное</a:t>
            </a:r>
            <a:r>
              <a:rPr lang="ru-RU" sz="2400" dirty="0" smtClean="0"/>
              <a:t> в воспитании добрых чувств и к  нему самому, и ко всему миру.</a:t>
            </a:r>
          </a:p>
          <a:p>
            <a:r>
              <a:rPr lang="ru-RU" sz="2400" dirty="0" smtClean="0"/>
              <a:t>Одаренный ребенок вправе рассчитывать, что его способности найдут понимание и поддержку родителей в поиске наилучшего использования таких способностей и для него самого и для окружающих.</a:t>
            </a:r>
          </a:p>
          <a:p>
            <a:r>
              <a:rPr lang="ru-RU" sz="2400" dirty="0" smtClean="0"/>
              <a:t>Семья одаренного ребенка во всех случаях имеет непосредственное отношение к развитию его личности и одаренности. Как бы мы ни рассматривали роль и вес природно-обусловленных факторов или влияние целенаправленного обучения и воспитания (шко­лы) на развитие личности и одаренности ребен­ка, во всех случаях </a:t>
            </a:r>
            <a:r>
              <a:rPr lang="ru-RU" sz="2400" b="1" dirty="0" smtClean="0"/>
              <a:t>значение семьи остается ре­шающим.</a:t>
            </a:r>
            <a:endParaRPr lang="ru-RU" sz="2400" dirty="0" smtClean="0"/>
          </a:p>
          <a:p>
            <a:r>
              <a:rPr lang="ru-RU" sz="2400" dirty="0" smtClean="0"/>
              <a:t>Главное, что объединяет всех, таких разных вундеркиндов, и что резко отличает их от обыкновенных детей - так называемая </a:t>
            </a:r>
            <a:r>
              <a:rPr lang="ru-RU" sz="2400" i="1" dirty="0" smtClean="0"/>
              <a:t>умственная активность.</a:t>
            </a:r>
            <a:r>
              <a:rPr lang="ru-RU" sz="2400" dirty="0" smtClean="0"/>
              <a:t> Иначе говоря, имение </a:t>
            </a:r>
            <a:r>
              <a:rPr lang="ru-RU" sz="2400" i="1" dirty="0" smtClean="0"/>
              <a:t>стремление к познанию - самая яркая характеристика любого одаренного ребенка</a:t>
            </a:r>
            <a:endParaRPr lang="ru-RU" sz="2400" dirty="0" smtClean="0"/>
          </a:p>
          <a:p>
            <a:pPr marL="312738" indent="-312738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en-US" sz="4000" dirty="0"/>
          </a:p>
          <a:p>
            <a:pPr marL="312738" indent="-312738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en-US" sz="3600" dirty="0"/>
          </a:p>
          <a:p>
            <a:pPr marL="312738" indent="-312738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en-US" sz="3600" dirty="0"/>
          </a:p>
          <a:p>
            <a:pPr marL="312738" indent="-312738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ru-RU" sz="3600" dirty="0"/>
          </a:p>
          <a:p>
            <a:pPr marL="728663" lvl="1" indent="-280988" algn="just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85000"/>
              <a:defRPr/>
            </a:pPr>
            <a:r>
              <a:rPr lang="ru-RU" sz="2800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4670" y="1248229"/>
            <a:ext cx="9713172" cy="6708866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Воспитание одарённых детей в семье задача непростая, поэтому проблеме воспитания одарённых детей нужен особый подход и правильные действия, которые бы не усугублялись ошибками воспитания и трудностями взаимопонимания.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действительности же детей с ранним умственным расцветом могут ожидать немалые сложности и дома, и в школе свои драмы в ходе возрастного развития.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Прежде всего, важно, как поведут себя родители и другие старшие члены семьи, когда обнаружится необычность ребёнка. Иногда родители, с которыми ничего подобного не происходило, опасливо присматриваются к такой увлеченности, к занятиям не по возрасту.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этом далеко не всегда взрослым удается хотя бы не обрушить на голову ребёнка все свои сомнения и страхи. В других семьях чрезвычайными детскими способностями и успехами ребёнка восхищаются, охотно его демонстрируют знакомым и незнакомым.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Таким образом, в вопросе о воспитании одаренных детей большая ответственность лежит на специалистах: воспитателях детских садов, учителей, детских психологах. Они должны вовремя подсказать, направить родительское воспитание.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94172" y="1188343"/>
            <a:ext cx="9653670" cy="4787552"/>
          </a:xfrm>
        </p:spPr>
        <p:txBody>
          <a:bodyPr>
            <a:noAutofit/>
          </a:bodyPr>
          <a:lstStyle/>
          <a:p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Актуальность темы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обусловлена тем, что основной задачей современного образования является развитие творческой, самостоятельной, свободной личности. Наше время -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информационных технологий - требует всесторонне развитых, творческих, нестандартно мыслящих людей, которые будут направлять свою энергию на благо общества. Фундамент формирования основ личности закладывается в дошкольном возрасте.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Проблема одаренности в настоящее время становится все более актуальной. Это, прежде всего, связано с потребностью общества в неординарной творческой личности. Неопределенность современной окружающей среды требует не только высокую активность человека, но и его умения, способности нестандартного поведения.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 txBox="1">
            <a:spLocks noChangeArrowheads="1"/>
          </p:cNvSpPr>
          <p:nvPr/>
        </p:nvSpPr>
        <p:spPr bwMode="auto">
          <a:xfrm>
            <a:off x="417513" y="207963"/>
            <a:ext cx="10072687" cy="721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600" dirty="0">
                <a:solidFill>
                  <a:srgbClr val="000000"/>
                </a:solidFill>
              </a:rPr>
              <a:t>	</a:t>
            </a:r>
            <a:br>
              <a:rPr lang="ru-RU" sz="3600" dirty="0">
                <a:solidFill>
                  <a:srgbClr val="000000"/>
                </a:solidFill>
              </a:rPr>
            </a:br>
            <a:r>
              <a:rPr lang="ru-RU" sz="1800" dirty="0">
                <a:solidFill>
                  <a:srgbClr val="000000"/>
                </a:solidFill>
                <a:latin typeface="Calibri" pitchFamily="34" charset="0"/>
              </a:rPr>
              <a:t>                                                 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4670" y="776289"/>
            <a:ext cx="9713172" cy="6316710"/>
          </a:xfrm>
        </p:spPr>
        <p:txBody>
          <a:bodyPr>
            <a:normAutofit fontScale="90000"/>
          </a:bodyPr>
          <a:lstStyle/>
          <a:p>
            <a:pPr lvl="0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системы поддержки талантливых детей в условиях дошкольного образовательного учреждения.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построения воспитательно-образовательного процесса, направленного на продуктивное психическое, интеллектуальное развитие одаренных детей, на реализацию и совершенствование их способностей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Задачи:	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объединить усилия педагогов и родителей в создании благоприятных условий для реализации творческого потенциала талантливых детей;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создать банк достижений и успехов талантливых детей ДОУ для дальнейшего сопровождения  в получении начального, среднего и высшего образования;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разработать индивидуальные планы сопровождения творческого потенциала детей; 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создать ситуацию успеха (участие в фестивалях, конкурсах, семинарах, олимпиадах).</a:t>
            </a: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1620391"/>
            <a:ext cx="9713172" cy="624470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данном проекте, как одном из инновационных практик, заложена идея создания условий для выявления и развития одарённых детей старшего дошкольного возраста средствами деятельности, включающие: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развивающего пространства дошкольного учреждения;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подготовку педагогов в соответствии с целями и задачам по работе с одарёнными детьми; 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применение в работе с детьми педагогических технологий, ориентированных на развитие одарённости;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взаимодействие педагогов и родителей детей в развитии одарённости;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разработку и внедрение в педагогическую практику дошкольного учреждения специальной программы по выявлению и развитию одарённых детей старшего дошкольного возраста.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последнее время актуальность и значимость проблемы раннего выявления и развития одаренности все больше возрастает. Дошкольное детство является очень благоприятным периодом для развития одаренности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132" y="776289"/>
            <a:ext cx="10013710" cy="638871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актуален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значим для муниципальной и региональной систем образования. Он позволит: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обосновать принципы динамичного развития образовательно-воспитательной системы по работе с одаренными детьми: преемственность, интеграция, индивидуализация, творческое саморазвитие, синергия,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здоровьесбережение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эвристическая деятельность и др.;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апробировать модель деятельности детской творческой художественной мастерской, физкультурно-спортивного, музыкального, музыкально-фольклорного образования,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апробировать разработанные методики взаимодействия и обучения родителей и детей, позволяющие модернизировать образовательное пространство;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предложить современные механизмы реализации целевых программ и проектов в данной сфере;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разработать и апробировать целевые мониторинговые  исследования, методического сопровождения в процессе развития способностей и творческого потенциала одаренных и высокомотивированных детей на основе дифференцированного обучения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776289"/>
            <a:ext cx="9713172" cy="502056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 проекта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разработка мониторинга определения и развития индивидуальных психолого-педагогических особенностей дошкольника, выявления способностей и 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одаренности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системы психолого-педагогического сопровождения 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одаренного ребенка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освоение современных педагогических технологий работы с 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одаренными детьми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обобщение и распространение педагогического опыта;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просветительская и партнерская работа с родителями, общественными организациями, учреждениями дополнительного образования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776289"/>
            <a:ext cx="9713172" cy="631671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Этапы работы с одаренными детьми: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Организационный этап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Главная задача на этом этапе – изучение методик, концепций и исследований отечественных и зарубежных психологов. Познакомились с научными данными о психологических особенностях и методических приемах работы с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одаренными детьми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этап. 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Первоначальное выделение детей для дальнейшего обследования.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анкетирование родителей и воспитателей, с целью выявления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одаренных детей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опрос специалистов ДОУ;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анализ полученной информации;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дополнительная психолого-педагогическая диагностика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одаренных детей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разработка индивидуальных карт развития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одаренного ребенка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этап - представляет собой прохождение трех модулей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детьми – уточнение выявленной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одаренности ребенка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проведение комплексного психолого-педагогического обследования.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776289"/>
            <a:ext cx="9713172" cy="6316710"/>
          </a:xfrm>
        </p:spPr>
        <p:txBody>
          <a:bodyPr>
            <a:normAutofit/>
          </a:bodyPr>
          <a:lstStyle/>
          <a:p>
            <a:r>
              <a:rPr lang="ru-RU" sz="27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этап – создание условий для развития </a:t>
            </a:r>
            <a:r>
              <a:rPr lang="ru-RU" sz="27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одаренного ребенка в ДОУ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предоставить ребенку место исключительно для его занятий;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предоставить ребенку возможность строить его собственные планы и принимать решения;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снабжать ребенка книгами и материалами для его любимых занятий;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внимательно относится к индивидуальным потребностям ребенка;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разрабатывать практические эксперименты, чтобы помочь ребенку побольше узнать;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в течение дня предоставлять ребенку больше свободного времени для собственных дел.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1188343"/>
            <a:ext cx="9713172" cy="5400600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Модель работы с семьей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Информационно-аналитическое направление. Реализуется через анкетирование, беседы, опросы родителей, качественный и количественный анализ полученных данных.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Познавательное направление реализуется через консультации, беседы, тематические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собрания.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Основной</a:t>
            </a: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задачей этого направления работы с семьей является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повышение компетентности родителей в вопросах по развитию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одаренности ребенка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Наглядно-информационное направление. Реализуется в подборе информации и оформления папок передвижек. Родители имеют возможность ознакомиться с содержанием работы которая ведется в группе, а так же узнать о формах и методах развития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ённости в условиях семьи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03296" y="776289"/>
            <a:ext cx="9044546" cy="6147614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Участники, партнёры проекта.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дети;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педагоги;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родители;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социальные партнеры.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Помощь одаренным детям в  самореализации их творческой направленности: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для воспитанников ситуации успеха и уверенности через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индивидуальное развитие и воспитание;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организация исследовательской деятельности;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организация и участие в интеллектуальных играх, творческих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конкурсах, олимпиадах, конференциях.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03296" y="776289"/>
            <a:ext cx="9044546" cy="6147614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</a:t>
            </a:r>
            <a:r>
              <a:rPr lang="ru-RU" sz="2400" b="1" i="1" dirty="0" smtClean="0"/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 над развитием познавательной деятельности талантливых детей: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диагностика развития в рамках образовательной деятельности;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контроль над обязательным участием одаренных и талантливых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детей в конкурсах разного уровня.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Поощрение талантливых детей: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публикация в СМИ;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дипломы и грамоты администрации ДОУ «Воспитанник года»;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стенд «Наши таланты».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03296" y="1407885"/>
            <a:ext cx="9044546" cy="6429829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Сроки реализации проекта: с 2020-2022г.г. (долгосрочный)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проекта.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диагностики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уровня развития способностей талантливых детей.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Основной этап: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объединение усилий педагогов и родителей в создании благоприятных условий для реализации творческого потенциала талантливых детей;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Заключительный этап: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проверка влияния полученных в ходе проекта результатов на удовлетворение потребностей участников проекта.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34670" y="776289"/>
            <a:ext cx="9624060" cy="733197"/>
          </a:xfrm>
        </p:spPr>
        <p:txBody>
          <a:bodyPr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мероприятий по реализации проекта.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half" idx="2"/>
          </p:nvPr>
        </p:nvGraphicFramePr>
        <p:xfrm>
          <a:off x="534669" y="1280306"/>
          <a:ext cx="9624059" cy="77621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7988127"/>
                <a:gridCol w="1427652"/>
              </a:tblGrid>
              <a:tr h="39639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Разработка проекта, обеспечивающего педагогическую деятельность с одаренными (с признаками одаренности) детьми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317500">
                        <a:lnSpc>
                          <a:spcPct val="14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2020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63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Пакет диагностических методик по выявлению детской одаренности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317500">
                        <a:lnSpc>
                          <a:spcPct val="14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2020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3985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Создание и пополнение базы данных одаренных детей (</a:t>
                      </a:r>
                      <a:r>
                        <a:rPr lang="ru-RU" sz="2400" dirty="0" err="1"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 с признаками одаренности) по различным направлениям деятельности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317500">
                        <a:lnSpc>
                          <a:spcPct val="14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ежегодно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63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Подбор и изучение литературы по работе с одарёнными детьми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2020-2022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63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Создание индивидуальных карт и маршрута сопровождения одаренного дошкольника (на основе диагностики)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ежегодно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8419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Составление картотеки методических пособий и литературы по теме «Одарённость детей»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317500">
                        <a:lnSpc>
                          <a:spcPct val="14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2021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8419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225" marR="22225" marT="22225" marB="2222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63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63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63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34988" y="363886"/>
            <a:ext cx="9623425" cy="1260475"/>
          </a:xfrm>
        </p:spPr>
        <p:txBody>
          <a:bodyPr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Ожидаемые результаты.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34988" y="1423177"/>
            <a:ext cx="9623425" cy="5550711"/>
          </a:xfrm>
        </p:spPr>
        <p:txBody>
          <a:bodyPr/>
          <a:lstStyle/>
          <a:p>
            <a:pPr>
              <a:buNone/>
            </a:pPr>
            <a:r>
              <a:rPr lang="ru-RU" sz="2000" b="1" i="1" dirty="0" smtClean="0"/>
              <a:t>методическая работа:</a:t>
            </a:r>
            <a:endParaRPr lang="ru-RU" sz="2000" dirty="0" smtClean="0"/>
          </a:p>
          <a:p>
            <a:pPr lvl="0"/>
            <a:r>
              <a:rPr lang="ru-RU" sz="2000" dirty="0" smtClean="0"/>
              <a:t>методика сопровождения семей, воспитывающих талантливых детей с учётом возрастных особенностей;</a:t>
            </a:r>
          </a:p>
          <a:p>
            <a:pPr lvl="0"/>
            <a:r>
              <a:rPr lang="ru-RU" sz="2000" dirty="0" smtClean="0"/>
              <a:t>программа индивидуального развития  и поддержки талантливого ребёнка;</a:t>
            </a:r>
          </a:p>
          <a:p>
            <a:pPr lvl="0"/>
            <a:r>
              <a:rPr lang="ru-RU" sz="2000" dirty="0" smtClean="0"/>
              <a:t>система диагностики успешности развития талантливых детей.</a:t>
            </a:r>
          </a:p>
          <a:p>
            <a:pPr>
              <a:buNone/>
            </a:pPr>
            <a:r>
              <a:rPr lang="ru-RU" sz="2000" b="1" i="1" dirty="0" smtClean="0"/>
              <a:t>квалификация педагогического состава:</a:t>
            </a:r>
            <a:endParaRPr lang="ru-RU" sz="2000" dirty="0" smtClean="0"/>
          </a:p>
          <a:p>
            <a:pPr lvl="0"/>
            <a:r>
              <a:rPr lang="ru-RU" sz="2000" dirty="0" smtClean="0"/>
              <a:t>участие в дистанционных курсах  по данной проблеме;</a:t>
            </a:r>
          </a:p>
          <a:p>
            <a:pPr lvl="0"/>
            <a:r>
              <a:rPr lang="ru-RU" sz="2000" dirty="0" smtClean="0"/>
              <a:t>условия для реализации личностного роста педагогов;</a:t>
            </a:r>
          </a:p>
          <a:p>
            <a:pPr lvl="0"/>
            <a:r>
              <a:rPr lang="ru-RU" sz="2000" dirty="0" smtClean="0"/>
              <a:t>участие в профессиональных конкурсах, фестивалях, проектах.</a:t>
            </a:r>
          </a:p>
          <a:p>
            <a:pPr>
              <a:buNone/>
            </a:pPr>
            <a:r>
              <a:rPr lang="ru-RU" sz="2000" b="1" i="1" dirty="0" smtClean="0"/>
              <a:t>развивающая среда:	</a:t>
            </a:r>
            <a:endParaRPr lang="ru-RU" sz="2000" dirty="0" smtClean="0"/>
          </a:p>
          <a:p>
            <a:pPr lvl="0"/>
            <a:r>
              <a:rPr lang="ru-RU" sz="2000" dirty="0" smtClean="0"/>
              <a:t>произойдёт расширение культурного потенциала  среды за счёт вовлечения семьи и социальных  партнеров в процесс развития  и поддержки талантливых детей.</a:t>
            </a:r>
          </a:p>
          <a:p>
            <a:pPr lvl="0"/>
            <a:r>
              <a:rPr lang="ru-RU" sz="2000" dirty="0" smtClean="0"/>
              <a:t>среда обретёт большую интерактивность за счёт использования ИКТ, создания электронного банка данных достижений и успехов  воспитанников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 txBox="1">
            <a:spLocks noChangeArrowheads="1"/>
          </p:cNvSpPr>
          <p:nvPr/>
        </p:nvSpPr>
        <p:spPr bwMode="auto">
          <a:xfrm>
            <a:off x="846138" y="1624013"/>
            <a:ext cx="91440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2738" indent="-312738"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sz="5000" b="1" dirty="0"/>
              <a:t>		</a:t>
            </a:r>
            <a:r>
              <a:rPr lang="ru-RU" sz="4000" dirty="0"/>
              <a:t> </a:t>
            </a:r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endParaRPr lang="ru-RU" sz="4000" dirty="0"/>
          </a:p>
          <a:p>
            <a:pPr marL="312738" indent="-312738" algn="just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800" b="1" dirty="0">
                <a:solidFill>
                  <a:srgbClr val="0000FF"/>
                </a:solidFill>
              </a:rPr>
              <a:t>		</a:t>
            </a:r>
            <a:endParaRPr lang="ru-RU" sz="3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6436" y="793364"/>
            <a:ext cx="285752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800" b="1" dirty="0" smtClean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</a:rPr>
              <a:t> </a:t>
            </a:r>
            <a:endParaRPr lang="ru-RU" sz="48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39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34670" y="719666"/>
            <a:ext cx="96240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Литература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/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534670" y="1395501"/>
            <a:ext cx="9624060" cy="5242651"/>
          </a:xfrm>
        </p:spPr>
        <p:txBody>
          <a:bodyPr/>
          <a:lstStyle/>
          <a:p>
            <a:pPr>
              <a:buNone/>
            </a:pPr>
            <a:r>
              <a:rPr lang="ru-RU" sz="1400" dirty="0" smtClean="0"/>
              <a:t>Алексеева Н. В. Развитие одаренных детей: программа, планирование, конспекты занятий, психологическое сопровождение Волгоград: Учитель, 2012.</a:t>
            </a:r>
          </a:p>
          <a:p>
            <a:pPr lvl="0">
              <a:buNone/>
            </a:pPr>
            <a:r>
              <a:rPr lang="ru-RU" sz="1400" dirty="0" err="1" smtClean="0"/>
              <a:t>Венгер</a:t>
            </a:r>
            <a:r>
              <a:rPr lang="ru-RU" sz="1400" dirty="0" smtClean="0"/>
              <a:t> Л.А., Дьяченко О.М. Программа «Одарённый ребенок».</a:t>
            </a:r>
          </a:p>
          <a:p>
            <a:pPr lvl="0">
              <a:buNone/>
            </a:pPr>
            <a:r>
              <a:rPr lang="ru-RU" sz="1400" dirty="0" err="1" smtClean="0"/>
              <a:t>Выготский</a:t>
            </a:r>
            <a:r>
              <a:rPr lang="ru-RU" sz="1400" dirty="0" smtClean="0"/>
              <a:t> Л. Воображение и творчество в детском возрасте. СПб.: СОЮЗ, 1997.</a:t>
            </a:r>
          </a:p>
          <a:p>
            <a:pPr>
              <a:buNone/>
            </a:pPr>
            <a:r>
              <a:rPr lang="ru-RU" sz="1400" dirty="0" smtClean="0"/>
              <a:t>Рабочая концепция одаренности / Работа с одаренными детьми в образовательных учреждениях Москвы. Отв. редактор Л. Е. </a:t>
            </a:r>
            <a:r>
              <a:rPr lang="ru-RU" sz="1400" dirty="0" err="1" smtClean="0"/>
              <a:t>Курнешова</a:t>
            </a:r>
            <a:r>
              <a:rPr lang="ru-RU" sz="1400" dirty="0" smtClean="0"/>
              <a:t>. М.: ГОМЦ «Школьная книга»,2002.</a:t>
            </a:r>
          </a:p>
          <a:p>
            <a:pPr lvl="0">
              <a:buNone/>
            </a:pPr>
            <a:r>
              <a:rPr lang="ru-RU" sz="1400" dirty="0" smtClean="0"/>
              <a:t>Савенков А. И. Детская одаренность: развитие средствами искусства. Москва: </a:t>
            </a:r>
            <a:r>
              <a:rPr lang="ru-RU" sz="1400" dirty="0" err="1" smtClean="0"/>
              <a:t>Педаго-гическое</a:t>
            </a:r>
            <a:r>
              <a:rPr lang="ru-RU" sz="1400" dirty="0" smtClean="0"/>
              <a:t> общество России, 1999.</a:t>
            </a:r>
          </a:p>
          <a:p>
            <a:pPr lvl="0">
              <a:buNone/>
            </a:pPr>
            <a:r>
              <a:rPr lang="ru-RU" sz="1400" dirty="0" smtClean="0"/>
              <a:t>Юркевич В. С. Одаренный ребенок: Иллюзии и реальность М.: Просвещение, 1996.</a:t>
            </a:r>
          </a:p>
          <a:p>
            <a:pPr lvl="0">
              <a:buNone/>
            </a:pPr>
            <a:r>
              <a:rPr lang="ru-RU" sz="1400" dirty="0" smtClean="0"/>
              <a:t>Азарова Л.Н. Как развивать творческую индивидуальность младших школьников. // Журнал практического психолога.- 1998.- №4 Воспитание одаренных детей в семье. </a:t>
            </a:r>
          </a:p>
          <a:p>
            <a:pPr lvl="0">
              <a:buNone/>
            </a:pPr>
            <a:r>
              <a:rPr lang="ru-RU" sz="1400" dirty="0" err="1" smtClean="0"/>
              <a:t>Грязева</a:t>
            </a:r>
            <a:r>
              <a:rPr lang="ru-RU" sz="1400" dirty="0" smtClean="0"/>
              <a:t> В.Г., Петровский В.А. Одаренные дети: экология творчества. – </a:t>
            </a:r>
            <a:r>
              <a:rPr lang="ru-RU" sz="1400" dirty="0" err="1" smtClean="0"/>
              <a:t>Москва-Челябябинск</a:t>
            </a:r>
            <a:r>
              <a:rPr lang="ru-RU" sz="1400" dirty="0" smtClean="0"/>
              <a:t>: ИПИ РАО, ЧГИИК, 1993. </a:t>
            </a:r>
          </a:p>
          <a:p>
            <a:pPr lvl="0">
              <a:buNone/>
            </a:pPr>
            <a:r>
              <a:rPr lang="ru-RU" sz="1400" dirty="0" smtClean="0"/>
              <a:t>Лозовая Е.В.Развитие интеллектуальных и творческих способностей учащихся как </a:t>
            </a:r>
            <a:r>
              <a:rPr lang="ru-RU" sz="1400" dirty="0" err="1" smtClean="0"/>
              <a:t>здоровьесберегающий</a:t>
            </a:r>
            <a:r>
              <a:rPr lang="ru-RU" sz="1400" dirty="0" smtClean="0"/>
              <a:t> аспект. Методист. 2012.№4</a:t>
            </a:r>
          </a:p>
          <a:p>
            <a:pPr lvl="0">
              <a:buNone/>
            </a:pPr>
            <a:r>
              <a:rPr lang="ru-RU" sz="1400" dirty="0" smtClean="0"/>
              <a:t>Матюшкин А.М. Загадки одаренности. М.,1992.</a:t>
            </a:r>
          </a:p>
          <a:p>
            <a:pPr lvl="0">
              <a:buNone/>
            </a:pPr>
            <a:r>
              <a:rPr lang="ru-RU" sz="1400" dirty="0" smtClean="0"/>
              <a:t>Методические рекомендации по организации работы с одаренными детьми. Формирование системы работы с одаренными детьми. Министерство образования и науки Республики Хакасия. Абакан.2008г.</a:t>
            </a:r>
          </a:p>
          <a:p>
            <a:pPr lvl="0">
              <a:buNone/>
            </a:pPr>
            <a:r>
              <a:rPr lang="ru-RU" sz="1400" dirty="0" smtClean="0"/>
              <a:t>Образование. Журнал. № 4 1999г.</a:t>
            </a:r>
          </a:p>
          <a:p>
            <a:pPr lvl="0">
              <a:buNone/>
            </a:pPr>
            <a:r>
              <a:rPr lang="ru-RU" sz="1400" dirty="0" smtClean="0"/>
              <a:t>Савенков. А.И. Одаренный ребенок в массовой школе. М.Сентябрь.2001.</a:t>
            </a:r>
          </a:p>
          <a:p>
            <a:pPr lvl="0">
              <a:buNone/>
            </a:pPr>
            <a:r>
              <a:rPr lang="ru-RU" sz="1400" dirty="0" smtClean="0"/>
              <a:t>В.С. Юркевич. Одаренный ребенок: иллюзии и реальность. М.1998.</a:t>
            </a:r>
          </a:p>
          <a:p>
            <a:r>
              <a:rPr lang="ru-RU" sz="1400" b="1" dirty="0" smtClean="0"/>
              <a:t> </a:t>
            </a:r>
            <a:endParaRPr lang="ru-RU" sz="1400" dirty="0" smtClean="0"/>
          </a:p>
          <a:p>
            <a:r>
              <a:rPr lang="ru-RU" sz="1400" dirty="0" smtClean="0"/>
              <a:t> </a:t>
            </a:r>
          </a:p>
          <a:p>
            <a:r>
              <a:rPr lang="ru-RU" sz="1400" dirty="0" smtClean="0"/>
              <a:t> </a:t>
            </a:r>
          </a:p>
          <a:p>
            <a:r>
              <a:rPr lang="ru-RU" sz="1400" dirty="0" smtClean="0"/>
              <a:t> </a:t>
            </a:r>
          </a:p>
          <a:p>
            <a:pPr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114" y="565922"/>
            <a:ext cx="10435772" cy="1000131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родителями: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в работе художественных викторин , творческих площадках  и литературных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гостинных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aster\Desktop\Новая папка (9)\DSCN77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6114" y="2066119"/>
            <a:ext cx="5404128" cy="405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master\Desktop\Новая папка (9)\DSCN78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5600" y="2791419"/>
            <a:ext cx="5128974" cy="3846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ster\Desktop\Новая папка (9)\DSCN78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74601" y="659068"/>
            <a:ext cx="5204541" cy="3903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master\Desktop\осень на педчтения\DSCN77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63444" y="1447756"/>
            <a:ext cx="4169602" cy="5559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ster\Desktop\осень на педчтения\DSCN73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6030" y="2791420"/>
            <a:ext cx="5257800" cy="3943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master\Desktop\осень на педчтения\DSCN727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13830" y="565920"/>
            <a:ext cx="5084312" cy="3813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ster\Desktop\осень на педчтения\DSCN78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3164" y="851673"/>
            <a:ext cx="5232436" cy="3924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master\Desktop\осень на педчтения\DSCN73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5600" y="2791419"/>
            <a:ext cx="5128974" cy="3846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1333</TotalTime>
  <Words>546</Words>
  <Application>Microsoft Office PowerPoint</Application>
  <PresentationFormat>Произвольный</PresentationFormat>
  <Paragraphs>133</Paragraphs>
  <Slides>22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МУНИЦИПАЛЬНОЕ БЮДЖЕТНОЕ ДОШКОЛЬНОЕ      ОБРАЗОВАТЕЛЬНОЕ  УЧРЕЖДЕНИЕ  детский сад комбинированного вида № 27 «ЯГОДКА» г.Ессентуки  </vt:lpstr>
      <vt:lpstr>Слайд 2</vt:lpstr>
      <vt:lpstr>Слайд 3</vt:lpstr>
      <vt:lpstr>    Воспитание одарённых детей в семье задача непростая, поэтому проблеме воспитания одарённых детей нужен особый подход и правильные действия, которые бы не усугублялись ошибками воспитания и трудностями взаимопонимания. В действительности же детей с ранним умственным расцветом могут ожидать немалые сложности и дома, и в школе свои драмы в ходе возрастного развития. Прежде всего, важно, как поведут себя родители и другие старшие члены семьи, когда обнаружится необычность ребёнка. Иногда родители, с которыми ничего подобного не происходило, опасливо присматриваются к такой увлеченности, к занятиям не по возрасту. При этом далеко не всегда взрослым удается хотя бы не обрушить на голову ребёнка все свои сомнения и страхи. В других семьях чрезвычайными детскими способностями и успехами ребёнка восхищаются, охотно его демонстрируют знакомым и незнакомым.  Таким образом, в вопросе о воспитании одаренных детей большая ответственность лежит на специалистах: воспитателях детских садов, учителей, детских психологах. Они должны вовремя подсказать, направить родительское воспитание.      </vt:lpstr>
      <vt:lpstr>Актуальность темы  обусловлена тем, что основной задачей современного образования является развитие творческой, самостоятельной, свободной личности. Наше время - время информационных технологий - требует всесторонне развитых, творческих, нестандартно мыслящих людей, которые будут направлять свою энергию на благо общества. Фундамент формирования основ личности закладывается в дошкольном возрасте.  Проблема одаренности в настоящее время становится все более актуальной. Это, прежде всего, связано с потребностью общества в неординарной творческой личности. Неопределенность современной окружающей среды требует не только высокую активность человека, но и его умения, способности нестандартного поведения. </vt:lpstr>
      <vt:lpstr> Цель:  Создание системы поддержки талантливых детей в условиях дошкольного образовательного учреждения. Создание условий для построения воспитательно-образовательного процесса, направленного на продуктивное психическое, интеллектуальное развитие одаренных детей, на реализацию и совершенствование их способностей.  Задачи:  - объединить усилия педагогов и родителей в создании благоприятных условий для реализации творческого потенциала талантливых детей; - создать банк достижений и успехов талантливых детей ДОУ для дальнейшего сопровождения  в получении начального, среднего и высшего образования; - разработать индивидуальные планы сопровождения творческого потенциала детей;  - создать ситуацию успеха (участие в фестивалях, конкурсах, семинарах, олимпиадах). </vt:lpstr>
      <vt:lpstr>В данном проекте, как одном из инновационных практик, заложена идея создания условий для выявления и развития одарённых детей старшего дошкольного возраста средствами деятельности, включающие: создание развивающего пространства дошкольного учреждения; подготовку педагогов в соответствии с целями и задачам по работе с одарёнными детьми;  применение в работе с детьми педагогических технологий, ориентированных на развитие одарённости; взаимодействие педагогов и родителей детей в развитии одарённости; разработку и внедрение в педагогическую практику дошкольного учреждения специальной программы по выявлению и развитию одарённых детей старшего дошкольного возраста. В последнее время актуальность и значимость проблемы раннего выявления и развития одаренности все больше возрастает. Дошкольное детство является очень благоприятным периодом для развития одаренности </vt:lpstr>
      <vt:lpstr>Проект актуален и значим для муниципальной и региональной систем образования. Он позволит: обосновать принципы динамичного развития образовательно-воспитательной системы по работе с одаренными детьми: преемственность, интеграция, индивидуализация, творческое саморазвитие, синергия, здоровьесбережение, эвристическая деятельность и др.; апробировать модель деятельности детской творческой художественной мастерской, физкультурно-спортивного, музыкального, музыкально-фольклорного образования, апробировать разработанные методики взаимодействия и обучения родителей и детей, позволяющие модернизировать образовательное пространство; предложить современные механизмы реализации целевых программ и проектов в данной сфере; разработать и апробировать целевые мониторинговые  исследования, методического сопровождения в процессе развития способностей и творческого потенциала одаренных и высокомотивированных детей на основе дифференцированного обучения </vt:lpstr>
      <vt:lpstr>Основные направления проекта: - разработка мониторинга определения и развития индивидуальных психолого-педагогических особенностей дошкольника, выявления способностей и одаренности; - создание системы психолого-педагогического сопровождения одаренного ребенка; - освоение современных педагогических технологий работы с одаренными детьми; - обобщение и распространение педагогического опыта; - просветительская и партнерская работа с родителями, общественными организациями, учреждениями дополнительного образования.</vt:lpstr>
      <vt:lpstr>Этапы работы с одаренными детьми: Организационный этап Главная задача на этом этапе – изучение методик, концепций и исследований отечественных и зарубежных психологов. Познакомились с научными данными о психологических особенностях и методических приемах работы с одаренными детьми; 1 этап. Первоначальное выделение детей для дальнейшего обследования. - анкетирование родителей и воспитателей, с целью выявления одаренных детей; - опрос специалистов ДОУ; - анализ полученной информации; - дополнительная психолого-педагогическая диагностика одаренных детей; - разработка индивидуальных карт развития одаренного ребенка. 2 этап - представляет собой прохождение трех модулей: Работа с детьми – уточнение выявленной одаренности ребенка, проведение комплексного психолого-педагогического обследования.</vt:lpstr>
      <vt:lpstr>3 этап – создание условий для развития одаренного ребенка в ДОУ. • предоставить ребенку место исключительно для его занятий; • предоставить ребенку возможность строить его собственные планы и принимать решения; • снабжать ребенка книгами и материалами для его любимых занятий; • внимательно относится к индивидуальным потребностям ребенка; • разрабатывать практические эксперименты, чтобы помочь ребенку побольше узнать; • в течение дня предоставлять ребенку больше свободного времени для собственных дел. </vt:lpstr>
      <vt:lpstr>Модель работы с семьей 1. Информационно-аналитическое направление. Реализуется через анкетирование, беседы, опросы родителей, качественный и количественный анализ полученных данных. 2. Познавательное направление реализуется через консультации, беседы, тематические собрания.Основной задачей этого направления работы с семьей является: повышение компетентности родителей в вопросах по развитию одаренности ребенка. 3. Наглядно-информационное направление. Реализуется в подборе информации и оформления папок передвижек. Родители имеют возможность ознакомиться с содержанием работы которая ведется в группе, а так же узнать о формах и методах развития одарённости в условиях семьи</vt:lpstr>
      <vt:lpstr>Участники, партнёры проекта. - дети; - педагоги; - родители; - социальные партнеры.    Помощь одаренным детям в  самореализации их творческой направленности: - создание для воспитанников ситуации успеха и уверенности через     индивидуальное развитие и воспитание; - организация исследовательской деятельности; - организация и участие в интеллектуальных играх, творческих     конкурсах, олимпиадах, конференциях.     </vt:lpstr>
      <vt:lpstr>   Контроль над развитием познавательной деятельности талантливых детей: - диагностика развития в рамках образовательной деятельности; - контроль над обязательным участием одаренных и талантливых     детей в конкурсах разного уровня.   Поощрение талантливых детей: - публикация в СМИ; - дипломы и грамоты администрации ДОУ «Воспитанник года»; - стенд «Наши таланты».      </vt:lpstr>
      <vt:lpstr>   Сроки реализации проекта: с 2020-2022г.г. (долгосрочный) Этапы реализации проекта.   Подготовительный этап: Цель: организация и проведение диагностики   уровня развития способностей талантливых детей. Основной этап: Цель: объединение усилий педагогов и родителей в создании благоприятных условий для реализации творческого потенциала талантливых детей;  Заключительный этап: Цель: проверка влияния полученных в ходе проекта результатов на удовлетворение потребностей участников проекта.       </vt:lpstr>
      <vt:lpstr>План мероприятий по реализации проекта.  </vt:lpstr>
      <vt:lpstr>Ожидаемые результаты. </vt:lpstr>
      <vt:lpstr>Литература</vt:lpstr>
      <vt:lpstr>Взаимодействие с родителями:  участие в работе художественных викторин , творческих площадках  и литературных гостинных.</vt:lpstr>
      <vt:lpstr>Слайд 20</vt:lpstr>
      <vt:lpstr>Слайд 21</vt:lpstr>
      <vt:lpstr>Слайд 22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Elena</cp:lastModifiedBy>
  <cp:revision>128</cp:revision>
  <dcterms:created xsi:type="dcterms:W3CDTF">2009-06-14T16:03:48Z</dcterms:created>
  <dcterms:modified xsi:type="dcterms:W3CDTF">2021-02-23T15:12:47Z</dcterms:modified>
</cp:coreProperties>
</file>