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4.xml" ContentType="application/vnd.openxmlformats-officedocument.presentationml.tags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tags/tag3.xml" ContentType="application/vnd.openxmlformats-officedocument.presentationml.tags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1"/>
    <p:sldMasterId id="2147483736" r:id="rId2"/>
    <p:sldMasterId id="2147483796" r:id="rId3"/>
  </p:sldMasterIdLst>
  <p:notesMasterIdLst>
    <p:notesMasterId r:id="rId26"/>
  </p:notesMasterIdLst>
  <p:sldIdLst>
    <p:sldId id="256" r:id="rId4"/>
    <p:sldId id="257" r:id="rId5"/>
    <p:sldId id="258" r:id="rId6"/>
    <p:sldId id="259" r:id="rId7"/>
    <p:sldId id="261" r:id="rId8"/>
    <p:sldId id="263" r:id="rId9"/>
    <p:sldId id="266" r:id="rId10"/>
    <p:sldId id="267" r:id="rId11"/>
    <p:sldId id="268" r:id="rId12"/>
    <p:sldId id="269" r:id="rId13"/>
    <p:sldId id="270" r:id="rId14"/>
    <p:sldId id="283" r:id="rId15"/>
    <p:sldId id="279" r:id="rId16"/>
    <p:sldId id="284" r:id="rId17"/>
    <p:sldId id="281" r:id="rId18"/>
    <p:sldId id="272" r:id="rId19"/>
    <p:sldId id="277" r:id="rId20"/>
    <p:sldId id="278" r:id="rId21"/>
    <p:sldId id="273" r:id="rId22"/>
    <p:sldId id="274" r:id="rId23"/>
    <p:sldId id="275" r:id="rId24"/>
    <p:sldId id="276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22" autoAdjust="0"/>
    <p:restoredTop sz="92296" autoAdjust="0"/>
  </p:normalViewPr>
  <p:slideViewPr>
    <p:cSldViewPr>
      <p:cViewPr varScale="1">
        <p:scale>
          <a:sx n="71" d="100"/>
          <a:sy n="71" d="100"/>
        </p:scale>
        <p:origin x="-11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на начало проекта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низкий</c:v>
                </c:pt>
                <c:pt idx="1">
                  <c:v>ниже среднего</c:v>
                </c:pt>
                <c:pt idx="2">
                  <c:v>средний</c:v>
                </c:pt>
                <c:pt idx="3">
                  <c:v>выше среднего</c:v>
                </c:pt>
                <c:pt idx="4">
                  <c:v>высокий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</c:v>
                </c:pt>
                <c:pt idx="1">
                  <c:v>0.19000000000000014</c:v>
                </c:pt>
                <c:pt idx="2">
                  <c:v>0.48000000000000026</c:v>
                </c:pt>
                <c:pt idx="3">
                  <c:v>0.3300000000000004</c:v>
                </c:pt>
                <c:pt idx="4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 конец проекта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низкий</c:v>
                </c:pt>
                <c:pt idx="1">
                  <c:v>ниже среднего</c:v>
                </c:pt>
                <c:pt idx="2">
                  <c:v>средний</c:v>
                </c:pt>
                <c:pt idx="3">
                  <c:v>выше среднего</c:v>
                </c:pt>
                <c:pt idx="4">
                  <c:v>высокий</c:v>
                </c:pt>
              </c:strCache>
            </c:strRef>
          </c:cat>
          <c:val>
            <c:numRef>
              <c:f>Лист1!$C$2:$C$6</c:f>
              <c:numCache>
                <c:formatCode>0%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0.41000000000000025</c:v>
                </c:pt>
                <c:pt idx="3">
                  <c:v>0.37000000000000027</c:v>
                </c:pt>
                <c:pt idx="4">
                  <c:v>0.22000000000000014</c:v>
                </c:pt>
              </c:numCache>
            </c:numRef>
          </c:val>
        </c:ser>
        <c:dLbls/>
        <c:shape val="cylinder"/>
        <c:axId val="106488192"/>
        <c:axId val="106489728"/>
        <c:axId val="0"/>
      </c:bar3DChart>
      <c:catAx>
        <c:axId val="106488192"/>
        <c:scaling>
          <c:orientation val="minMax"/>
        </c:scaling>
        <c:axPos val="b"/>
        <c:tickLblPos val="nextTo"/>
        <c:crossAx val="106489728"/>
        <c:crosses val="autoZero"/>
        <c:auto val="1"/>
        <c:lblAlgn val="ctr"/>
        <c:lblOffset val="100"/>
      </c:catAx>
      <c:valAx>
        <c:axId val="106489728"/>
        <c:scaling>
          <c:orientation val="minMax"/>
        </c:scaling>
        <c:axPos val="l"/>
        <c:majorGridlines/>
        <c:numFmt formatCode="0%" sourceLinked="1"/>
        <c:tickLblPos val="nextTo"/>
        <c:crossAx val="106488192"/>
        <c:crosses val="autoZero"/>
        <c:crossBetween val="between"/>
      </c:valAx>
    </c:plotArea>
    <c:legend>
      <c:legendPos val="r"/>
      <c:txPr>
        <a:bodyPr/>
        <a:lstStyle/>
        <a:p>
          <a:pPr rtl="0">
            <a:defRPr/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B25AB9-98B3-443E-836E-9F23DBB4089B}" type="datetimeFigureOut">
              <a:rPr lang="ru-RU" smtClean="0"/>
              <a:pPr/>
              <a:t>05.09.2021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D88949-D7F8-4562-A5B1-6835E87DE59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28540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D88949-D7F8-4562-A5B1-6835E87DE59C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01925" y="2130425"/>
            <a:ext cx="4800600" cy="1470025"/>
          </a:xfrm>
        </p:spPr>
        <p:txBody>
          <a:bodyPr/>
          <a:lstStyle>
            <a:lvl1pPr>
              <a:buClr>
                <a:srgbClr val="FFFFFF"/>
              </a:buCl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01925" y="3886200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558037-30E3-4F4E-B7B5-6D5093C15FBF}" type="datetimeFigureOut">
              <a:rPr lang="ru-RU"/>
              <a:pPr>
                <a:defRPr/>
              </a:pPr>
              <a:t>05.09.2021</a:t>
            </a:fld>
            <a:endParaRPr lang="ru-RU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B11B12-5D51-43E5-B4C4-F52AA29EA97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B9E4AD-26CB-412D-83E2-D426F405E295}" type="datetimeFigureOut">
              <a:rPr lang="ru-RU"/>
              <a:pPr>
                <a:defRPr/>
              </a:pPr>
              <a:t>05.09.2021</a:t>
            </a:fld>
            <a:endParaRPr lang="ru-RU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70AF95-EBB0-4C79-9E20-3624CCD3B8E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403675-92AC-4264-BBED-9B343B2E0151}" type="datetimeFigureOut">
              <a:rPr lang="ru-RU"/>
              <a:pPr>
                <a:defRPr/>
              </a:pPr>
              <a:t>05.09.2021</a:t>
            </a:fld>
            <a:endParaRPr lang="ru-RU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A28296-483F-44A3-9726-4AC31C7DBDF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693988" y="1600200"/>
            <a:ext cx="30861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932488" y="1600200"/>
            <a:ext cx="308768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61D2E-179C-4776-A371-7C4DB06E219F}" type="datetimeFigureOut">
              <a:rPr lang="ru-RU"/>
              <a:pPr>
                <a:defRPr/>
              </a:pPr>
              <a:t>05.09.2021</a:t>
            </a:fld>
            <a:endParaRPr lang="ru-RU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D7C2F2-16CA-4740-840C-A13E22C126D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10D010-F1FE-4D4A-BE99-A3DBE71C1DF9}" type="datetimeFigureOut">
              <a:rPr lang="ru-RU"/>
              <a:pPr>
                <a:defRPr/>
              </a:pPr>
              <a:t>05.09.2021</a:t>
            </a:fld>
            <a:endParaRPr lang="ru-RU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776F59-7D6A-4975-9364-CC5031225ED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4BF5B0-6A8B-4F81-AD95-FC6DA6D65358}" type="datetimeFigureOut">
              <a:rPr lang="ru-RU"/>
              <a:pPr>
                <a:defRPr/>
              </a:pPr>
              <a:t>05.09.2021</a:t>
            </a:fld>
            <a:endParaRPr lang="ru-RU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C089FB-94C1-45F7-954C-33E8D81FCE9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5A13C-9BB1-4ADD-831B-7FB9DEA6F6A5}" type="datetimeFigureOut">
              <a:rPr lang="ru-RU"/>
              <a:pPr>
                <a:defRPr/>
              </a:pPr>
              <a:t>05.09.2021</a:t>
            </a:fld>
            <a:endParaRPr lang="ru-RU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33A204-AC18-42F6-AFA4-A45AE5EB7DD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4DAFEE-F540-41E6-A2B8-43A6F84DE5CF}" type="datetimeFigureOut">
              <a:rPr lang="ru-RU"/>
              <a:pPr>
                <a:defRPr/>
              </a:pPr>
              <a:t>05.09.2021</a:t>
            </a:fld>
            <a:endParaRPr lang="ru-RU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3B90BF-9616-419F-B317-A3543E306C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0FA994-5EAA-43B3-B785-96A6DEAEC624}" type="datetimeFigureOut">
              <a:rPr lang="ru-RU"/>
              <a:pPr>
                <a:defRPr/>
              </a:pPr>
              <a:t>05.09.2021</a:t>
            </a:fld>
            <a:endParaRPr lang="ru-RU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1AFDF8-B223-4553-ACF6-7BDC5AD2141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244E23-1E2F-4DA0-876E-ECAD75BE1C62}" type="datetimeFigureOut">
              <a:rPr lang="ru-RU"/>
              <a:pPr>
                <a:defRPr/>
              </a:pPr>
              <a:t>05.09.2021</a:t>
            </a:fld>
            <a:endParaRPr lang="ru-RU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2698AA-E6DF-4C11-94B7-2D3EACF6C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439025" y="274638"/>
            <a:ext cx="15811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693988" y="274638"/>
            <a:ext cx="4592637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CD6D08-E064-4C1C-BA43-C079661637F9}" type="datetimeFigureOut">
              <a:rPr lang="ru-RU"/>
              <a:pPr>
                <a:defRPr/>
              </a:pPr>
              <a:t>05.09.2021</a:t>
            </a:fld>
            <a:endParaRPr lang="ru-RU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9B739F-543C-46E2-894A-800D85883DD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55613" y="2130425"/>
            <a:ext cx="7313612" cy="1470025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55613" y="3886200"/>
            <a:ext cx="7313612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E3CF2-2AF8-4385-A672-512224643B8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18ACBB-F6F0-4F16-ADD2-7B781F3B38C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49277D-7ABB-4458-B5B5-4ADB28C58D7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5613" y="1600200"/>
            <a:ext cx="403701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A6E87C-96BC-475B-9FC8-4E7C87C49CA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070317-7C3E-4565-B33F-61D4043EF47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FC517E-F6F6-4922-AFA9-F3F5685900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89A123-B1B8-4FFC-8916-5008D23D8FC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4C39A0-CB98-4F06-B8B5-E2CB4DAE2B9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66164D-CA61-49E2-ADFE-191A96188FF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5C85F3-4FBD-4E8A-AF9C-71DA63CE925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274638"/>
            <a:ext cx="2055813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5613" y="274638"/>
            <a:ext cx="6018212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50745B-CE46-4720-A417-D03515E323B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0">
          <a:blip r:embed="rId2" cstate="screen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="0" cap="none" spc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dpi="0" rotWithShape="0">
          <a:blip r:embed="rId2" cstate="screen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 b="0" cap="none" spc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3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ags" Target="../tags/tag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17" Type="http://schemas.openxmlformats.org/officeDocument/2006/relationships/image" Target="../media/image6.png"/><Relationship Id="rId2" Type="http://schemas.openxmlformats.org/officeDocument/2006/relationships/slideLayout" Target="../slideLayouts/slideLayout24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screen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2693988" y="1600200"/>
            <a:ext cx="63261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002658E-ADE5-45DA-9DF4-4D1FF42B6B51}" type="datetimeFigureOut">
              <a:rPr lang="ru-RU"/>
              <a:pPr>
                <a:defRPr/>
              </a:pPr>
              <a:t>05.09.2021</a:t>
            </a:fld>
            <a:endParaRPr lang="ru-RU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0BD384C-B869-463E-866C-91EBD437684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5" r:id="rId1"/>
    <p:sldLayoutId id="2147484136" r:id="rId2"/>
    <p:sldLayoutId id="2147484137" r:id="rId3"/>
    <p:sldLayoutId id="2147484138" r:id="rId4"/>
    <p:sldLayoutId id="2147484139" r:id="rId5"/>
    <p:sldLayoutId id="2147484140" r:id="rId6"/>
    <p:sldLayoutId id="2147484141" r:id="rId7"/>
    <p:sldLayoutId id="2147484142" r:id="rId8"/>
    <p:sldLayoutId id="2147484143" r:id="rId9"/>
    <p:sldLayoutId id="2147484144" r:id="rId10"/>
    <p:sldLayoutId id="2147484145" r:id="rId11"/>
  </p:sldLayoutIdLst>
  <p:transition>
    <p:circl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screen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455613" y="274638"/>
            <a:ext cx="82264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455613" y="1600200"/>
            <a:ext cx="822642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614062A-6AC3-4DE2-B04E-021B996CC52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6" r:id="rId1"/>
    <p:sldLayoutId id="2147484146" r:id="rId2"/>
    <p:sldLayoutId id="2147484147" r:id="rId3"/>
    <p:sldLayoutId id="2147484148" r:id="rId4"/>
    <p:sldLayoutId id="2147484149" r:id="rId5"/>
    <p:sldLayoutId id="2147484150" r:id="rId6"/>
    <p:sldLayoutId id="2147484151" r:id="rId7"/>
    <p:sldLayoutId id="2147484152" r:id="rId8"/>
    <p:sldLayoutId id="2147484153" r:id="rId9"/>
    <p:sldLayoutId id="2147484154" r:id="rId10"/>
    <p:sldLayoutId id="2147484155" r:id="rId11"/>
  </p:sldLayoutIdLst>
  <p:transition>
    <p:circl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5F6D8"/>
            </a:gs>
            <a:gs pos="25000">
              <a:srgbClr val="CCEDB1"/>
            </a:gs>
            <a:gs pos="75000">
              <a:srgbClr val="ABB9DE"/>
            </a:gs>
            <a:gs pos="100000">
              <a:srgbClr val="00B0F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13" cstate="screen"/>
          <a:stretch>
            <a:fillRect/>
          </a:stretch>
        </p:blipFill>
        <p:spPr>
          <a:xfrm>
            <a:off x="7885113" y="2492375"/>
            <a:ext cx="1084262" cy="8937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4" cstate="screen"/>
          <a:stretch>
            <a:fillRect/>
          </a:stretch>
        </p:blipFill>
        <p:spPr>
          <a:xfrm>
            <a:off x="7885113" y="4221163"/>
            <a:ext cx="1060450" cy="8842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10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002E8FA-54A6-4C56-A171-46F079F736E7}" type="datetimeFigureOut">
              <a:rPr lang="ru-RU"/>
              <a:pPr>
                <a:defRPr/>
              </a:pPr>
              <a:t>05.09.2021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9D0F1B4-9166-41AD-A2D9-6F3DFC281AE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pic>
        <p:nvPicPr>
          <p:cNvPr id="4105" name="Picture 2"/>
          <p:cNvPicPr>
            <a:picLocks noChangeAspect="1" noChangeArrowheads="1"/>
          </p:cNvPicPr>
          <p:nvPr/>
        </p:nvPicPr>
        <p:blipFill>
          <a:blip r:embed="rId15" cstate="screen"/>
          <a:srcRect/>
          <a:stretch>
            <a:fillRect/>
          </a:stretch>
        </p:blipFill>
        <p:spPr bwMode="auto">
          <a:xfrm>
            <a:off x="7667625" y="5516563"/>
            <a:ext cx="1652588" cy="147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3"/>
          <p:cNvPicPr>
            <a:picLocks noChangeAspect="1" noChangeArrowheads="1"/>
          </p:cNvPicPr>
          <p:nvPr/>
        </p:nvPicPr>
        <p:blipFill>
          <a:blip r:embed="rId16" cstate="screen"/>
          <a:srcRect/>
          <a:stretch>
            <a:fillRect/>
          </a:stretch>
        </p:blipFill>
        <p:spPr bwMode="auto">
          <a:xfrm>
            <a:off x="6284913" y="5229225"/>
            <a:ext cx="1652587" cy="147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Picture 4"/>
          <p:cNvPicPr>
            <a:picLocks noChangeAspect="1" noChangeArrowheads="1"/>
          </p:cNvPicPr>
          <p:nvPr/>
        </p:nvPicPr>
        <p:blipFill>
          <a:blip r:embed="rId16" cstate="screen"/>
          <a:srcRect/>
          <a:stretch>
            <a:fillRect/>
          </a:stretch>
        </p:blipFill>
        <p:spPr bwMode="auto">
          <a:xfrm>
            <a:off x="4859338" y="5514975"/>
            <a:ext cx="1652587" cy="147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Picture 5"/>
          <p:cNvPicPr>
            <a:picLocks noChangeAspect="1" noChangeArrowheads="1"/>
          </p:cNvPicPr>
          <p:nvPr/>
        </p:nvPicPr>
        <p:blipFill>
          <a:blip r:embed="rId16" cstate="screen"/>
          <a:srcRect/>
          <a:stretch>
            <a:fillRect/>
          </a:stretch>
        </p:blipFill>
        <p:spPr bwMode="auto">
          <a:xfrm>
            <a:off x="3059113" y="5589588"/>
            <a:ext cx="1652587" cy="147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9" name="Picture 6"/>
          <p:cNvPicPr>
            <a:picLocks noChangeAspect="1" noChangeArrowheads="1"/>
          </p:cNvPicPr>
          <p:nvPr/>
        </p:nvPicPr>
        <p:blipFill>
          <a:blip r:embed="rId17" cstate="screen"/>
          <a:srcRect/>
          <a:stretch>
            <a:fillRect/>
          </a:stretch>
        </p:blipFill>
        <p:spPr bwMode="auto">
          <a:xfrm>
            <a:off x="1258888" y="5356225"/>
            <a:ext cx="1676400" cy="148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0" name="Picture 7"/>
          <p:cNvPicPr>
            <a:picLocks noChangeAspect="1" noChangeArrowheads="1"/>
          </p:cNvPicPr>
          <p:nvPr/>
        </p:nvPicPr>
        <p:blipFill>
          <a:blip r:embed="rId17" cstate="screen"/>
          <a:srcRect/>
          <a:stretch>
            <a:fillRect/>
          </a:stretch>
        </p:blipFill>
        <p:spPr bwMode="auto">
          <a:xfrm>
            <a:off x="5292725" y="4360863"/>
            <a:ext cx="1676400" cy="148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157" r:id="rId1"/>
    <p:sldLayoutId id="2147484158" r:id="rId2"/>
    <p:sldLayoutId id="2147484159" r:id="rId3"/>
    <p:sldLayoutId id="2147484160" r:id="rId4"/>
    <p:sldLayoutId id="2147484161" r:id="rId5"/>
    <p:sldLayoutId id="2147484162" r:id="rId6"/>
    <p:sldLayoutId id="2147484163" r:id="rId7"/>
    <p:sldLayoutId id="2147484164" r:id="rId8"/>
    <p:sldLayoutId id="2147484165" r:id="rId9"/>
    <p:sldLayoutId id="2147484166" r:id="rId10"/>
    <p:sldLayoutId id="2147484167" r:id="rId11"/>
  </p:sldLayoutIdLst>
  <p:transition>
    <p:circl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 b="1" kern="1200">
          <a:ln w="24500" cmpd="dbl">
            <a:solidFill>
              <a:schemeClr val="accent2">
                <a:shade val="85000"/>
                <a:satMod val="155000"/>
              </a:schemeClr>
            </a:solidFill>
            <a:prstDash val="solid"/>
            <a:miter lim="800000"/>
          </a:ln>
          <a:gradFill>
            <a:gsLst>
              <a:gs pos="10000">
                <a:schemeClr val="accent2">
                  <a:tint val="10000"/>
                  <a:satMod val="155000"/>
                </a:schemeClr>
              </a:gs>
              <a:gs pos="60000">
                <a:schemeClr val="accent2">
                  <a:tint val="30000"/>
                  <a:satMod val="155000"/>
                </a:schemeClr>
              </a:gs>
              <a:gs pos="100000">
                <a:schemeClr val="accent2">
                  <a:tint val="73000"/>
                  <a:satMod val="155000"/>
                </a:schemeClr>
              </a:gs>
            </a:gsLst>
            <a:lin ang="5400000"/>
          </a:gradFill>
          <a:effectLst>
            <a:outerShdw blurRad="38100" dist="38100" dir="7020000" algn="tl">
              <a:srgbClr val="000000">
                <a:alpha val="35000"/>
              </a:srgbClr>
            </a:outerShdw>
          </a:effectLst>
          <a:latin typeface="Constantia" panose="02030602050306030303" pitchFamily="18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chemeClr val="tx1"/>
          </a:solidFill>
          <a:latin typeface="Constant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chemeClr val="tx1"/>
          </a:solidFill>
          <a:latin typeface="Constant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chemeClr val="tx1"/>
          </a:solidFill>
          <a:latin typeface="Constant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chemeClr val="tx1"/>
          </a:solidFill>
          <a:latin typeface="Constant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5400" b="1">
          <a:solidFill>
            <a:schemeClr val="tx1"/>
          </a:solidFill>
          <a:latin typeface="Constant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5400" b="1">
          <a:solidFill>
            <a:schemeClr val="tx1"/>
          </a:solidFill>
          <a:latin typeface="Constant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5400" b="1">
          <a:solidFill>
            <a:schemeClr val="tx1"/>
          </a:solidFill>
          <a:latin typeface="Constant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5400" b="1">
          <a:solidFill>
            <a:schemeClr val="tx1"/>
          </a:solidFill>
          <a:latin typeface="Constantia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rgbClr val="750B3D"/>
          </a:solidFill>
          <a:latin typeface="Constantia" panose="02030602050306030303" pitchFamily="18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750B3D"/>
          </a:solidFill>
          <a:latin typeface="Constantia" panose="02030602050306030303" pitchFamily="18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750B3D"/>
          </a:solidFill>
          <a:latin typeface="Constantia" panose="02030602050306030303" pitchFamily="18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750B3D"/>
          </a:solidFill>
          <a:latin typeface="Constantia" panose="02030602050306030303" pitchFamily="18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750B3D"/>
          </a:solidFill>
          <a:latin typeface="Constantia" panose="02030602050306030303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857364"/>
            <a:ext cx="8352928" cy="2214578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31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sz="31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31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sz="31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31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sz="31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31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sz="31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31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sz="31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31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sz="31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31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sz="31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31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sz="31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31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sz="31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3600" i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«ВОЛШЕБНЫЕ ПАЛЬЧИКИ»</a:t>
            </a:r>
            <a:r>
              <a:rPr lang="ru-RU" sz="36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sz="36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3100" i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проект по развитию мелкой моторики и </a:t>
            </a:r>
            <a:r>
              <a:rPr lang="ru-RU" sz="3100" i="1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графомоторных</a:t>
            </a:r>
            <a:r>
              <a:rPr lang="ru-RU" sz="3100" i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навыков у детей-логопатов  старшего дошкольного возраста </a:t>
            </a:r>
            <a:r>
              <a:rPr lang="ru-RU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 </a:t>
            </a:r>
            <a:r>
              <a:rPr lang="ru-RU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</a:t>
            </a:r>
            <a:br>
              <a:rPr lang="ru-RU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70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4429132"/>
            <a:ext cx="648382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dirty="0" smtClean="0">
                <a:ln/>
                <a:solidFill>
                  <a:schemeClr val="accent3"/>
                </a:solidFill>
              </a:rPr>
              <a:t>  </a:t>
            </a:r>
            <a:r>
              <a:rPr lang="ru-RU" dirty="0" smtClean="0">
                <a:ln w="1270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Автор проекта:</a:t>
            </a:r>
          </a:p>
          <a:p>
            <a:r>
              <a:rPr lang="ru-RU" dirty="0" smtClean="0">
                <a:ln w="1270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dirty="0" err="1" smtClean="0">
                <a:ln w="1270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Синиченко</a:t>
            </a:r>
            <a:r>
              <a:rPr lang="ru-RU" dirty="0" smtClean="0">
                <a:ln w="1270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Юлия Сергеевна, учитель-логопед</a:t>
            </a:r>
          </a:p>
          <a:p>
            <a:r>
              <a:rPr lang="ru-RU" dirty="0" smtClean="0">
                <a:ln w="1270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</a:p>
          <a:p>
            <a:endParaRPr lang="ru-RU" b="1" dirty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chemeClr val="accent3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71670" y="857232"/>
            <a:ext cx="5143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2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ctr"/>
            <a:r>
              <a:rPr lang="ru-RU" sz="1200" b="1" dirty="0" smtClean="0">
                <a:solidFill>
                  <a:schemeClr val="bg2">
                    <a:lumMod val="25000"/>
                  </a:schemeClr>
                </a:solidFill>
              </a:rPr>
              <a:t>МУНИЦИПАЛЬНОЕ БЮДЖЕТНОЕ ДОШКОЛЬНОЕ </a:t>
            </a:r>
            <a:r>
              <a:rPr lang="ru-RU" sz="1200" b="1" dirty="0" smtClean="0">
                <a:solidFill>
                  <a:schemeClr val="bg2">
                    <a:lumMod val="25000"/>
                  </a:schemeClr>
                </a:solidFill>
              </a:rPr>
              <a:t>ОБРАЗОВАТЕЛЬНОЕ УЧРЕЖДЕНИЕ</a:t>
            </a:r>
            <a:br>
              <a:rPr lang="ru-RU" sz="1200" b="1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1200" b="1" dirty="0" smtClean="0">
                <a:solidFill>
                  <a:schemeClr val="bg2">
                    <a:lumMod val="25000"/>
                  </a:schemeClr>
                </a:solidFill>
              </a:rPr>
              <a:t>«ЯСЛИ-САД </a:t>
            </a:r>
            <a:r>
              <a:rPr lang="ru-RU" sz="1200" b="1" dirty="0" smtClean="0">
                <a:solidFill>
                  <a:schemeClr val="bg2">
                    <a:lumMod val="25000"/>
                  </a:schemeClr>
                </a:solidFill>
              </a:rPr>
              <a:t>КОМБИНИРОВАННОГО ТИПА № </a:t>
            </a:r>
            <a:r>
              <a:rPr lang="ru-RU" sz="1200" b="1" dirty="0" smtClean="0">
                <a:solidFill>
                  <a:schemeClr val="bg2">
                    <a:lumMod val="25000"/>
                  </a:schemeClr>
                </a:solidFill>
              </a:rPr>
              <a:t>319 г. ДОНЕЦКА»</a:t>
            </a:r>
            <a:endParaRPr lang="ru-RU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86182" y="6357958"/>
            <a:ext cx="1463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>
                <a:solidFill>
                  <a:schemeClr val="accent3">
                    <a:lumMod val="75000"/>
                  </a:schemeClr>
                </a:solidFill>
              </a:rPr>
              <a:t>   </a:t>
            </a:r>
            <a:r>
              <a:rPr lang="ru-RU" smtClean="0">
                <a:solidFill>
                  <a:schemeClr val="accent3">
                    <a:lumMod val="75000"/>
                  </a:schemeClr>
                </a:solidFill>
              </a:rPr>
              <a:t>2021 год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8839200" cy="5160962"/>
          </a:xfrm>
        </p:spPr>
        <p:txBody>
          <a:bodyPr/>
          <a:lstStyle/>
          <a:p>
            <a:pPr eaLnBrk="1" hangingPunct="1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3286116" y="928670"/>
            <a:ext cx="57150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«Ум ребёнка находится на кончиках его  пальцев»  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                                                  В.А. Сухомлинский. </a:t>
            </a:r>
          </a:p>
          <a:p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</a:rPr>
              <a:t> 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1500174"/>
            <a:ext cx="8429684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</a:rPr>
              <a:t>Цель проекта:</a:t>
            </a:r>
            <a:endParaRPr lang="ru-RU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just"/>
            <a:r>
              <a:rPr lang="ru-RU" i="1" dirty="0" smtClean="0">
                <a:solidFill>
                  <a:srgbClr val="0070C0"/>
                </a:solidFill>
              </a:rPr>
              <a:t>Формировать и развивать мелкую моторику и </a:t>
            </a:r>
            <a:r>
              <a:rPr lang="ru-RU" i="1" dirty="0" err="1" smtClean="0">
                <a:solidFill>
                  <a:srgbClr val="0070C0"/>
                </a:solidFill>
              </a:rPr>
              <a:t>графомоторные</a:t>
            </a:r>
            <a:r>
              <a:rPr lang="ru-RU" i="1" dirty="0" smtClean="0">
                <a:solidFill>
                  <a:srgbClr val="0070C0"/>
                </a:solidFill>
              </a:rPr>
              <a:t> </a:t>
            </a:r>
          </a:p>
          <a:p>
            <a:pPr algn="just"/>
            <a:r>
              <a:rPr lang="ru-RU" i="1" dirty="0" smtClean="0">
                <a:solidFill>
                  <a:srgbClr val="0070C0"/>
                </a:solidFill>
              </a:rPr>
              <a:t>навыки у детей - логопатов старшего дошкольного возраста </a:t>
            </a:r>
          </a:p>
          <a:p>
            <a:pPr algn="just"/>
            <a:r>
              <a:rPr lang="ru-RU" i="1" dirty="0" smtClean="0">
                <a:solidFill>
                  <a:srgbClr val="0070C0"/>
                </a:solidFill>
              </a:rPr>
              <a:t>используя традиционные и нетрадиционные методы.</a:t>
            </a:r>
            <a:endParaRPr lang="ru-RU" dirty="0" smtClean="0">
              <a:solidFill>
                <a:srgbClr val="0070C0"/>
              </a:solidFill>
            </a:endParaRPr>
          </a:p>
          <a:p>
            <a:endParaRPr lang="ru-RU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</a:rPr>
              <a:t>Задачи проекта:</a:t>
            </a:r>
            <a:endParaRPr lang="ru-RU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lvl="0">
              <a:buFont typeface="Wingdings" pitchFamily="2" charset="2"/>
              <a:buChar char="v"/>
            </a:pPr>
            <a:r>
              <a:rPr lang="ru-RU" sz="1400" b="1" dirty="0" smtClean="0">
                <a:solidFill>
                  <a:schemeClr val="bg2">
                    <a:lumMod val="50000"/>
                  </a:schemeClr>
                </a:solidFill>
              </a:rPr>
              <a:t>выявить индивидуальные способности детей в развитии мелкой моторики;</a:t>
            </a:r>
          </a:p>
          <a:p>
            <a:pPr lvl="0">
              <a:buFont typeface="Wingdings" pitchFamily="2" charset="2"/>
              <a:buChar char="v"/>
            </a:pPr>
            <a:r>
              <a:rPr lang="ru-RU" sz="1400" b="1" dirty="0" smtClean="0">
                <a:solidFill>
                  <a:schemeClr val="bg2">
                    <a:lumMod val="50000"/>
                  </a:schemeClr>
                </a:solidFill>
              </a:rPr>
              <a:t>модернизировать предметно-развивающую среду логопедического кабинета;</a:t>
            </a:r>
          </a:p>
          <a:p>
            <a:pPr lvl="0">
              <a:buFont typeface="Wingdings" pitchFamily="2" charset="2"/>
              <a:buChar char="v"/>
            </a:pPr>
            <a:r>
              <a:rPr lang="ru-RU" sz="1400" b="1" dirty="0" smtClean="0">
                <a:solidFill>
                  <a:schemeClr val="bg2">
                    <a:lumMod val="50000"/>
                  </a:schemeClr>
                </a:solidFill>
              </a:rPr>
              <a:t>внедрить в коррекционный процесс инновационное оборудование;</a:t>
            </a:r>
          </a:p>
          <a:p>
            <a:pPr lvl="0">
              <a:buFont typeface="Wingdings" pitchFamily="2" charset="2"/>
              <a:buChar char="v"/>
            </a:pPr>
            <a:r>
              <a:rPr lang="ru-RU" sz="1400" b="1" dirty="0" smtClean="0">
                <a:solidFill>
                  <a:schemeClr val="bg2">
                    <a:lumMod val="50000"/>
                  </a:schemeClr>
                </a:solidFill>
              </a:rPr>
              <a:t>развивать тактильную чувствительность пальцев рук;</a:t>
            </a:r>
          </a:p>
          <a:p>
            <a:pPr lvl="0">
              <a:buFont typeface="Wingdings" pitchFamily="2" charset="2"/>
              <a:buChar char="v"/>
            </a:pPr>
            <a:r>
              <a:rPr lang="ru-RU" sz="1400" b="1" dirty="0" smtClean="0">
                <a:solidFill>
                  <a:schemeClr val="bg2">
                    <a:lumMod val="50000"/>
                  </a:schemeClr>
                </a:solidFill>
              </a:rPr>
              <a:t>совершенствовать мышечный тонус пальцев рук;</a:t>
            </a:r>
          </a:p>
          <a:p>
            <a:pPr lvl="0">
              <a:buFont typeface="Wingdings" pitchFamily="2" charset="2"/>
              <a:buChar char="v"/>
            </a:pPr>
            <a:r>
              <a:rPr lang="ru-RU" sz="1400" b="1" dirty="0" smtClean="0">
                <a:solidFill>
                  <a:schemeClr val="bg2">
                    <a:lumMod val="50000"/>
                  </a:schemeClr>
                </a:solidFill>
              </a:rPr>
              <a:t>развивать тонкие двигательные координации кистей и пальцев рук;</a:t>
            </a:r>
          </a:p>
          <a:p>
            <a:pPr lvl="0">
              <a:buFont typeface="Wingdings" pitchFamily="2" charset="2"/>
              <a:buChar char="v"/>
            </a:pPr>
            <a:r>
              <a:rPr lang="ru-RU" sz="1400" b="1" dirty="0" smtClean="0">
                <a:solidFill>
                  <a:schemeClr val="bg2">
                    <a:lumMod val="50000"/>
                  </a:schemeClr>
                </a:solidFill>
              </a:rPr>
              <a:t>сформировать элементарные специфические графические навыки;</a:t>
            </a:r>
          </a:p>
          <a:p>
            <a:pPr lvl="0">
              <a:buFont typeface="Wingdings" pitchFamily="2" charset="2"/>
              <a:buChar char="v"/>
            </a:pPr>
            <a:r>
              <a:rPr lang="ru-RU" sz="1400" b="1" dirty="0" smtClean="0">
                <a:solidFill>
                  <a:schemeClr val="bg2">
                    <a:lumMod val="50000"/>
                  </a:schemeClr>
                </a:solidFill>
              </a:rPr>
              <a:t>развивать речевые умения и навыки посредством стимулирования моторных центров в коре головного мозга;</a:t>
            </a:r>
          </a:p>
          <a:p>
            <a:pPr lvl="0">
              <a:buFont typeface="Wingdings" pitchFamily="2" charset="2"/>
              <a:buChar char="v"/>
            </a:pPr>
            <a:r>
              <a:rPr lang="ru-RU" sz="1400" b="1" dirty="0" smtClean="0">
                <a:solidFill>
                  <a:schemeClr val="bg2">
                    <a:lumMod val="50000"/>
                  </a:schemeClr>
                </a:solidFill>
              </a:rPr>
              <a:t>формировать и стимулировать мотивационное отношение родителей к работе с их детьми. </a:t>
            </a:r>
          </a:p>
          <a:p>
            <a:pPr lvl="0">
              <a:buFont typeface="Wingdings" pitchFamily="2" charset="2"/>
              <a:buChar char="v"/>
            </a:pPr>
            <a:r>
              <a:rPr lang="ru-RU" sz="1400" b="1" dirty="0" smtClean="0">
                <a:solidFill>
                  <a:schemeClr val="bg2">
                    <a:lumMod val="50000"/>
                  </a:schemeClr>
                </a:solidFill>
              </a:rPr>
              <a:t>создавать эмоционально-комфортную обстановку в общении со сверстниками и взрослыми. </a:t>
            </a:r>
          </a:p>
          <a:p>
            <a:pPr lvl="0">
              <a:buFont typeface="Wingdings" pitchFamily="2" charset="2"/>
              <a:buChar char="v"/>
            </a:pPr>
            <a:r>
              <a:rPr lang="ru-RU" sz="1400" b="1" dirty="0" smtClean="0">
                <a:solidFill>
                  <a:schemeClr val="bg2">
                    <a:lumMod val="50000"/>
                  </a:schemeClr>
                </a:solidFill>
              </a:rPr>
              <a:t>проверить эффективность проделанной работы и провести оценку её результативности;</a:t>
            </a:r>
          </a:p>
          <a:p>
            <a:pPr lvl="0">
              <a:buFont typeface="Wingdings" pitchFamily="2" charset="2"/>
              <a:buChar char="v"/>
            </a:pPr>
            <a:r>
              <a:rPr lang="ru-RU" sz="1400" b="1" dirty="0" smtClean="0">
                <a:solidFill>
                  <a:schemeClr val="bg2">
                    <a:lumMod val="50000"/>
                  </a:schemeClr>
                </a:solidFill>
              </a:rPr>
              <a:t>сделать работу по развитию мелкой моторики регулярной, включив её  в воспитательно-образовательный процесс.</a:t>
            </a:r>
          </a:p>
          <a:p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 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400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4400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4400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4400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4400" dirty="0" smtClean="0">
                <a:solidFill>
                  <a:schemeClr val="accent2">
                    <a:lumMod val="50000"/>
                  </a:schemeClr>
                </a:solidFill>
              </a:rPr>
              <a:t>Обеспечение  проекта</a:t>
            </a:r>
            <a:r>
              <a:rPr lang="ru-RU" sz="44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4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44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143000"/>
            <a:ext cx="8786812" cy="5429250"/>
          </a:xfrm>
        </p:spPr>
        <p:txBody>
          <a:bodyPr rtlCol="0">
            <a:normAutofit/>
          </a:bodyPr>
          <a:lstStyle/>
          <a:p>
            <a:pPr lvl="0">
              <a:buFont typeface="Wingdings" pitchFamily="2" charset="2"/>
              <a:buChar char="q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q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q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Закон  «Об  образовании» (№55 –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НС от 19.06.2015)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Типовое положение о дошкольном образовательном учреждении Министерства образования и науки ДНР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Государственный образовательный стандарт дошкольного образования и науки 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Типовая образовательная программа дошкольного образования «От рождения до школы»</a:t>
            </a:r>
          </a:p>
          <a:p>
            <a:pPr eaLnBrk="1" fontAlgn="auto" hangingPunct="1">
              <a:spcAft>
                <a:spcPts val="0"/>
              </a:spcAft>
              <a:buClr>
                <a:srgbClr val="002060"/>
              </a:buClr>
              <a:buNone/>
              <a:defRPr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</a:t>
            </a:r>
          </a:p>
          <a:p>
            <a:pPr algn="r" eaLnBrk="1" fontAlgn="auto" hangingPunct="1">
              <a:spcAft>
                <a:spcPts val="0"/>
              </a:spcAft>
              <a:buClr>
                <a:srgbClr val="002060"/>
              </a:buClr>
              <a:buFont typeface="Wingdings 2"/>
              <a:buNone/>
              <a:defRPr/>
            </a:pPr>
            <a:r>
              <a:rPr lang="ru-RU" sz="16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686800" cy="1266804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800" dirty="0" err="1" smtClean="0">
                <a:solidFill>
                  <a:schemeClr val="accent2">
                    <a:lumMod val="50000"/>
                  </a:schemeClr>
                </a:solidFill>
              </a:rPr>
              <a:t>Инновационность</a:t>
            </a:r>
            <a:r>
              <a:rPr lang="ru-RU" sz="4800" dirty="0" smtClean="0">
                <a:solidFill>
                  <a:schemeClr val="accent2">
                    <a:lumMod val="50000"/>
                  </a:schemeClr>
                </a:solidFill>
              </a:rPr>
              <a:t> проекта </a:t>
            </a:r>
            <a:r>
              <a:rPr lang="ru-RU" sz="49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9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49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750" y="1125538"/>
            <a:ext cx="8064500" cy="5543550"/>
          </a:xfrm>
        </p:spPr>
        <p:txBody>
          <a:bodyPr rtlCol="0">
            <a:normAutofit fontScale="92500"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4000" dirty="0" smtClean="0"/>
              <a:t>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Инновационным компонентом проекта является то, что наряду с традиционными формами работы (игры с пальчиками с речевым сопровождением; графические упражнения: штриховка, дорисовка картинки, графический диктант, соединение по точкам, продолжение ряда; игры: мозаика, конструкторы, шнуровки,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пазлы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пирамиды, волчок и т.д.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применяется в системе логопедического воздействия и такие нетрадиционные формы, как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«пальчиковые шаги»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дидактическое пособие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Геоборд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»,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которые ранее не внедрялись в работу дошкольного учреждения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9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9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9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Гипотеза</a:t>
            </a:r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C:\Documents and Settings\Admin\Рабочий стол\Новая папка\DSC_07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571744"/>
            <a:ext cx="3571900" cy="25717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315" name="Picture 3" descr="C:\Documents and Settings\Admin\Рабочий стол\ПРОЕКТ\фото\P101000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2571744"/>
            <a:ext cx="3428996" cy="24288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642910" y="1000108"/>
            <a:ext cx="792961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i="1" u="sng" dirty="0" smtClean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i="1" u="sng" dirty="0" smtClean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i="1" u="sng" dirty="0" smtClean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u="sng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Если</a:t>
            </a:r>
            <a:r>
              <a:rPr lang="ru-RU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ребенку систематически развивать тонкую моторику пальцев рук, </a:t>
            </a:r>
            <a:r>
              <a:rPr lang="ru-RU" i="1" u="sng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</a:t>
            </a:r>
            <a:r>
              <a:rPr lang="ru-RU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он успешнее преодолеет речевые нарушения.</a:t>
            </a:r>
            <a:endParaRPr lang="ru-RU" i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29600" cy="36490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9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9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9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9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Здоровьесберегающие</a:t>
            </a:r>
            <a:r>
              <a:rPr lang="ru-RU" sz="49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технологии:</a:t>
            </a:r>
            <a:br>
              <a:rPr lang="ru-RU" sz="49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457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v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Развитие мелкой моторики, посредством разнообразных практических заданий, используемых на всех видах логопедических занятий. 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Совершенствование координации пальцев рук.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Использование релаксации.</a:t>
            </a:r>
          </a:p>
          <a:p>
            <a:pPr eaLnBrk="1" hangingPunct="1"/>
            <a:endParaRPr lang="ru-RU" dirty="0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652934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dirty="0" smtClean="0">
                <a:solidFill>
                  <a:srgbClr val="0070C0"/>
                </a:solidFill>
              </a:rPr>
              <a:t>УСЛОВИЯ РЕАЛИЗАЦИИ ПРОЕКТА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765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v"/>
            </a:pP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Заинтересованность родителей в результатах коррекционной работы.</a:t>
            </a:r>
          </a:p>
          <a:p>
            <a:pPr eaLnBrk="1" hangingPunct="1">
              <a:buFont typeface="Wingdings" pitchFamily="2" charset="2"/>
              <a:buChar char="v"/>
            </a:pPr>
            <a:endParaRPr lang="ru-RU" sz="28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Подборка и разработка специальных заданий.</a:t>
            </a:r>
          </a:p>
          <a:p>
            <a:pPr eaLnBrk="1" hangingPunct="1">
              <a:buFont typeface="Wingdings" pitchFamily="2" charset="2"/>
              <a:buChar char="v"/>
            </a:pPr>
            <a:endParaRPr lang="ru-RU" sz="28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Интерес детей к занятиям.</a:t>
            </a:r>
          </a:p>
          <a:p>
            <a:pPr eaLnBrk="1" hangingPunct="1"/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9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Этапы проекта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" name="Выгнутая вправо стрелка 9"/>
          <p:cNvSpPr/>
          <p:nvPr/>
        </p:nvSpPr>
        <p:spPr>
          <a:xfrm rot="893706">
            <a:off x="6793407" y="2043660"/>
            <a:ext cx="1285875" cy="3000375"/>
          </a:xfrm>
          <a:prstGeom prst="curvedLeftArrow">
            <a:avLst>
              <a:gd name="adj1" fmla="val 33848"/>
              <a:gd name="adj2" fmla="val 50000"/>
              <a:gd name="adj3" fmla="val 25000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212977" y="1500175"/>
            <a:ext cx="3214716" cy="2045840"/>
          </a:xfrm>
          <a:prstGeom prst="rightArrow">
            <a:avLst/>
          </a:prstGeom>
          <a:effec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I</a:t>
            </a:r>
            <a:r>
              <a:rPr lang="ru-RU" b="1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этап</a:t>
            </a:r>
            <a:r>
              <a:rPr lang="ru-RU" b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ru-RU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организационно-диагностический </a:t>
            </a:r>
            <a:endParaRPr lang="ru-RU" dirty="0" smtClean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2" name="Стрелка вправо 11"/>
          <p:cNvSpPr/>
          <p:nvPr/>
        </p:nvSpPr>
        <p:spPr>
          <a:xfrm>
            <a:off x="3571868" y="1409293"/>
            <a:ext cx="3371850" cy="2227604"/>
          </a:xfrm>
          <a:prstGeom prst="rightArrow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b="1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этап</a:t>
            </a:r>
            <a:r>
              <a:rPr lang="ru-RU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– практический            </a:t>
            </a:r>
            <a:endParaRPr lang="ru-RU" dirty="0" smtClean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</p:txBody>
      </p:sp>
      <p:sp>
        <p:nvSpPr>
          <p:cNvPr id="14" name="Овал 13"/>
          <p:cNvSpPr/>
          <p:nvPr/>
        </p:nvSpPr>
        <p:spPr>
          <a:xfrm>
            <a:off x="2285984" y="3714752"/>
            <a:ext cx="3214688" cy="2000250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b="1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этап</a:t>
            </a:r>
            <a:r>
              <a:rPr lang="ru-RU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– аналитический          </a:t>
            </a:r>
            <a:endParaRPr lang="ru-RU" dirty="0" smtClean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</p:txBody>
      </p:sp>
      <p:sp>
        <p:nvSpPr>
          <p:cNvPr id="28690" name="Прямоугольник 14"/>
          <p:cNvSpPr>
            <a:spLocks noChangeArrowheads="1"/>
          </p:cNvSpPr>
          <p:nvPr/>
        </p:nvSpPr>
        <p:spPr bwMode="auto">
          <a:xfrm>
            <a:off x="7429500" y="6286500"/>
            <a:ext cx="2428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85728"/>
            <a:ext cx="9144000" cy="1285884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0" dirty="0" smtClean="0">
                <a:ln w="18415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 </a:t>
            </a:r>
            <a:r>
              <a:rPr lang="ru-RU" sz="3600" b="0" dirty="0" smtClean="0">
                <a:ln w="18415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ЭТАП – Организационно-диагностический</a:t>
            </a:r>
            <a:br>
              <a:rPr lang="ru-RU" sz="3600" b="0" dirty="0" smtClean="0">
                <a:ln w="18415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36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20" y="1500173"/>
          <a:ext cx="8643998" cy="45766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1999"/>
                <a:gridCol w="4321999"/>
              </a:tblGrid>
              <a:tr h="10262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Содержание деятельности </a:t>
                      </a:r>
                      <a:endParaRPr lang="ru-RU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i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Цель</a:t>
                      </a:r>
                      <a:endParaRPr lang="ru-RU" sz="160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163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Изучение специальной  литературы по проблеме.</a:t>
                      </a:r>
                    </a:p>
                    <a:p>
                      <a:pPr algn="l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Получить необходимые знания и умения.</a:t>
                      </a:r>
                    </a:p>
                    <a:p>
                      <a:pPr algn="l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2967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Диагностика уровня </a:t>
                      </a:r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сформированности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мелкой моторики и графического навыка у детей-логопатов на организационно - диагностическом этапе проекта;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l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Изучить уровень </a:t>
                      </a:r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сформированности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мелкой моторики и графического навыка.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l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4333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Создание предметно-развивающей среды для практического решения задач, поставленных проектом.</a:t>
                      </a:r>
                    </a:p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</a:t>
                      </a:r>
                      <a:r>
                        <a:rPr lang="ru-RU" sz="1400" kern="120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оздать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оптимальные условия для формирования и развития мелкой моторики и графических навыков у детей.</a:t>
                      </a:r>
                      <a:endParaRPr lang="ru-RU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400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  <a:endParaRPr lang="ru-RU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69557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en-US" sz="3600" b="0" dirty="0" smtClean="0">
                <a:ln w="18415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II </a:t>
            </a:r>
            <a:r>
              <a:rPr lang="ru-RU" sz="3600" b="0" dirty="0" smtClean="0">
                <a:ln w="18415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ЭТАП – Практический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714348" y="1177030"/>
          <a:ext cx="8215370" cy="52722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0873"/>
                <a:gridCol w="4694497"/>
              </a:tblGrid>
              <a:tr h="5683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Содержание деятельности </a:t>
                      </a:r>
                      <a:endParaRPr lang="ru-RU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i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Цель</a:t>
                      </a:r>
                      <a:endParaRPr lang="ru-RU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</a:tr>
              <a:tr h="24144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Коррекционная работа с детьми- логопатами старшего дошкольного возраста, направленная на формирование и развитие мелкой моторики и </a:t>
                      </a:r>
                      <a:r>
                        <a:rPr lang="ru-RU" sz="14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графомоторных</a:t>
                      </a:r>
                      <a:r>
                        <a:rPr lang="ru-RU" sz="14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навыков.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развивать координацию движения кистей и пальцев рук. 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развивать силу пальцев, быстроту  и ритмичность их движений.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развивать зрительно-моторные координации. развивать движения руки, снятие мышечного напряжения в кисти, развитие чувства ритма, кратковременной слуховой памяти.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развивать движения пальцев рук, снятие мышечного напряжения, подготовка мелкой мускулатуры руки к письму. 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формировать и развивать </a:t>
                      </a:r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графомоторные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навыки.</a:t>
                      </a:r>
                    </a:p>
                  </a:txBody>
                  <a:tcPr marL="86627" marR="86627"/>
                </a:tc>
              </a:tr>
              <a:tr h="1248854">
                <a:tc>
                  <a:txBody>
                    <a:bodyPr/>
                    <a:lstStyle/>
                    <a:p>
                      <a:r>
                        <a:rPr lang="ru-RU" sz="14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Взаимодействие с воспитателями и специалистами</a:t>
                      </a:r>
                      <a:endParaRPr lang="ru-RU" sz="1400" b="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Формировать у детей адекватное эмоциональное общение, умение взаимодействовать друг с другом и с взрослым в процессе занятий по формированию и развитию мелкой моторики и </a:t>
                      </a:r>
                      <a:r>
                        <a:rPr lang="ru-RU" sz="14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графомоторных</a:t>
                      </a:r>
                      <a:r>
                        <a:rPr lang="ru-RU" sz="14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навыков.</a:t>
                      </a:r>
                    </a:p>
                    <a:p>
                      <a:endParaRPr lang="ru-RU" sz="1400" b="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</a:tr>
              <a:tr h="8603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Взаимодействие с родителями</a:t>
                      </a:r>
                    </a:p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Установить партнерские отношения с родителями, объединить усилия в процессе формирования у детей мелкой моторики и </a:t>
                      </a:r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графомоторных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навыков.</a:t>
                      </a:r>
                    </a:p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</a:tr>
            </a:tbl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0"/>
            <a:ext cx="8686800" cy="1000108"/>
          </a:xfrm>
        </p:spPr>
        <p:txBody>
          <a:bodyPr>
            <a:normAutofit fontScale="90000"/>
          </a:bodyPr>
          <a:lstStyle/>
          <a:p>
            <a:pPr lvl="0" eaLnBrk="1" fontAlgn="auto" hangingPunct="1">
              <a:spcAft>
                <a:spcPts val="0"/>
              </a:spcAft>
              <a:defRPr/>
            </a:pPr>
            <a:r>
              <a:rPr lang="ru-RU" sz="36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65449480"/>
              </p:ext>
            </p:extLst>
          </p:nvPr>
        </p:nvGraphicFramePr>
        <p:xfrm>
          <a:off x="142844" y="1063983"/>
          <a:ext cx="8786874" cy="55797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0283"/>
                <a:gridCol w="4216591"/>
              </a:tblGrid>
              <a:tr h="11289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Содержание деятельности </a:t>
                      </a:r>
                      <a:endParaRPr kumimoji="0" lang="ru-RU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Цель</a:t>
                      </a:r>
                      <a:endParaRPr lang="ru-RU" i="1" dirty="0"/>
                    </a:p>
                  </a:txBody>
                  <a:tcPr/>
                </a:tc>
              </a:tr>
              <a:tr h="1671812"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Диагностика уровня развития мелкой моторики и графического навыка у детей старшего дошкольного возраста на аналитическом этапе.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Определить уровень развития мелкой моторики и графических навыков у детей старшего дошкольного возраста на аналитическом этапе.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2778951"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Анализ достигнутых и ожидаемых результатов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Сравнить уровень развития мелкой моторики и графических навыков у детей старшего дошкольного возраста на диагностическом и аналитическом этапах.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285984" y="214290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428728" y="142852"/>
            <a:ext cx="664373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n w="18415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nstantia" pitchFamily="18" charset="0"/>
              </a:rPr>
              <a:t>        </a:t>
            </a:r>
            <a:r>
              <a:rPr lang="en-US" sz="3200" dirty="0" smtClean="0">
                <a:ln w="18415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nstantia" pitchFamily="18" charset="0"/>
              </a:rPr>
              <a:t>I</a:t>
            </a:r>
            <a:r>
              <a:rPr lang="uk-UA" sz="3200" dirty="0" smtClean="0">
                <a:ln w="18415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nstantia" pitchFamily="18" charset="0"/>
              </a:rPr>
              <a:t>ІІ </a:t>
            </a:r>
            <a:r>
              <a:rPr lang="ru-RU" sz="3200" dirty="0" smtClean="0">
                <a:ln w="18415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nstantia" pitchFamily="18" charset="0"/>
              </a:rPr>
              <a:t>ЭТАП – Аналитический</a:t>
            </a:r>
          </a:p>
          <a:p>
            <a:pPr algn="ctr"/>
            <a:endParaRPr lang="ru-RU" sz="3200" dirty="0">
              <a:ln w="18415" cmpd="sng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nstantia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ПРОЕКТ\фото\P10100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857364"/>
            <a:ext cx="3712630" cy="28098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5" name="Picture 3" descr="F:\ПРОЕКТ\фото\P10100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4429132"/>
            <a:ext cx="3429024" cy="22406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1142976" y="428604"/>
            <a:ext cx="757242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i="1" dirty="0" smtClean="0">
                <a:ln w="18415" cmpd="sng">
                  <a:solidFill>
                    <a:schemeClr val="accent2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Нетрадиционные игры и упражнения: </a:t>
            </a:r>
          </a:p>
          <a:p>
            <a:r>
              <a:rPr lang="ru-RU" sz="3200" i="1" dirty="0" smtClean="0">
                <a:ln w="18415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200" i="1" dirty="0" smtClean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Дидактическое пособие «ГЕОБОРД»</a:t>
            </a:r>
            <a:endParaRPr lang="ru-RU" sz="3200" dirty="0" smtClean="0">
              <a:ln w="18415" cmpd="sng">
                <a:solidFill>
                  <a:schemeClr val="accent2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643438" y="1500174"/>
            <a:ext cx="4143404" cy="283154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i="1" dirty="0" err="1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Геоборд</a:t>
            </a:r>
            <a:r>
              <a:rPr lang="ru-RU" b="1" i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i="1" dirty="0" err="1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geoboard</a:t>
            </a:r>
            <a:r>
              <a:rPr lang="en-US" b="1" i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b="1" i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noFill/>
                <a:latin typeface="Times New Roman" pitchFamily="18" charset="0"/>
                <a:cs typeface="Times New Roman" pitchFamily="18" charset="0"/>
              </a:rPr>
              <a:t>– это многофункциональная геометрическая доска для конструирования плоских изображений. </a:t>
            </a:r>
            <a:r>
              <a:rPr lang="ru-RU" dirty="0" err="1" smtClean="0">
                <a:ln>
                  <a:solidFill>
                    <a:schemeClr val="bg2">
                      <a:lumMod val="25000"/>
                    </a:schemeClr>
                  </a:solidFill>
                </a:ln>
                <a:noFill/>
                <a:latin typeface="Times New Roman" pitchFamily="18" charset="0"/>
                <a:cs typeface="Times New Roman" pitchFamily="18" charset="0"/>
              </a:rPr>
              <a:t>Геоборд</a:t>
            </a:r>
            <a:r>
              <a:rPr lang="ru-RU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noFill/>
                <a:latin typeface="Times New Roman" pitchFamily="18" charset="0"/>
                <a:cs typeface="Times New Roman" pitchFamily="18" charset="0"/>
              </a:rPr>
              <a:t> состоит из плоского поля и штырьков, </a:t>
            </a:r>
          </a:p>
          <a:p>
            <a:r>
              <a:rPr lang="ru-RU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noFill/>
                <a:latin typeface="Times New Roman" pitchFamily="18" charset="0"/>
                <a:cs typeface="Times New Roman" pitchFamily="18" charset="0"/>
              </a:rPr>
              <a:t>расположенных на поле равноудалено друг от друга по горизонтали и вертикали. Для работы </a:t>
            </a:r>
            <a:r>
              <a:rPr lang="ru-RU" dirty="0" err="1" smtClean="0">
                <a:ln>
                  <a:solidFill>
                    <a:schemeClr val="bg2">
                      <a:lumMod val="25000"/>
                    </a:schemeClr>
                  </a:solidFill>
                </a:ln>
                <a:noFill/>
                <a:latin typeface="Times New Roman" pitchFamily="18" charset="0"/>
                <a:cs typeface="Times New Roman" pitchFamily="18" charset="0"/>
              </a:rPr>
              <a:t>геобордом</a:t>
            </a:r>
            <a:r>
              <a:rPr lang="ru-RU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noFill/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noFill/>
                <a:latin typeface="Times New Roman" pitchFamily="18" charset="0"/>
                <a:cs typeface="Times New Roman" pitchFamily="18" charset="0"/>
              </a:rPr>
              <a:t>также нужны резиночки.</a:t>
            </a:r>
          </a:p>
          <a:p>
            <a:endParaRPr lang="ru-RU" sz="1600" dirty="0" smtClean="0">
              <a:ln>
                <a:solidFill>
                  <a:schemeClr val="bg2">
                    <a:lumMod val="75000"/>
                  </a:schemeClr>
                </a:solidFill>
              </a:ln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100OLYMP\P1010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14290"/>
            <a:ext cx="3232230" cy="24032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8" name="Picture 4" descr="F:\100OLYMP\P10100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2857496"/>
            <a:ext cx="3357587" cy="26432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0" name="Picture 2" descr="I:\ПРОЕКТ\фото2\P101000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4876" y="214290"/>
            <a:ext cx="3214710" cy="23027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6" name="TextBox 5"/>
          <p:cNvSpPr txBox="1"/>
          <p:nvPr/>
        </p:nvSpPr>
        <p:spPr>
          <a:xfrm>
            <a:off x="4357686" y="2714620"/>
            <a:ext cx="4500594" cy="406265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ru-RU" i="1" dirty="0" smtClean="0">
                <a:ln w="1270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чем польза </a:t>
            </a:r>
            <a:r>
              <a:rPr lang="ru-RU" i="1" dirty="0" err="1" smtClean="0">
                <a:ln w="1270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геоборда</a:t>
            </a:r>
            <a:r>
              <a:rPr lang="ru-RU" i="1" dirty="0" smtClean="0">
                <a:ln w="1270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 </a:t>
            </a:r>
          </a:p>
          <a:p>
            <a:r>
              <a:rPr lang="ru-RU" sz="1600" b="1" dirty="0" smtClean="0">
                <a:ln w="1270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</a:rPr>
              <a:t>Во–первых, он развивает когнитивные способности ребенка: пространственное и ассоциативное мышление, внимание, память. Во-вторых, способствует </a:t>
            </a:r>
            <a:r>
              <a:rPr lang="ru-RU" sz="1600" b="1" dirty="0" err="1" smtClean="0">
                <a:ln w="1270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</a:rPr>
              <a:t>психосенсомоторному</a:t>
            </a:r>
            <a:r>
              <a:rPr lang="ru-RU" sz="1600" b="1" dirty="0" smtClean="0">
                <a:ln w="1270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</a:rPr>
              <a:t> развитию (растягивание, надевание резинок на гвоздики – полезная сенсорная «зарядка» для маленьких пальчиков). В третьих, </a:t>
            </a:r>
            <a:r>
              <a:rPr lang="ru-RU" sz="1600" b="1" dirty="0" err="1" smtClean="0">
                <a:ln w="1270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</a:rPr>
              <a:t>геоборд</a:t>
            </a:r>
            <a:r>
              <a:rPr lang="ru-RU" sz="1600" b="1" dirty="0" smtClean="0">
                <a:ln w="1270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</a:rPr>
              <a:t> предлагает множество вариантов самостоятельного использования, а значит, развивает фантазию и творческий потенциал детей. В четвертых </a:t>
            </a:r>
            <a:r>
              <a:rPr lang="ru-RU" sz="1600" b="1" dirty="0" err="1" smtClean="0">
                <a:ln w="1270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</a:rPr>
              <a:t>геоборд</a:t>
            </a:r>
            <a:r>
              <a:rPr lang="ru-RU" sz="1600" b="1" dirty="0" smtClean="0">
                <a:ln w="1270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</a:rPr>
              <a:t> – отличный метод расслабления и снятия физического и психологического напряжения у детей.</a:t>
            </a:r>
          </a:p>
          <a:p>
            <a:endParaRPr lang="ru-RU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:\ПРОЕКТ\фото2\P10100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3" y="1357298"/>
            <a:ext cx="4143404" cy="32027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1571604" y="214290"/>
            <a:ext cx="678397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ln w="18415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nstantia" pitchFamily="18" charset="0"/>
              </a:rPr>
              <a:t>Пальчиковые шаги</a:t>
            </a:r>
            <a:endParaRPr lang="ru-RU" sz="4400" dirty="0">
              <a:ln w="18415" cmpd="sng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nstant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0562" y="1643050"/>
            <a:ext cx="4500594" cy="4031873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i="1" dirty="0" smtClean="0">
                <a:ln w="1016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«Пальчиковые шаги» </a:t>
            </a:r>
            <a:r>
              <a:rPr lang="ru-RU" sz="1600" dirty="0" smtClean="0">
                <a:ln w="1016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это упражнения, </a:t>
            </a:r>
          </a:p>
          <a:p>
            <a:r>
              <a:rPr lang="ru-RU" sz="1600" dirty="0" smtClean="0">
                <a:ln w="1016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направленные на развитие координации</a:t>
            </a:r>
          </a:p>
          <a:p>
            <a:r>
              <a:rPr lang="ru-RU" sz="1600" dirty="0" smtClean="0">
                <a:ln w="1016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Движений кистей и пальцев рук. Они</a:t>
            </a:r>
          </a:p>
          <a:p>
            <a:r>
              <a:rPr lang="ru-RU" sz="1600" dirty="0" smtClean="0">
                <a:ln w="1016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Интересны не только своим содержанием, </a:t>
            </a:r>
          </a:p>
          <a:p>
            <a:r>
              <a:rPr lang="ru-RU" sz="1600" dirty="0" smtClean="0">
                <a:ln w="1016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Но и возможностью экспериментировать,</a:t>
            </a:r>
          </a:p>
          <a:p>
            <a:r>
              <a:rPr lang="ru-RU" sz="1600" dirty="0" smtClean="0">
                <a:ln w="1016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Фантазировать, придумывать новые варианты работы.</a:t>
            </a:r>
          </a:p>
          <a:p>
            <a:r>
              <a:rPr lang="ru-RU" sz="1600" dirty="0" smtClean="0">
                <a:ln w="1016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этом пособии представлены варианты</a:t>
            </a:r>
          </a:p>
          <a:p>
            <a:r>
              <a:rPr lang="ru-RU" sz="1600" dirty="0" smtClean="0">
                <a:ln w="1016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работы для левой (четные страницы) и </a:t>
            </a:r>
          </a:p>
          <a:p>
            <a:r>
              <a:rPr lang="ru-RU" sz="1600" dirty="0" smtClean="0">
                <a:ln w="1016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правой руки (нечетные страницы).</a:t>
            </a:r>
          </a:p>
          <a:p>
            <a:r>
              <a:rPr lang="ru-RU" sz="1600" dirty="0" smtClean="0">
                <a:ln w="1016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Рекомендуется начинать работу с</a:t>
            </a:r>
          </a:p>
          <a:p>
            <a:r>
              <a:rPr lang="ru-RU" sz="1600" dirty="0" smtClean="0">
                <a:ln w="1016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Варианта для ведущей руки и впоследствии</a:t>
            </a:r>
          </a:p>
          <a:p>
            <a:r>
              <a:rPr lang="ru-RU" sz="1600" dirty="0" smtClean="0">
                <a:ln w="1016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Постепенно переходить к работе со </a:t>
            </a:r>
          </a:p>
          <a:p>
            <a:r>
              <a:rPr lang="ru-RU" sz="1600" dirty="0" smtClean="0">
                <a:ln w="1016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второй рукой. Самый сложный вариант  работы – </a:t>
            </a:r>
          </a:p>
          <a:p>
            <a:r>
              <a:rPr lang="ru-RU" sz="1600" dirty="0" smtClean="0">
                <a:ln w="1016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Разнотипные и содружественные </a:t>
            </a:r>
          </a:p>
          <a:p>
            <a:r>
              <a:rPr lang="ru-RU" sz="1600" dirty="0" smtClean="0">
                <a:ln w="1016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(одновременные) движения пальчиков обеих рук.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ПРОЕКТ\фото\P10100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571480"/>
            <a:ext cx="3143272" cy="22860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3" name="Picture 3" descr="F:\ПРОЕКТ\фото\P10100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3286124"/>
            <a:ext cx="3357586" cy="23574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4" name="Picture 4" descr="F:\ПРОЕКТ\фото2\P10100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3357562"/>
            <a:ext cx="3143272" cy="22111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5" name="Picture 5" descr="F:\ПРОЕКТ\фото2\P10100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500042"/>
            <a:ext cx="3071834" cy="212864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6" descr="F:\ПРОЕКТ\100OLYMP\P1010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214422"/>
            <a:ext cx="3270216" cy="23574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031" name="Picture 7" descr="F:\ПРОЕКТ\фото\P10100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4214818"/>
            <a:ext cx="3429024" cy="22860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9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032" name="Picture 8" descr="F:\ПРОЕКТ\фото\P10100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1357298"/>
            <a:ext cx="3237102" cy="23574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9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033" name="Picture 9" descr="F:\ПРОЕКТ\фото\P101001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4143380"/>
            <a:ext cx="3214710" cy="22310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2" name="TextBox 1"/>
          <p:cNvSpPr txBox="1"/>
          <p:nvPr/>
        </p:nvSpPr>
        <p:spPr>
          <a:xfrm>
            <a:off x="683568" y="404664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n w="18415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nstantia" pitchFamily="18" charset="0"/>
              </a:rPr>
              <a:t>   Традиционные игры и упражнения  </a:t>
            </a:r>
            <a:endParaRPr lang="ru-RU" sz="3200" dirty="0">
              <a:ln w="18415" cmpd="sng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nstantia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00430" y="1500175"/>
            <a:ext cx="2214578" cy="34163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noFill/>
                <a:latin typeface="Times New Roman" pitchFamily="18" charset="0"/>
                <a:cs typeface="Times New Roman" pitchFamily="18" charset="0"/>
              </a:rPr>
              <a:t>Игры с прищепками;</a:t>
            </a:r>
          </a:p>
          <a:p>
            <a:r>
              <a:rPr lang="ru-RU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noFill/>
                <a:latin typeface="Times New Roman" pitchFamily="18" charset="0"/>
                <a:cs typeface="Times New Roman" pitchFamily="18" charset="0"/>
              </a:rPr>
              <a:t>Игры-шнуровки;</a:t>
            </a:r>
          </a:p>
          <a:p>
            <a:r>
              <a:rPr lang="ru-RU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noFill/>
                <a:latin typeface="Times New Roman" pitchFamily="18" charset="0"/>
                <a:cs typeface="Times New Roman" pitchFamily="18" charset="0"/>
              </a:rPr>
              <a:t>Выкладывание узоров из шнурков;</a:t>
            </a:r>
          </a:p>
          <a:p>
            <a:r>
              <a:rPr lang="ru-RU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noFill/>
                <a:latin typeface="Times New Roman" pitchFamily="18" charset="0"/>
                <a:cs typeface="Times New Roman" pitchFamily="18" charset="0"/>
              </a:rPr>
              <a:t>Выкладывание узоров декоративными камешками;</a:t>
            </a:r>
          </a:p>
          <a:p>
            <a:r>
              <a:rPr lang="ru-RU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noFill/>
                <a:latin typeface="Times New Roman" pitchFamily="18" charset="0"/>
                <a:cs typeface="Times New Roman" pitchFamily="18" charset="0"/>
              </a:rPr>
              <a:t>Пристегивание на пуговицы, кнопки, </a:t>
            </a:r>
          </a:p>
          <a:p>
            <a:r>
              <a:rPr lang="ru-RU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noFill/>
                <a:latin typeface="Times New Roman" pitchFamily="18" charset="0"/>
                <a:cs typeface="Times New Roman" pitchFamily="18" charset="0"/>
              </a:rPr>
              <a:t>липучки.</a:t>
            </a:r>
            <a:endParaRPr lang="ru-RU" dirty="0">
              <a:ln>
                <a:solidFill>
                  <a:schemeClr val="accent2">
                    <a:lumMod val="75000"/>
                  </a:schemeClr>
                </a:solidFill>
              </a:ln>
              <a:noFill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ПРОЕКТ\фото\P10100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3484562" cy="2787650"/>
          </a:xfrm>
          <a:prstGeom prst="rect">
            <a:avLst/>
          </a:prstGeom>
          <a:ln w="57150">
            <a:solidFill>
              <a:schemeClr val="accent2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15074" y="3786190"/>
            <a:ext cx="2643206" cy="2833648"/>
          </a:xfrm>
          <a:prstGeom prst="rect">
            <a:avLst/>
          </a:prstGeom>
          <a:ln w="57150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Picture 4" descr="F:\ПРОЕКТ\фото\P10100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428604"/>
            <a:ext cx="3770282" cy="2715784"/>
          </a:xfrm>
          <a:prstGeom prst="rect">
            <a:avLst/>
          </a:prstGeom>
          <a:ln w="57150"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3" descr="F:\ПРОЕКТ\фото\P101006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3857628"/>
            <a:ext cx="3528392" cy="2643206"/>
          </a:xfrm>
          <a:prstGeom prst="rect">
            <a:avLst/>
          </a:prstGeom>
          <a:ln w="5715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2" descr="F:\ПРОЕКТ\фото\P101005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43240" y="2857496"/>
            <a:ext cx="3170062" cy="2452662"/>
          </a:xfrm>
          <a:prstGeom prst="rect">
            <a:avLst/>
          </a:prstGeom>
          <a:ln w="5715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F:\ПРОЕКТ\фото\P10100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42852"/>
            <a:ext cx="3643338" cy="2690850"/>
          </a:xfrm>
          <a:prstGeom prst="rect">
            <a:avLst/>
          </a:prstGeom>
          <a:ln w="57150"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4" descr="F:\ПРОЕКТ\фото\P10100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3286124"/>
            <a:ext cx="3698876" cy="2667000"/>
          </a:xfrm>
          <a:prstGeom prst="rect">
            <a:avLst/>
          </a:prstGeom>
          <a:ln w="57150"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4143372" y="214290"/>
            <a:ext cx="4071966" cy="646330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i="1" dirty="0" smtClean="0">
                <a:ln w="10160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Упражнения на составление фигурок из счетных палочек или спичек</a:t>
            </a:r>
          </a:p>
          <a:p>
            <a:endParaRPr lang="ru-RU" sz="1600" i="1" dirty="0" smtClean="0">
              <a:ln w="10160">
                <a:solidFill>
                  <a:schemeClr val="accent2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Цель: развивать мелкую моторику, пространственную ориентировку, соотнесение формы предмета, развивать навыки графической символизации.</a:t>
            </a:r>
          </a:p>
          <a:p>
            <a:r>
              <a:rPr lang="ru-RU" sz="1600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Дети выкладывают на столе сначала по образцу, затем по памяти и, </a:t>
            </a:r>
          </a:p>
          <a:p>
            <a:r>
              <a:rPr lang="ru-RU" sz="1600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наконец, самостоятельно, по представлению, следующие фигуры: квадрат, треугольник, кубик, ваза</a:t>
            </a:r>
            <a:r>
              <a:rPr lang="ru-RU" sz="1600" i="1" smtClean="0">
                <a:ln>
                  <a:solidFill>
                    <a:schemeClr val="accent2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, лодочка, юбочка, </a:t>
            </a:r>
            <a:r>
              <a:rPr lang="ru-RU" sz="1600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очки, лесенка, мельница, рыбка,</a:t>
            </a:r>
          </a:p>
          <a:p>
            <a:r>
              <a:rPr lang="ru-RU" sz="1600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пирамидка, флажок, звезда, мороженое, </a:t>
            </a:r>
          </a:p>
          <a:p>
            <a:r>
              <a:rPr lang="ru-RU" sz="1600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бабочка, аквариум, жук, окно, сумка, </a:t>
            </a:r>
          </a:p>
          <a:p>
            <a:r>
              <a:rPr lang="ru-RU" sz="1600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морковка, грузовик, рожица, брюки, пирог, мост, качели, лейка, танк, лопата, коробка карандашей, ракета, пароход, грибок, </a:t>
            </a:r>
            <a:r>
              <a:rPr lang="ru-RU" sz="1600" i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гореа</a:t>
            </a:r>
            <a:r>
              <a:rPr lang="ru-RU" sz="1600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r>
              <a:rPr lang="ru-RU" sz="1600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тачка, беседка, снежинка, парусник, </a:t>
            </a:r>
            <a:r>
              <a:rPr lang="ru-RU" sz="1600" i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башня,песочница</a:t>
            </a:r>
            <a:r>
              <a:rPr lang="ru-RU" sz="1600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, самолет, кровать, телевизор, </a:t>
            </a:r>
          </a:p>
          <a:p>
            <a:r>
              <a:rPr lang="ru-RU" sz="1600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собака, корова, часы, санки, фонари, цветы</a:t>
            </a:r>
            <a:r>
              <a:rPr lang="ru-RU" sz="1600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936104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 smtClean="0">
                <a:solidFill>
                  <a:srgbClr val="0070C0"/>
                </a:solidFill>
              </a:rPr>
              <a:t>     АНАЛИЗ РЕЗУЛЬТАТОВ РАБОТЫ</a:t>
            </a:r>
            <a:br>
              <a:rPr lang="ru-RU" sz="3200" dirty="0" smtClean="0">
                <a:solidFill>
                  <a:srgbClr val="0070C0"/>
                </a:solidFill>
              </a:rPr>
            </a:br>
            <a:endParaRPr lang="ru-RU" sz="3200" dirty="0">
              <a:solidFill>
                <a:srgbClr val="0070C0"/>
              </a:solidFill>
            </a:endParaRPr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642910" y="1397000"/>
          <a:ext cx="697709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36004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РЕЗУЛЬТАТЫ ИССЛЕДОВАНИЯ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4232275"/>
          </a:xfrm>
        </p:spPr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31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Повысилась эффективность коррекционно-логопедической работы.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31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Сократились сроки в процессе постановки и автоматизации звука.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31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Практически в полном объеме воспитанники овладели навыками самомассажа кистей рук.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31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Значительно расширился и обогатился словарь.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31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Наблюдается положительная динамика в формировании грамматических категорий.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31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Сформировались условия для последующего овладения навыком письма.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31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Повысилась мотивация к процессу обучения.   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 smtClean="0">
                <a:solidFill>
                  <a:srgbClr val="0070C0"/>
                </a:solidFill>
              </a:rPr>
              <a:t>ВЫВОД</a:t>
            </a:r>
            <a:br>
              <a:rPr lang="ru-RU" sz="3200" dirty="0" smtClean="0">
                <a:solidFill>
                  <a:srgbClr val="0070C0"/>
                </a:solidFill>
              </a:rPr>
            </a:b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3584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mtClean="0"/>
              <a:t>      </a:t>
            </a:r>
            <a:r>
              <a:rPr lang="ru-RU" sz="2400" smtClean="0"/>
              <a:t>Уровень развития тонкой моторики и координации движения рук – один из основных показателей, как  речевого развития детей, так и интеллектуального, и следовательно, готовности к школьному обучению.  </a:t>
            </a:r>
          </a:p>
          <a:p>
            <a:pPr eaLnBrk="1" hangingPunct="1"/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864096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ИНФОРМАЦИОННЫЕ РЕСУРСЫ</a:t>
            </a:r>
            <a:b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625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Большакова С.Е. Формирование мелкой моторики. Игры и упражнения. М. Гном. 2005. 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Гаврина С. Е. Развиваем руки - чтобы учиться и писать и красиво рисовать. «Академия развития», 1998. </a:t>
            </a:r>
            <a:b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Галкина Г.Г., Дубинина Т.И. Пальцы помогают говорить. М., 2005.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Диченскова М.А. Страна пальчиковых игр, М., Феникс, 2007.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Лопухина И. Логопедия. Речь, ритм, движение. С-П, 1997.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Синицына Е. Умные пальчики. М., 1998.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Ткаченко Т. А. Если дошкольник плохо говорит. С-П, 1997.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Ткаченко Т. А. Развиваем мелкую моторику. Эксмо, 2005.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Цвынтарный В. В. Играем пальчиками и развиваем речь. Санкт-Петербург, 1996.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Эльконин Д. Б., Венгер А. Л. Особенности психического развития детей 5-7 лет, М., Педагогика 1988. 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itl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ext"/>
</p:tagLst>
</file>

<file path=ppt/theme/theme1.xml><?xml version="1.0" encoding="utf-8"?>
<a:theme xmlns:a="http://schemas.openxmlformats.org/drawingml/2006/main" name="01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Тема Offic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CC00"/>
        </a:lt1>
        <a:dk2>
          <a:srgbClr val="000000"/>
        </a:dk2>
        <a:lt2>
          <a:srgbClr val="CCCCCC"/>
        </a:lt2>
        <a:accent1>
          <a:srgbClr val="A18100"/>
        </a:accent1>
        <a:accent2>
          <a:srgbClr val="916D00"/>
        </a:accent2>
        <a:accent3>
          <a:srgbClr val="FFE2AA"/>
        </a:accent3>
        <a:accent4>
          <a:srgbClr val="000000"/>
        </a:accent4>
        <a:accent5>
          <a:srgbClr val="CDC1AA"/>
        </a:accent5>
        <a:accent6>
          <a:srgbClr val="836200"/>
        </a:accent6>
        <a:hlink>
          <a:srgbClr val="735C00"/>
        </a:hlink>
        <a:folHlink>
          <a:srgbClr val="6652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CC00"/>
        </a:lt1>
        <a:dk2>
          <a:srgbClr val="000000"/>
        </a:dk2>
        <a:lt2>
          <a:srgbClr val="CCCCCC"/>
        </a:lt2>
        <a:accent1>
          <a:srgbClr val="A66708"/>
        </a:accent1>
        <a:accent2>
          <a:srgbClr val="6E6E00"/>
        </a:accent2>
        <a:accent3>
          <a:srgbClr val="FFE2AA"/>
        </a:accent3>
        <a:accent4>
          <a:srgbClr val="000000"/>
        </a:accent4>
        <a:accent5>
          <a:srgbClr val="D0B8AA"/>
        </a:accent5>
        <a:accent6>
          <a:srgbClr val="636300"/>
        </a:accent6>
        <a:hlink>
          <a:srgbClr val="6E5800"/>
        </a:hlink>
        <a:folHlink>
          <a:srgbClr val="2B591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CC00"/>
        </a:lt1>
        <a:dk2>
          <a:srgbClr val="000000"/>
        </a:dk2>
        <a:lt2>
          <a:srgbClr val="CCCCCC"/>
        </a:lt2>
        <a:accent1>
          <a:srgbClr val="3D6399"/>
        </a:accent1>
        <a:accent2>
          <a:srgbClr val="735C00"/>
        </a:accent2>
        <a:accent3>
          <a:srgbClr val="FFE2AA"/>
        </a:accent3>
        <a:accent4>
          <a:srgbClr val="000000"/>
        </a:accent4>
        <a:accent5>
          <a:srgbClr val="AFB7CA"/>
        </a:accent5>
        <a:accent6>
          <a:srgbClr val="685300"/>
        </a:accent6>
        <a:hlink>
          <a:srgbClr val="913A5C"/>
        </a:hlink>
        <a:folHlink>
          <a:srgbClr val="57427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CC00"/>
        </a:lt1>
        <a:dk2>
          <a:srgbClr val="000000"/>
        </a:dk2>
        <a:lt2>
          <a:srgbClr val="CCCCCC"/>
        </a:lt2>
        <a:accent1>
          <a:srgbClr val="198019"/>
        </a:accent1>
        <a:accent2>
          <a:srgbClr val="994545"/>
        </a:accent2>
        <a:accent3>
          <a:srgbClr val="FFE2AA"/>
        </a:accent3>
        <a:accent4>
          <a:srgbClr val="000000"/>
        </a:accent4>
        <a:accent5>
          <a:srgbClr val="ABC0AB"/>
        </a:accent5>
        <a:accent6>
          <a:srgbClr val="8A3E3E"/>
        </a:accent6>
        <a:hlink>
          <a:srgbClr val="574E85"/>
        </a:hlink>
        <a:folHlink>
          <a:srgbClr val="6652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A18100"/>
        </a:accent1>
        <a:accent2>
          <a:srgbClr val="916D00"/>
        </a:accent2>
        <a:accent3>
          <a:srgbClr val="FFFFFF"/>
        </a:accent3>
        <a:accent4>
          <a:srgbClr val="000000"/>
        </a:accent4>
        <a:accent5>
          <a:srgbClr val="CDC1AA"/>
        </a:accent5>
        <a:accent6>
          <a:srgbClr val="836200"/>
        </a:accent6>
        <a:hlink>
          <a:srgbClr val="735C00"/>
        </a:hlink>
        <a:folHlink>
          <a:srgbClr val="6652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A66708"/>
        </a:accent1>
        <a:accent2>
          <a:srgbClr val="6E6E00"/>
        </a:accent2>
        <a:accent3>
          <a:srgbClr val="FFFFFF"/>
        </a:accent3>
        <a:accent4>
          <a:srgbClr val="000000"/>
        </a:accent4>
        <a:accent5>
          <a:srgbClr val="D0B8AA"/>
        </a:accent5>
        <a:accent6>
          <a:srgbClr val="636300"/>
        </a:accent6>
        <a:hlink>
          <a:srgbClr val="6E5800"/>
        </a:hlink>
        <a:folHlink>
          <a:srgbClr val="2B591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8F8F8"/>
        </a:lt1>
        <a:dk2>
          <a:srgbClr val="000000"/>
        </a:dk2>
        <a:lt2>
          <a:srgbClr val="CCCCCC"/>
        </a:lt2>
        <a:accent1>
          <a:srgbClr val="3D6399"/>
        </a:accent1>
        <a:accent2>
          <a:srgbClr val="735C00"/>
        </a:accent2>
        <a:accent3>
          <a:srgbClr val="FBFBFB"/>
        </a:accent3>
        <a:accent4>
          <a:srgbClr val="000000"/>
        </a:accent4>
        <a:accent5>
          <a:srgbClr val="AFB7CA"/>
        </a:accent5>
        <a:accent6>
          <a:srgbClr val="685300"/>
        </a:accent6>
        <a:hlink>
          <a:srgbClr val="913A5C"/>
        </a:hlink>
        <a:folHlink>
          <a:srgbClr val="57427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198019"/>
        </a:accent1>
        <a:accent2>
          <a:srgbClr val="994545"/>
        </a:accent2>
        <a:accent3>
          <a:srgbClr val="FFFFFF"/>
        </a:accent3>
        <a:accent4>
          <a:srgbClr val="000000"/>
        </a:accent4>
        <a:accent5>
          <a:srgbClr val="ABC0AB"/>
        </a:accent5>
        <a:accent6>
          <a:srgbClr val="8A3E3E"/>
        </a:accent6>
        <a:hlink>
          <a:srgbClr val="574E85"/>
        </a:hlink>
        <a:folHlink>
          <a:srgbClr val="6652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1_Default Design 2">
      <a:dk1>
        <a:srgbClr val="000000"/>
      </a:dk1>
      <a:lt1>
        <a:srgbClr val="FFCC00"/>
      </a:lt1>
      <a:dk2>
        <a:srgbClr val="000000"/>
      </a:dk2>
      <a:lt2>
        <a:srgbClr val="CCCCCC"/>
      </a:lt2>
      <a:accent1>
        <a:srgbClr val="A66708"/>
      </a:accent1>
      <a:accent2>
        <a:srgbClr val="6E6E00"/>
      </a:accent2>
      <a:accent3>
        <a:srgbClr val="FFE2AA"/>
      </a:accent3>
      <a:accent4>
        <a:srgbClr val="000000"/>
      </a:accent4>
      <a:accent5>
        <a:srgbClr val="D0B8AA"/>
      </a:accent5>
      <a:accent6>
        <a:srgbClr val="636300"/>
      </a:accent6>
      <a:hlink>
        <a:srgbClr val="6E5800"/>
      </a:hlink>
      <a:folHlink>
        <a:srgbClr val="2B5912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CC00"/>
        </a:lt1>
        <a:dk2>
          <a:srgbClr val="000000"/>
        </a:dk2>
        <a:lt2>
          <a:srgbClr val="CCCCCC"/>
        </a:lt2>
        <a:accent1>
          <a:srgbClr val="A18100"/>
        </a:accent1>
        <a:accent2>
          <a:srgbClr val="916D00"/>
        </a:accent2>
        <a:accent3>
          <a:srgbClr val="FFE2AA"/>
        </a:accent3>
        <a:accent4>
          <a:srgbClr val="000000"/>
        </a:accent4>
        <a:accent5>
          <a:srgbClr val="CDC1AA"/>
        </a:accent5>
        <a:accent6>
          <a:srgbClr val="836200"/>
        </a:accent6>
        <a:hlink>
          <a:srgbClr val="735C00"/>
        </a:hlink>
        <a:folHlink>
          <a:srgbClr val="6652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CC00"/>
        </a:lt1>
        <a:dk2>
          <a:srgbClr val="000000"/>
        </a:dk2>
        <a:lt2>
          <a:srgbClr val="CCCCCC"/>
        </a:lt2>
        <a:accent1>
          <a:srgbClr val="A66708"/>
        </a:accent1>
        <a:accent2>
          <a:srgbClr val="6E6E00"/>
        </a:accent2>
        <a:accent3>
          <a:srgbClr val="FFE2AA"/>
        </a:accent3>
        <a:accent4>
          <a:srgbClr val="000000"/>
        </a:accent4>
        <a:accent5>
          <a:srgbClr val="D0B8AA"/>
        </a:accent5>
        <a:accent6>
          <a:srgbClr val="636300"/>
        </a:accent6>
        <a:hlink>
          <a:srgbClr val="6E5800"/>
        </a:hlink>
        <a:folHlink>
          <a:srgbClr val="2B591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CC00"/>
        </a:lt1>
        <a:dk2>
          <a:srgbClr val="000000"/>
        </a:dk2>
        <a:lt2>
          <a:srgbClr val="CCCCCC"/>
        </a:lt2>
        <a:accent1>
          <a:srgbClr val="3D6399"/>
        </a:accent1>
        <a:accent2>
          <a:srgbClr val="735C00"/>
        </a:accent2>
        <a:accent3>
          <a:srgbClr val="FFE2AA"/>
        </a:accent3>
        <a:accent4>
          <a:srgbClr val="000000"/>
        </a:accent4>
        <a:accent5>
          <a:srgbClr val="AFB7CA"/>
        </a:accent5>
        <a:accent6>
          <a:srgbClr val="685300"/>
        </a:accent6>
        <a:hlink>
          <a:srgbClr val="913A5C"/>
        </a:hlink>
        <a:folHlink>
          <a:srgbClr val="57427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CC00"/>
        </a:lt1>
        <a:dk2>
          <a:srgbClr val="000000"/>
        </a:dk2>
        <a:lt2>
          <a:srgbClr val="CCCCCC"/>
        </a:lt2>
        <a:accent1>
          <a:srgbClr val="198019"/>
        </a:accent1>
        <a:accent2>
          <a:srgbClr val="994545"/>
        </a:accent2>
        <a:accent3>
          <a:srgbClr val="FFE2AA"/>
        </a:accent3>
        <a:accent4>
          <a:srgbClr val="000000"/>
        </a:accent4>
        <a:accent5>
          <a:srgbClr val="ABC0AB"/>
        </a:accent5>
        <a:accent6>
          <a:srgbClr val="8A3E3E"/>
        </a:accent6>
        <a:hlink>
          <a:srgbClr val="574E85"/>
        </a:hlink>
        <a:folHlink>
          <a:srgbClr val="6652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A18100"/>
        </a:accent1>
        <a:accent2>
          <a:srgbClr val="916D00"/>
        </a:accent2>
        <a:accent3>
          <a:srgbClr val="FFFFFF"/>
        </a:accent3>
        <a:accent4>
          <a:srgbClr val="000000"/>
        </a:accent4>
        <a:accent5>
          <a:srgbClr val="CDC1AA"/>
        </a:accent5>
        <a:accent6>
          <a:srgbClr val="836200"/>
        </a:accent6>
        <a:hlink>
          <a:srgbClr val="735C00"/>
        </a:hlink>
        <a:folHlink>
          <a:srgbClr val="6652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A66708"/>
        </a:accent1>
        <a:accent2>
          <a:srgbClr val="6E6E00"/>
        </a:accent2>
        <a:accent3>
          <a:srgbClr val="FFFFFF"/>
        </a:accent3>
        <a:accent4>
          <a:srgbClr val="000000"/>
        </a:accent4>
        <a:accent5>
          <a:srgbClr val="D0B8AA"/>
        </a:accent5>
        <a:accent6>
          <a:srgbClr val="636300"/>
        </a:accent6>
        <a:hlink>
          <a:srgbClr val="6E5800"/>
        </a:hlink>
        <a:folHlink>
          <a:srgbClr val="2B591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8F8F8"/>
        </a:lt1>
        <a:dk2>
          <a:srgbClr val="000000"/>
        </a:dk2>
        <a:lt2>
          <a:srgbClr val="CCCCCC"/>
        </a:lt2>
        <a:accent1>
          <a:srgbClr val="3D6399"/>
        </a:accent1>
        <a:accent2>
          <a:srgbClr val="735C00"/>
        </a:accent2>
        <a:accent3>
          <a:srgbClr val="FBFBFB"/>
        </a:accent3>
        <a:accent4>
          <a:srgbClr val="000000"/>
        </a:accent4>
        <a:accent5>
          <a:srgbClr val="AFB7CA"/>
        </a:accent5>
        <a:accent6>
          <a:srgbClr val="685300"/>
        </a:accent6>
        <a:hlink>
          <a:srgbClr val="913A5C"/>
        </a:hlink>
        <a:folHlink>
          <a:srgbClr val="57427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198019"/>
        </a:accent1>
        <a:accent2>
          <a:srgbClr val="994545"/>
        </a:accent2>
        <a:accent3>
          <a:srgbClr val="FFFFFF"/>
        </a:accent3>
        <a:accent4>
          <a:srgbClr val="000000"/>
        </a:accent4>
        <a:accent5>
          <a:srgbClr val="ABC0AB"/>
        </a:accent5>
        <a:accent6>
          <a:srgbClr val="8A3E3E"/>
        </a:accent6>
        <a:hlink>
          <a:srgbClr val="574E85"/>
        </a:hlink>
        <a:folHlink>
          <a:srgbClr val="6652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uggg777777777777777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01</Template>
  <TotalTime>1265</TotalTime>
  <Words>1187</Words>
  <Application>Microsoft Office PowerPoint</Application>
  <PresentationFormat>Экран (4:3)</PresentationFormat>
  <Paragraphs>161</Paragraphs>
  <Slides>22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22</vt:i4>
      </vt:variant>
    </vt:vector>
  </HeadingPairs>
  <TitlesOfParts>
    <vt:vector size="25" baseType="lpstr">
      <vt:lpstr>01</vt:lpstr>
      <vt:lpstr>1_Default Design</vt:lpstr>
      <vt:lpstr>luggg777777777777777</vt:lpstr>
      <vt:lpstr>         «ВОЛШЕБНЫЕ ПАЛЬЧИКИ» проект по развитию мелкой моторики и графомоторных навыков у детей-логопатов  старшего дошкольного возраста        </vt:lpstr>
      <vt:lpstr>Слайд 2</vt:lpstr>
      <vt:lpstr>  Обеспечение  проекта </vt:lpstr>
      <vt:lpstr>  Инновационность проекта  </vt:lpstr>
      <vt:lpstr>  Гипотеза </vt:lpstr>
      <vt:lpstr>   Здоровьесберегающие технологии:  </vt:lpstr>
      <vt:lpstr>УСЛОВИЯ РЕАЛИЗАЦИИ ПРОЕКТА </vt:lpstr>
      <vt:lpstr>Этапы проекта </vt:lpstr>
      <vt:lpstr>  I ЭТАП – Организационно-диагностический   </vt:lpstr>
      <vt:lpstr>  II ЭТАП – Практический   </vt:lpstr>
      <vt:lpstr>             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     АНАЛИЗ РЕЗУЛЬТАТОВ РАБОТЫ </vt:lpstr>
      <vt:lpstr>  РЕЗУЛЬТАТЫ ИССЛЕДОВАНИЯ  </vt:lpstr>
      <vt:lpstr>ВЫВОД </vt:lpstr>
      <vt:lpstr>ИНФОРМАЦИОННЫЕ РЕСУРСЫ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Педагогический проект  «Развитие мелкой моторики у детей с нарушениями речи»  Елена Юрьевна давыдова учитель-логопед мбдоу детский сад «алёнка»  р.п.Дмитриевка Никифоровского района</dc:title>
  <dc:creator>DNA7 X86</dc:creator>
  <cp:lastModifiedBy>Admin</cp:lastModifiedBy>
  <cp:revision>141</cp:revision>
  <dcterms:created xsi:type="dcterms:W3CDTF">2012-09-22T10:33:55Z</dcterms:created>
  <dcterms:modified xsi:type="dcterms:W3CDTF">2021-09-05T15:50:40Z</dcterms:modified>
</cp:coreProperties>
</file>