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72" r:id="rId4"/>
    <p:sldId id="263" r:id="rId5"/>
    <p:sldId id="262" r:id="rId6"/>
    <p:sldId id="264" r:id="rId7"/>
    <p:sldId id="257" r:id="rId8"/>
    <p:sldId id="261" r:id="rId9"/>
    <p:sldId id="260" r:id="rId10"/>
    <p:sldId id="265" r:id="rId11"/>
    <p:sldId id="258" r:id="rId12"/>
    <p:sldId id="271" r:id="rId13"/>
    <p:sldId id="270" r:id="rId14"/>
    <p:sldId id="269" r:id="rId15"/>
    <p:sldId id="268" r:id="rId16"/>
    <p:sldId id="266" r:id="rId17"/>
    <p:sldId id="267" r:id="rId18"/>
  </p:sldIdLst>
  <p:sldSz cx="9144000" cy="6858000" type="screen4x3"/>
  <p:notesSz cx="6815138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5749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477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5794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078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692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595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928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88581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96709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726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472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000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8.png"/><Relationship Id="rId7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9.png"/><Relationship Id="rId4" Type="http://schemas.openxmlformats.org/officeDocument/2006/relationships/image" Target="../media/image9.png"/><Relationship Id="rId9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900" y="1851214"/>
            <a:ext cx="8229600" cy="25062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>
                <a:solidFill>
                  <a:srgbClr val="002060"/>
                </a:solidFill>
              </a:rPr>
              <a:t>Непосредственно образовательная деятельность:</a:t>
            </a:r>
            <a:br>
              <a:rPr lang="ru-RU" b="1" dirty="0">
                <a:solidFill>
                  <a:srgbClr val="002060"/>
                </a:solidFill>
              </a:rPr>
            </a:b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sz="4400" b="1" dirty="0">
                <a:solidFill>
                  <a:srgbClr val="002060"/>
                </a:solidFill>
              </a:rPr>
              <a:t>«ДИКИЕ ЖИВОТНЫЕ»</a:t>
            </a:r>
            <a:br>
              <a:rPr lang="ru-RU" sz="4400" b="1" dirty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>внедрение инновационной технологии QR-кода </a:t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>в образовательное пространство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9349B-652D-446A-AA26-E196745A63C2}"/>
              </a:ext>
            </a:extLst>
          </p:cNvPr>
          <p:cNvSpPr txBox="1"/>
          <p:nvPr/>
        </p:nvSpPr>
        <p:spPr>
          <a:xfrm>
            <a:off x="488232" y="404664"/>
            <a:ext cx="842493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 № 50 комбинированного вида» </a:t>
            </a:r>
            <a:b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Казань Республика Татарстан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22C4BC-8D35-4C62-91EC-D2459F1DCCCA}"/>
              </a:ext>
            </a:extLst>
          </p:cNvPr>
          <p:cNvSpPr txBox="1"/>
          <p:nvPr/>
        </p:nvSpPr>
        <p:spPr>
          <a:xfrm>
            <a:off x="5181125" y="5157723"/>
            <a:ext cx="37444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учитель – логопед </a:t>
            </a:r>
          </a:p>
          <a:p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Евстафьева Наталья Викторовна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273CAE-3342-4DB5-9984-46159241677B}"/>
              </a:ext>
            </a:extLst>
          </p:cNvPr>
          <p:cNvSpPr txBox="1"/>
          <p:nvPr/>
        </p:nvSpPr>
        <p:spPr>
          <a:xfrm>
            <a:off x="2286000" y="608400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2021г.</a:t>
            </a:r>
          </a:p>
        </p:txBody>
      </p:sp>
    </p:spTree>
    <p:extLst>
      <p:ext uri="{BB962C8B-B14F-4D97-AF65-F5344CB8AC3E}">
        <p14:creationId xmlns:p14="http://schemas.microsoft.com/office/powerpoint/2010/main" val="44319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ABAD0BC0-BCF2-4AB1-95E9-44E852141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40" y="939301"/>
            <a:ext cx="5826224" cy="359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AEC46B7-D514-43F3-8213-01B840F997DC}"/>
              </a:ext>
            </a:extLst>
          </p:cNvPr>
          <p:cNvSpPr txBox="1"/>
          <p:nvPr/>
        </p:nvSpPr>
        <p:spPr>
          <a:xfrm>
            <a:off x="4572000" y="1168488"/>
            <a:ext cx="4380115" cy="31393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«Нужно переходить к принципиально новым,</a:t>
            </a:r>
          </a:p>
          <a:p>
            <a:pPr algn="ctr"/>
            <a:r>
              <a:rPr lang="ru-RU" b="1" i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В том числе индивидуальным технологиям обучения,</a:t>
            </a:r>
          </a:p>
          <a:p>
            <a:pPr algn="ctr"/>
            <a:r>
              <a:rPr lang="ru-RU" b="1" i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С ранних лет прививать готовность к изменениям,</a:t>
            </a:r>
          </a:p>
          <a:p>
            <a:pPr algn="ctr"/>
            <a:r>
              <a:rPr lang="ru-RU" b="1" i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К творческому поиску, умению работать в команде,</a:t>
            </a:r>
          </a:p>
          <a:p>
            <a:pPr algn="ctr"/>
            <a:r>
              <a:rPr lang="ru-RU" b="1" i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Что важно в современном мире,</a:t>
            </a:r>
          </a:p>
          <a:p>
            <a:pPr algn="ctr"/>
            <a:r>
              <a:rPr lang="ru-RU" b="1" i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Навыкам жизни в цифровую эпоху»</a:t>
            </a:r>
          </a:p>
          <a:p>
            <a:pPr algn="ctr"/>
            <a:r>
              <a:rPr lang="ru-RU" b="1" i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В. В. Путин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E1251EF9-C724-4809-ABE7-4301F29BD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73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7BEA8EF-AD06-4400-8462-426042D85415}"/>
              </a:ext>
            </a:extLst>
          </p:cNvPr>
          <p:cNvSpPr txBox="1"/>
          <p:nvPr/>
        </p:nvSpPr>
        <p:spPr>
          <a:xfrm>
            <a:off x="755576" y="476140"/>
            <a:ext cx="7920880" cy="5905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u="sng" kern="15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Цель: </a:t>
            </a:r>
            <a:r>
              <a:rPr lang="ru-RU" sz="1800" b="1" i="1" kern="15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уточнить, расширить и активизировать словарь детей старшего дошкольного возраста по теме «Дикие животные»;</a:t>
            </a:r>
            <a:endParaRPr lang="ru-RU" sz="1800" b="1" i="1" kern="15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ndale Sans UI"/>
              <a:cs typeface="Tahom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800" b="1" u="sng" kern="15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Задачи: </a:t>
            </a:r>
            <a:endParaRPr lang="ru-RU" sz="1800" b="1" u="sng" kern="15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ndale Sans UI"/>
              <a:cs typeface="Tahoma" panose="020B060403050404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ru-RU" sz="1800" b="1" i="1" kern="15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коррекционно-обучающие: упражнять детей в образовании притяжательных прилагательных, закреплять умение строить предложения с предлогами; продолжать развивать навыки словоизменения;</a:t>
            </a:r>
            <a:endParaRPr lang="ru-RU" sz="1800" b="1" i="1" kern="15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ndale Sans UI"/>
              <a:cs typeface="Tahoma" panose="020B060403050404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ru-RU" sz="1800" b="1" i="1" kern="15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коррекционно-развивающие: продолжать развивать умение работать с интерактивным дисплеем</a:t>
            </a:r>
            <a:r>
              <a:rPr lang="ru-RU" b="1" i="1" kern="150" dirty="0">
                <a:solidFill>
                  <a:srgbClr val="002060"/>
                </a:solidFill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, внедрение инновационной технологии QR-кода в образовательное пространство, </a:t>
            </a:r>
            <a:r>
              <a:rPr lang="ru-RU" sz="1800" b="1" i="1" kern="15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развивать слуховое внимание мышление и память, развивать навыки самоконтроля;</a:t>
            </a:r>
            <a:endParaRPr lang="ru-RU" sz="1800" b="1" i="1" kern="15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ndale Sans UI"/>
              <a:cs typeface="Tahoma" panose="020B060403050404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ru-RU" sz="1800" b="1" i="1" kern="15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Andale Sans UI"/>
                <a:cs typeface="Times New Roman" panose="02020603050405020304" pitchFamily="18" charset="0"/>
              </a:rPr>
              <a:t>коррекционно-воспитывающие: воспитывать уважительное отношение к диким животным; навыки культурного поведения, воспитывать умение сопереживать и желание прийти на помощь.</a:t>
            </a:r>
            <a:endParaRPr lang="ru-RU" sz="1800" b="1" i="1" kern="15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ndale Sans UI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2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002060"/>
                </a:solidFill>
              </a:rPr>
              <a:t>*  Отгадай загадку:</a:t>
            </a:r>
            <a:br>
              <a:rPr lang="ru-RU" sz="2800" b="1" i="1" dirty="0">
                <a:solidFill>
                  <a:srgbClr val="002060"/>
                </a:solidFill>
              </a:rPr>
            </a:br>
            <a:r>
              <a:rPr lang="ru-RU" sz="2800" b="1" i="1" dirty="0">
                <a:solidFill>
                  <a:srgbClr val="002060"/>
                </a:solidFill>
              </a:rPr>
              <a:t>То рыжая, то серая, </a:t>
            </a:r>
            <a:br>
              <a:rPr lang="ru-RU" sz="2800" b="1" i="1" dirty="0">
                <a:solidFill>
                  <a:srgbClr val="002060"/>
                </a:solidFill>
              </a:rPr>
            </a:br>
            <a:r>
              <a:rPr lang="ru-RU" sz="2800" b="1" i="1" dirty="0">
                <a:solidFill>
                  <a:srgbClr val="002060"/>
                </a:solidFill>
              </a:rPr>
              <a:t>а в название белая. </a:t>
            </a:r>
          </a:p>
        </p:txBody>
      </p:sp>
      <p:pic>
        <p:nvPicPr>
          <p:cNvPr id="3" name="Рисунок 2" descr="Похожее изображение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"/>
          <a:stretch/>
        </p:blipFill>
        <p:spPr bwMode="auto">
          <a:xfrm>
            <a:off x="899592" y="2060848"/>
            <a:ext cx="3904769" cy="32668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3258ABD-6D3B-4C13-9386-BB498A3EF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662" y="2564904"/>
            <a:ext cx="2402746" cy="240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25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36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100" b="1" dirty="0">
                <a:solidFill>
                  <a:srgbClr val="002060"/>
                </a:solidFill>
              </a:rPr>
              <a:t>Отгадай загадку:</a:t>
            </a:r>
            <a:br>
              <a:rPr lang="ru-RU" sz="3100" b="1" dirty="0">
                <a:solidFill>
                  <a:srgbClr val="002060"/>
                </a:solidFill>
              </a:rPr>
            </a:br>
            <a:r>
              <a:rPr lang="ru-RU" sz="3100" b="1" dirty="0">
                <a:solidFill>
                  <a:srgbClr val="002060"/>
                </a:solidFill>
              </a:rPr>
              <a:t> </a:t>
            </a:r>
            <a:r>
              <a:rPr lang="ru-RU" sz="3100" b="1" i="1" dirty="0">
                <a:solidFill>
                  <a:srgbClr val="002060"/>
                </a:solidFill>
              </a:rPr>
              <a:t>Летом был он сереньким, </a:t>
            </a:r>
            <a:br>
              <a:rPr lang="ru-RU" sz="3100" b="1" i="1" dirty="0">
                <a:solidFill>
                  <a:srgbClr val="002060"/>
                </a:solidFill>
              </a:rPr>
            </a:br>
            <a:r>
              <a:rPr lang="ru-RU" sz="3100" b="1" i="1" dirty="0">
                <a:solidFill>
                  <a:srgbClr val="002060"/>
                </a:solidFill>
              </a:rPr>
              <a:t>стал зимою беленьким, зубами во бору сгрыз с деревьев кору.</a:t>
            </a:r>
            <a:br>
              <a:rPr lang="ru-RU" sz="2700" i="1" dirty="0"/>
            </a:br>
            <a:endParaRPr lang="ru-RU" sz="2700" i="1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" y="2999493"/>
            <a:ext cx="3899348" cy="3215913"/>
          </a:xfrm>
          <a:prstGeom prst="rect">
            <a:avLst/>
          </a:prstGeom>
          <a:noFill/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1F053BE-1909-4862-9AB5-47AF93B8A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37054"/>
            <a:ext cx="2413505" cy="241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37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* </a:t>
            </a:r>
            <a:r>
              <a:rPr lang="ru-RU" sz="3200" b="1" dirty="0">
                <a:solidFill>
                  <a:srgbClr val="002060"/>
                </a:solidFill>
              </a:rPr>
              <a:t>Отгадай загадку: </a:t>
            </a:r>
            <a:br>
              <a:rPr lang="ru-RU" sz="3200" b="1" dirty="0">
                <a:solidFill>
                  <a:srgbClr val="002060"/>
                </a:solidFill>
              </a:rPr>
            </a:br>
            <a:r>
              <a:rPr lang="ru-RU" sz="3200" b="1" dirty="0">
                <a:solidFill>
                  <a:srgbClr val="002060"/>
                </a:solidFill>
              </a:rPr>
              <a:t>Летом в лесу гуляет, </a:t>
            </a:r>
            <a:br>
              <a:rPr lang="ru-RU" sz="3200" b="1" dirty="0">
                <a:solidFill>
                  <a:srgbClr val="002060"/>
                </a:solidFill>
              </a:rPr>
            </a:br>
            <a:r>
              <a:rPr lang="ru-RU" sz="3200" b="1" dirty="0">
                <a:solidFill>
                  <a:srgbClr val="002060"/>
                </a:solidFill>
              </a:rPr>
              <a:t>зимой в берлоге отдыхает.</a:t>
            </a:r>
          </a:p>
        </p:txBody>
      </p:sp>
      <p:pic>
        <p:nvPicPr>
          <p:cNvPr id="3" name="Рисунок 2" descr="Похожее изображение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5" t="3697" r="7172" b="3416"/>
          <a:stretch/>
        </p:blipFill>
        <p:spPr bwMode="auto">
          <a:xfrm>
            <a:off x="827584" y="2276872"/>
            <a:ext cx="4597482" cy="33478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4BFD2F48-BF73-4656-A9AB-B66CD6B7F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118" y="2348880"/>
            <a:ext cx="257175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65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</a:rPr>
              <a:t>* </a:t>
            </a:r>
            <a:r>
              <a:rPr lang="ru-RU" sz="3600" b="1" dirty="0">
                <a:solidFill>
                  <a:srgbClr val="002060"/>
                </a:solidFill>
              </a:rPr>
              <a:t>Отгадай загадку: </a:t>
            </a:r>
            <a:br>
              <a:rPr lang="ru-RU" sz="3600" b="1" dirty="0">
                <a:solidFill>
                  <a:srgbClr val="002060"/>
                </a:solidFill>
              </a:rPr>
            </a:br>
            <a:r>
              <a:rPr lang="ru-RU" sz="3600" b="1" dirty="0">
                <a:solidFill>
                  <a:srgbClr val="002060"/>
                </a:solidFill>
              </a:rPr>
              <a:t>Колючий словно елка, </a:t>
            </a:r>
            <a:br>
              <a:rPr lang="ru-RU" sz="3600" b="1" dirty="0">
                <a:solidFill>
                  <a:srgbClr val="002060"/>
                </a:solidFill>
              </a:rPr>
            </a:br>
            <a:r>
              <a:rPr lang="ru-RU" sz="3600" b="1" dirty="0">
                <a:solidFill>
                  <a:srgbClr val="002060"/>
                </a:solidFill>
              </a:rPr>
              <a:t>не боится даже волка. </a:t>
            </a:r>
            <a:br>
              <a:rPr lang="ru-RU" dirty="0">
                <a:solidFill>
                  <a:schemeClr val="tx2">
                    <a:lumMod val="50000"/>
                  </a:schemeClr>
                </a:solidFill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24" b="94148" l="6724" r="94850">
                        <a14:foregroundMark x1="58941" y1="73282" x2="57368" y2="94402"/>
                        <a14:foregroundMark x1="76681" y1="79135" x2="94850" y2="84987"/>
                        <a14:foregroundMark x1="82976" y1="54962" x2="30615" y2="56743"/>
                        <a14:foregroundMark x1="30615" y1="56743" x2="6724" y2="48601"/>
                        <a14:foregroundMark x1="66524" y1="92621" x2="43920" y2="92112"/>
                        <a14:foregroundMark x1="43920" y1="92112" x2="23319" y2="92112"/>
                        <a14:foregroundMark x1="23319" y1="92112" x2="21173" y2="90840"/>
                      </a14:backgroundRemoval>
                    </a14:imgEffect>
                  </a14:imgLayer>
                </a14:imgProps>
              </a:ext>
            </a:extLst>
          </a:blip>
          <a:srcRect l="4150" r="1716"/>
          <a:stretch/>
        </p:blipFill>
        <p:spPr bwMode="auto">
          <a:xfrm rot="10800000" flipV="1">
            <a:off x="1475656" y="3140968"/>
            <a:ext cx="2232248" cy="15841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E4B76FBE-405A-4F5D-AE44-DA21E8FC4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29001"/>
            <a:ext cx="2092846" cy="20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7222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accent6">
                    <a:lumMod val="50000"/>
                  </a:schemeClr>
                </a:solidFill>
              </a:rPr>
              <a:t>* </a:t>
            </a:r>
            <a:r>
              <a:rPr lang="ru-RU" sz="3100" b="1" dirty="0">
                <a:solidFill>
                  <a:srgbClr val="002060"/>
                </a:solidFill>
              </a:rPr>
              <a:t>Отгадай загадку: </a:t>
            </a:r>
            <a:br>
              <a:rPr lang="ru-RU" sz="3100" b="1" dirty="0">
                <a:solidFill>
                  <a:srgbClr val="002060"/>
                </a:solidFill>
              </a:rPr>
            </a:br>
            <a:r>
              <a:rPr lang="ru-RU" sz="3100" b="1" dirty="0">
                <a:solidFill>
                  <a:srgbClr val="002060"/>
                </a:solidFill>
              </a:rPr>
              <a:t>Хитрая плутовка, рыжая головка, </a:t>
            </a:r>
            <a:br>
              <a:rPr lang="ru-RU" sz="3100" b="1" dirty="0">
                <a:solidFill>
                  <a:srgbClr val="002060"/>
                </a:solidFill>
              </a:rPr>
            </a:br>
            <a:r>
              <a:rPr lang="ru-RU" sz="3100" b="1" dirty="0">
                <a:solidFill>
                  <a:srgbClr val="002060"/>
                </a:solidFill>
              </a:rPr>
              <a:t>Пушистый-хвост – краса!</a:t>
            </a:r>
            <a:br>
              <a:rPr lang="ru-RU" sz="3100" b="1" dirty="0">
                <a:solidFill>
                  <a:srgbClr val="002060"/>
                </a:solidFill>
              </a:rPr>
            </a:br>
            <a:r>
              <a:rPr lang="ru-RU" sz="3100" b="1" dirty="0">
                <a:solidFill>
                  <a:srgbClr val="002060"/>
                </a:solidFill>
              </a:rPr>
              <a:t>Кто это?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92896"/>
            <a:ext cx="5000426" cy="3595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F3BC60AC-4B03-402A-92CA-AE986B9A4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2492896"/>
            <a:ext cx="2800350" cy="28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33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* </a:t>
            </a:r>
            <a:r>
              <a:rPr lang="ru-RU" sz="2800" b="1" dirty="0">
                <a:solidFill>
                  <a:srgbClr val="002060"/>
                </a:solidFill>
              </a:rPr>
              <a:t>Отгадай загадку: </a:t>
            </a:r>
            <a:br>
              <a:rPr lang="ru-RU" sz="2800" b="1" dirty="0">
                <a:solidFill>
                  <a:srgbClr val="002060"/>
                </a:solidFill>
              </a:rPr>
            </a:br>
            <a:r>
              <a:rPr lang="ru-RU" sz="2800" b="1" dirty="0">
                <a:solidFill>
                  <a:srgbClr val="002060"/>
                </a:solidFill>
              </a:rPr>
              <a:t>Кто зимой холодной</a:t>
            </a:r>
            <a:br>
              <a:rPr lang="ru-RU" sz="2800" b="1" dirty="0">
                <a:solidFill>
                  <a:srgbClr val="002060"/>
                </a:solidFill>
              </a:rPr>
            </a:br>
            <a:r>
              <a:rPr lang="ru-RU" sz="2800" b="1" dirty="0">
                <a:solidFill>
                  <a:srgbClr val="002060"/>
                </a:solidFill>
              </a:rPr>
              <a:t> ходит злой, голодный? 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2" b="92020" l="5375" r="94300">
                        <a14:foregroundMark x1="61401" y1="46580" x2="81107" y2="30456"/>
                        <a14:foregroundMark x1="81107" y1="30456" x2="93974" y2="9772"/>
                        <a14:foregroundMark x1="81922" y1="36971" x2="88762" y2="33388"/>
                        <a14:foregroundMark x1="88762" y1="33388" x2="94300" y2="26873"/>
                        <a14:foregroundMark x1="76547" y1="75570" x2="83876" y2="90879"/>
                        <a14:foregroundMark x1="83876" y1="90879" x2="84691" y2="91857"/>
                        <a14:foregroundMark x1="62704" y1="83876" x2="69055" y2="92020"/>
                        <a14:foregroundMark x1="8795" y1="67590" x2="9935" y2="47883"/>
                        <a14:foregroundMark x1="9935" y1="47883" x2="14169" y2="41205"/>
                        <a14:foregroundMark x1="14169" y1="41205" x2="15635" y2="40065"/>
                        <a14:foregroundMark x1="8632" y1="67427" x2="5375" y2="62378"/>
                      </a14:backgroundRemoval>
                    </a14:imgEffect>
                  </a14:imgLayer>
                </a14:imgProps>
              </a:ext>
            </a:extLst>
          </a:blip>
          <a:srcRect l="3971" t="9431" r="4204" b="7101"/>
          <a:stretch/>
        </p:blipFill>
        <p:spPr bwMode="auto">
          <a:xfrm>
            <a:off x="251520" y="2420888"/>
            <a:ext cx="4385746" cy="35467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354E01A3-F588-42D5-B796-27B500D2E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79795"/>
            <a:ext cx="3028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822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0111" y="22715"/>
            <a:ext cx="7680960" cy="1371600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назови одним словом</a:t>
            </a:r>
          </a:p>
        </p:txBody>
      </p:sp>
      <p:pic>
        <p:nvPicPr>
          <p:cNvPr id="3" name="Рисунок 2" descr="Похожее изображение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"/>
          <a:stretch/>
        </p:blipFill>
        <p:spPr bwMode="auto">
          <a:xfrm>
            <a:off x="7020272" y="1529796"/>
            <a:ext cx="1863824" cy="1575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Похожее изображение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92" y="1844824"/>
            <a:ext cx="1976090" cy="1147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Похожее изображение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5" t="3697" r="7172" b="3416"/>
          <a:stretch/>
        </p:blipFill>
        <p:spPr bwMode="auto">
          <a:xfrm>
            <a:off x="6084168" y="4293096"/>
            <a:ext cx="2653266" cy="20977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831158"/>
            <a:ext cx="1484435" cy="1255398"/>
          </a:xfrm>
          <a:prstGeom prst="rect">
            <a:avLst/>
          </a:prstGeom>
          <a:noFill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8C5263B-6EE3-4BC7-94A5-18A88ACE348F}"/>
              </a:ext>
            </a:extLst>
          </p:cNvPr>
          <p:cNvPicPr/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24" b="94148" l="6724" r="94850">
                        <a14:foregroundMark x1="58941" y1="73282" x2="57368" y2="94402"/>
                        <a14:foregroundMark x1="76681" y1="79135" x2="94850" y2="84987"/>
                        <a14:foregroundMark x1="82976" y1="54962" x2="30615" y2="56743"/>
                        <a14:foregroundMark x1="30615" y1="56743" x2="6724" y2="48601"/>
                        <a14:foregroundMark x1="66524" y1="92621" x2="43920" y2="92112"/>
                        <a14:foregroundMark x1="43920" y1="92112" x2="23319" y2="92112"/>
                        <a14:foregroundMark x1="23319" y1="92112" x2="21173" y2="90840"/>
                      </a14:backgroundRemoval>
                    </a14:imgEffect>
                  </a14:imgLayer>
                </a14:imgProps>
              </a:ext>
            </a:extLst>
          </a:blip>
          <a:srcRect l="4150" r="1716"/>
          <a:stretch/>
        </p:blipFill>
        <p:spPr bwMode="auto">
          <a:xfrm rot="10800000" flipV="1">
            <a:off x="2765058" y="3082745"/>
            <a:ext cx="1296144" cy="8595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0C6EDF5-9F09-4144-809C-1C36C6AF89D2}"/>
              </a:ext>
            </a:extLst>
          </p:cNvPr>
          <p:cNvPicPr/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72" b="92020" l="5375" r="94300">
                        <a14:foregroundMark x1="61401" y1="46580" x2="81107" y2="30456"/>
                        <a14:foregroundMark x1="81107" y1="30456" x2="93974" y2="9772"/>
                        <a14:foregroundMark x1="81922" y1="36971" x2="88762" y2="33388"/>
                        <a14:foregroundMark x1="88762" y1="33388" x2="94300" y2="26873"/>
                        <a14:foregroundMark x1="76547" y1="75570" x2="83876" y2="90879"/>
                        <a14:foregroundMark x1="83876" y1="90879" x2="84691" y2="91857"/>
                        <a14:foregroundMark x1="62704" y1="83876" x2="69055" y2="92020"/>
                        <a14:foregroundMark x1="8795" y1="67590" x2="9935" y2="47883"/>
                        <a14:foregroundMark x1="9935" y1="47883" x2="14169" y2="41205"/>
                        <a14:foregroundMark x1="14169" y1="41205" x2="15635" y2="40065"/>
                        <a14:foregroundMark x1="8632" y1="67427" x2="5375" y2="62378"/>
                      </a14:backgroundRemoval>
                    </a14:imgEffect>
                  </a14:imgLayer>
                </a14:imgProps>
              </a:ext>
            </a:extLst>
          </a:blip>
          <a:srcRect l="3971" t="9431" r="4204" b="7101"/>
          <a:stretch/>
        </p:blipFill>
        <p:spPr bwMode="auto">
          <a:xfrm>
            <a:off x="375248" y="4213215"/>
            <a:ext cx="2873578" cy="21786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5D04DA6-F687-4D1A-998C-E83186DC09B9}"/>
              </a:ext>
            </a:extLst>
          </p:cNvPr>
          <p:cNvSpPr txBox="1"/>
          <p:nvPr/>
        </p:nvSpPr>
        <p:spPr>
          <a:xfrm>
            <a:off x="259904" y="1115364"/>
            <a:ext cx="862419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</a:rPr>
              <a:t>«ДИКИЕ ЖИВОТНЫЕ» </a:t>
            </a:r>
            <a:endParaRPr lang="ru-RU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48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Чей след?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42" y="2976317"/>
            <a:ext cx="5086309" cy="2429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Похожее изображение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43" y="2976317"/>
            <a:ext cx="5086309" cy="2429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043" y="2996952"/>
            <a:ext cx="5086309" cy="2448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583" y="2968677"/>
            <a:ext cx="5086309" cy="2429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96952"/>
            <a:ext cx="5086309" cy="2434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400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2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Кто где живет?</a:t>
            </a:r>
          </a:p>
        </p:txBody>
      </p:sp>
      <p:pic>
        <p:nvPicPr>
          <p:cNvPr id="3" name="Рисунок 2" descr="Картинки по запросу нора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4" r="27741"/>
          <a:stretch/>
        </p:blipFill>
        <p:spPr bwMode="auto">
          <a:xfrm>
            <a:off x="1475656" y="2348880"/>
            <a:ext cx="288032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Похожее изображение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9" r="20718"/>
          <a:stretch/>
        </p:blipFill>
        <p:spPr bwMode="auto">
          <a:xfrm>
            <a:off x="5077483" y="2420888"/>
            <a:ext cx="2590861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0631D7-C17D-4488-B83F-28F30ECFEBC9}"/>
              </a:ext>
            </a:extLst>
          </p:cNvPr>
          <p:cNvSpPr txBox="1"/>
          <p:nvPr/>
        </p:nvSpPr>
        <p:spPr>
          <a:xfrm>
            <a:off x="2915816" y="5883276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Лиса живет в норе. </a:t>
            </a:r>
          </a:p>
        </p:txBody>
      </p:sp>
    </p:spTree>
    <p:extLst>
      <p:ext uri="{BB962C8B-B14F-4D97-AF65-F5344CB8AC3E}">
        <p14:creationId xmlns:p14="http://schemas.microsoft.com/office/powerpoint/2010/main" val="356487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Кто где живет?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5276" b="27686"/>
          <a:stretch/>
        </p:blipFill>
        <p:spPr bwMode="auto">
          <a:xfrm>
            <a:off x="1349771" y="2132856"/>
            <a:ext cx="2769354" cy="3536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Картинки по запросу белка  на суку осень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8" t="309" r="11810" b="5401"/>
          <a:stretch/>
        </p:blipFill>
        <p:spPr bwMode="auto">
          <a:xfrm>
            <a:off x="5056178" y="2014194"/>
            <a:ext cx="2738051" cy="3564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C6D6A3-48D6-4552-B7C1-7E34FE415FA1}"/>
              </a:ext>
            </a:extLst>
          </p:cNvPr>
          <p:cNvSpPr txBox="1"/>
          <p:nvPr/>
        </p:nvSpPr>
        <p:spPr>
          <a:xfrm>
            <a:off x="2195736" y="5874674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Белка живет в дупле. 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6487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Кто где живет?</a:t>
            </a:r>
          </a:p>
        </p:txBody>
      </p:sp>
      <p:pic>
        <p:nvPicPr>
          <p:cNvPr id="3" name="Рисунок 2" descr="Похожее изображение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5" r="30082"/>
          <a:stretch/>
        </p:blipFill>
        <p:spPr bwMode="auto">
          <a:xfrm>
            <a:off x="1299166" y="2260239"/>
            <a:ext cx="2952328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3"/>
          <a:srcRect l="20440" t="19192" r="31958" b="7354"/>
          <a:stretch/>
        </p:blipFill>
        <p:spPr bwMode="auto">
          <a:xfrm>
            <a:off x="4804862" y="2276872"/>
            <a:ext cx="3039972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80E09F-F6EA-492B-9062-F03FFE3037A6}"/>
              </a:ext>
            </a:extLst>
          </p:cNvPr>
          <p:cNvSpPr txBox="1"/>
          <p:nvPr/>
        </p:nvSpPr>
        <p:spPr>
          <a:xfrm>
            <a:off x="2195736" y="5995934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Волк живет в логове.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6487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Кто где живет?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810"/>
          <a:stretch/>
        </p:blipFill>
        <p:spPr bwMode="auto">
          <a:xfrm>
            <a:off x="1115616" y="1628800"/>
            <a:ext cx="7175633" cy="38793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B7E7EF-7F2C-4A25-813F-B907F1F641A2}"/>
              </a:ext>
            </a:extLst>
          </p:cNvPr>
          <p:cNvSpPr txBox="1"/>
          <p:nvPr/>
        </p:nvSpPr>
        <p:spPr>
          <a:xfrm>
            <a:off x="2195736" y="594928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Заяц под кустом</a:t>
            </a:r>
            <a:r>
              <a:rPr lang="ru-RU" b="1" dirty="0">
                <a:solidFill>
                  <a:srgbClr val="002060"/>
                </a:solidFill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87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Кто где живет?</a:t>
            </a:r>
          </a:p>
        </p:txBody>
      </p:sp>
      <p:pic>
        <p:nvPicPr>
          <p:cNvPr id="4" name="Рисунок 3" descr="Картинки по запросу медведь  на тропе  осень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2" t="9745" r="10423" b="9011"/>
          <a:stretch/>
        </p:blipFill>
        <p:spPr bwMode="auto">
          <a:xfrm>
            <a:off x="4986732" y="1916832"/>
            <a:ext cx="2948286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Картинки по запросу берлога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76" b="7758"/>
          <a:stretch/>
        </p:blipFill>
        <p:spPr bwMode="auto">
          <a:xfrm>
            <a:off x="995683" y="1916832"/>
            <a:ext cx="3456385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B44C33-4B98-4B25-9D85-9CC86085186B}"/>
              </a:ext>
            </a:extLst>
          </p:cNvPr>
          <p:cNvSpPr txBox="1"/>
          <p:nvPr/>
        </p:nvSpPr>
        <p:spPr>
          <a:xfrm>
            <a:off x="2166068" y="5715107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Медведь в берлоге</a:t>
            </a:r>
            <a:r>
              <a:rPr lang="ru-RU" b="1" dirty="0">
                <a:solidFill>
                  <a:srgbClr val="002060"/>
                </a:solidFill>
              </a:rPr>
              <a:t>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863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Кто где живет?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24025" r="18398"/>
          <a:stretch/>
        </p:blipFill>
        <p:spPr bwMode="auto">
          <a:xfrm>
            <a:off x="5122177" y="2037726"/>
            <a:ext cx="3290303" cy="3730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3"/>
          <a:srcRect l="30993" t="1242" r="14109" b="-1242"/>
          <a:stretch/>
        </p:blipFill>
        <p:spPr bwMode="auto">
          <a:xfrm>
            <a:off x="1187624" y="1965513"/>
            <a:ext cx="3220481" cy="3730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1B99DE-77E8-4408-90B0-90EB96DA5524}"/>
              </a:ext>
            </a:extLst>
          </p:cNvPr>
          <p:cNvSpPr txBox="1"/>
          <p:nvPr/>
        </p:nvSpPr>
        <p:spPr>
          <a:xfrm>
            <a:off x="2122105" y="5953796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Еж в норке.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36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174</TotalTime>
  <Words>361</Words>
  <Application>Microsoft Office PowerPoint</Application>
  <PresentationFormat>Экран (4:3)</PresentationFormat>
  <Paragraphs>38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Century Gothic</vt:lpstr>
      <vt:lpstr>Garamond</vt:lpstr>
      <vt:lpstr>Symbol</vt:lpstr>
      <vt:lpstr>Times New Roman</vt:lpstr>
      <vt:lpstr>Савон</vt:lpstr>
      <vt:lpstr>Непосредственно образовательная деятельность:   «ДИКИЕ ЖИВОТНЫЕ» внедрение инновационной технологии QR-кода  в образовательное пространство  </vt:lpstr>
      <vt:lpstr>Презентация PowerPoint</vt:lpstr>
      <vt:lpstr>Презентация PowerPoint</vt:lpstr>
      <vt:lpstr>*  Отгадай загадку: То рыжая, то серая,  а в название белая. </vt:lpstr>
      <vt:lpstr> Отгадай загадку:  Летом был он сереньким,  стал зимою беленьким, зубами во бору сгрыз с деревьев кору. </vt:lpstr>
      <vt:lpstr>* Отгадай загадку:  Летом в лесу гуляет,  зимой в берлоге отдыхает.</vt:lpstr>
      <vt:lpstr>* Отгадай загадку:  Колючий словно елка,  не боится даже волка.  </vt:lpstr>
      <vt:lpstr>* Отгадай загадку:  Хитрая плутовка, рыжая головка,  Пушистый-хвост – краса! Кто это? </vt:lpstr>
      <vt:lpstr>* Отгадай загадку:  Кто зимой холодной  ходит злой, голодный? </vt:lpstr>
      <vt:lpstr>назови одним словом</vt:lpstr>
      <vt:lpstr>Чей след?</vt:lpstr>
      <vt:lpstr>Кто где живет?</vt:lpstr>
      <vt:lpstr>Кто где живет?</vt:lpstr>
      <vt:lpstr>Кто где живет?</vt:lpstr>
      <vt:lpstr>Кто где живет?</vt:lpstr>
      <vt:lpstr>Кто где живет?</vt:lpstr>
      <vt:lpstr>Кто где живет?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ДИКИЕ ЖИВОТНЫЕ  ГОТОВЯТСЯ К ЗИМЕ</dc:title>
  <dc:creator>User12</dc:creator>
  <cp:lastModifiedBy>Владимир Евстафьев</cp:lastModifiedBy>
  <cp:revision>22</cp:revision>
  <cp:lastPrinted>2019-11-12T11:26:26Z</cp:lastPrinted>
  <dcterms:created xsi:type="dcterms:W3CDTF">2019-11-11T10:02:22Z</dcterms:created>
  <dcterms:modified xsi:type="dcterms:W3CDTF">2021-01-27T18:27:07Z</dcterms:modified>
</cp:coreProperties>
</file>