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8" r:id="rId1"/>
  </p:sldMasterIdLst>
  <p:sldIdLst>
    <p:sldId id="34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326" r:id="rId18"/>
    <p:sldId id="327" r:id="rId19"/>
    <p:sldId id="272" r:id="rId20"/>
    <p:sldId id="273" r:id="rId21"/>
    <p:sldId id="274" r:id="rId22"/>
    <p:sldId id="275" r:id="rId23"/>
    <p:sldId id="290" r:id="rId24"/>
    <p:sldId id="291" r:id="rId25"/>
    <p:sldId id="284" r:id="rId26"/>
    <p:sldId id="285" r:id="rId27"/>
    <p:sldId id="292" r:id="rId28"/>
    <p:sldId id="293" r:id="rId29"/>
    <p:sldId id="282" r:id="rId30"/>
    <p:sldId id="283" r:id="rId31"/>
    <p:sldId id="286" r:id="rId32"/>
    <p:sldId id="287" r:id="rId33"/>
    <p:sldId id="340" r:id="rId34"/>
    <p:sldId id="295" r:id="rId35"/>
    <p:sldId id="341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10" r:id="rId50"/>
    <p:sldId id="309" r:id="rId51"/>
    <p:sldId id="311" r:id="rId52"/>
    <p:sldId id="312" r:id="rId53"/>
    <p:sldId id="313" r:id="rId54"/>
    <p:sldId id="314" r:id="rId55"/>
    <p:sldId id="315" r:id="rId56"/>
    <p:sldId id="316" r:id="rId57"/>
    <p:sldId id="323" r:id="rId58"/>
    <p:sldId id="325" r:id="rId59"/>
    <p:sldId id="317" r:id="rId60"/>
    <p:sldId id="318" r:id="rId61"/>
    <p:sldId id="319" r:id="rId62"/>
    <p:sldId id="320" r:id="rId63"/>
    <p:sldId id="321" r:id="rId64"/>
    <p:sldId id="328" r:id="rId65"/>
    <p:sldId id="329" r:id="rId66"/>
    <p:sldId id="336" r:id="rId67"/>
    <p:sldId id="330" r:id="rId68"/>
    <p:sldId id="331" r:id="rId69"/>
    <p:sldId id="332" r:id="rId70"/>
    <p:sldId id="333" r:id="rId71"/>
    <p:sldId id="334" r:id="rId72"/>
    <p:sldId id="335" r:id="rId73"/>
    <p:sldId id="342" r:id="rId74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06E9"/>
    <a:srgbClr val="FF6600"/>
    <a:srgbClr val="00CC99"/>
    <a:srgbClr val="FF0066"/>
    <a:srgbClr val="0E20D0"/>
    <a:srgbClr val="FFCC00"/>
    <a:srgbClr val="FFFF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2209" autoAdjust="0"/>
    <p:restoredTop sz="97667" autoAdjust="0"/>
  </p:normalViewPr>
  <p:slideViewPr>
    <p:cSldViewPr snapToGrid="0">
      <p:cViewPr varScale="1">
        <p:scale>
          <a:sx n="87" d="100"/>
          <a:sy n="87" d="100"/>
        </p:scale>
        <p:origin x="48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B56B8-D97D-497C-A647-94AC1C87D7C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9579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9A765-5D7D-494C-B665-518F9370C1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0300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44BB5-DC6B-43F5-9BAD-B401A096BC4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6853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35D7A-93E4-4815-8D9F-80A39B2B8F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47736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D72F-0D04-437A-A2A1-5EB77E5AAD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97922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B6850-11BD-4276-895A-0C7FC19CED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5069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E1578-A9C0-48F2-A350-F790E142237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6758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349250" y="6459538"/>
            <a:ext cx="1963738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53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612D1692-3F97-442E-A5D3-F93DF9D8C6D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9464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10CD6-CB0C-4760-9589-71C7AC1C96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0696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FC62D-E304-4A03-9F33-89E286419B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67132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1E6A2-28BC-4C58-BF49-8747697E871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73563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5613" y="1598613"/>
            <a:ext cx="8226425" cy="4497387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06161-C2DE-4EA2-98EC-E15AF37B9D5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276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846263"/>
            <a:ext cx="75438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4FFE43F6-F7AF-46A2-B1B0-3AB617885E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350" y="1738313"/>
            <a:ext cx="74755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25" r:id="rId2"/>
    <p:sldLayoutId id="2147484132" r:id="rId3"/>
    <p:sldLayoutId id="2147484126" r:id="rId4"/>
    <p:sldLayoutId id="2147484127" r:id="rId5"/>
    <p:sldLayoutId id="2147484128" r:id="rId6"/>
    <p:sldLayoutId id="2147484133" r:id="rId7"/>
    <p:sldLayoutId id="2147484134" r:id="rId8"/>
    <p:sldLayoutId id="2147484135" r:id="rId9"/>
    <p:sldLayoutId id="2147484129" r:id="rId10"/>
    <p:sldLayoutId id="2147484136" r:id="rId11"/>
    <p:sldLayoutId id="2147484130" r:id="rId12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52.xml"/><Relationship Id="rId18" Type="http://schemas.openxmlformats.org/officeDocument/2006/relationships/slide" Target="slide23.xml"/><Relationship Id="rId26" Type="http://schemas.openxmlformats.org/officeDocument/2006/relationships/slide" Target="slide40.xml"/><Relationship Id="rId3" Type="http://schemas.openxmlformats.org/officeDocument/2006/relationships/slide" Target="slide3.xml"/><Relationship Id="rId21" Type="http://schemas.openxmlformats.org/officeDocument/2006/relationships/slide" Target="slide29.xml"/><Relationship Id="rId34" Type="http://schemas.openxmlformats.org/officeDocument/2006/relationships/image" Target="../media/image2.png"/><Relationship Id="rId7" Type="http://schemas.openxmlformats.org/officeDocument/2006/relationships/slide" Target="slide11.xml"/><Relationship Id="rId12" Type="http://schemas.openxmlformats.org/officeDocument/2006/relationships/slide" Target="slide21.xml"/><Relationship Id="rId17" Type="http://schemas.openxmlformats.org/officeDocument/2006/relationships/slide" Target="slide60.xml"/><Relationship Id="rId25" Type="http://schemas.openxmlformats.org/officeDocument/2006/relationships/slide" Target="slide38.xml"/><Relationship Id="rId33" Type="http://schemas.openxmlformats.org/officeDocument/2006/relationships/slide" Target="slide66.xml"/><Relationship Id="rId2" Type="http://schemas.openxmlformats.org/officeDocument/2006/relationships/slideLayout" Target="../slideLayouts/slideLayout12.xml"/><Relationship Id="rId16" Type="http://schemas.openxmlformats.org/officeDocument/2006/relationships/slide" Target="slide58.xml"/><Relationship Id="rId20" Type="http://schemas.openxmlformats.org/officeDocument/2006/relationships/slide" Target="slide27.xml"/><Relationship Id="rId29" Type="http://schemas.openxmlformats.org/officeDocument/2006/relationships/slide" Target="slide46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Begin%20Round%20(1998-2000).mp3" TargetMode="External"/><Relationship Id="rId6" Type="http://schemas.openxmlformats.org/officeDocument/2006/relationships/slide" Target="slide9.xml"/><Relationship Id="rId11" Type="http://schemas.openxmlformats.org/officeDocument/2006/relationships/slide" Target="slide19.xml"/><Relationship Id="rId24" Type="http://schemas.openxmlformats.org/officeDocument/2006/relationships/slide" Target="slide36.xml"/><Relationship Id="rId32" Type="http://schemas.openxmlformats.org/officeDocument/2006/relationships/slide" Target="slide64.xml"/><Relationship Id="rId5" Type="http://schemas.openxmlformats.org/officeDocument/2006/relationships/slide" Target="slide7.xml"/><Relationship Id="rId15" Type="http://schemas.openxmlformats.org/officeDocument/2006/relationships/slide" Target="slide56.xml"/><Relationship Id="rId23" Type="http://schemas.openxmlformats.org/officeDocument/2006/relationships/slide" Target="slide33.xml"/><Relationship Id="rId28" Type="http://schemas.openxmlformats.org/officeDocument/2006/relationships/slide" Target="slide44.xml"/><Relationship Id="rId10" Type="http://schemas.openxmlformats.org/officeDocument/2006/relationships/slide" Target="slide17.xml"/><Relationship Id="rId19" Type="http://schemas.openxmlformats.org/officeDocument/2006/relationships/slide" Target="slide25.xml"/><Relationship Id="rId31" Type="http://schemas.openxmlformats.org/officeDocument/2006/relationships/slide" Target="slide50.xml"/><Relationship Id="rId4" Type="http://schemas.openxmlformats.org/officeDocument/2006/relationships/slide" Target="slide5.xml"/><Relationship Id="rId9" Type="http://schemas.openxmlformats.org/officeDocument/2006/relationships/slide" Target="slide15.xml"/><Relationship Id="rId14" Type="http://schemas.openxmlformats.org/officeDocument/2006/relationships/slide" Target="slide54.xml"/><Relationship Id="rId22" Type="http://schemas.openxmlformats.org/officeDocument/2006/relationships/slide" Target="slide31.xml"/><Relationship Id="rId27" Type="http://schemas.openxmlformats.org/officeDocument/2006/relationships/slide" Target="slide42.xml"/><Relationship Id="rId30" Type="http://schemas.openxmlformats.org/officeDocument/2006/relationships/slide" Target="slide4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1052;&#1080;&#1088;%20&#1080;&#1085;&#1092;&#1086;&#1088;&#1084;&#1072;&#1090;&#1080;&#1082;&#1080;.ppt#-1,4,&#1057;&#1083;&#1072;&#1081;&#1076; 4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4.mp3" TargetMode="Externa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Cat%20In%20Bag%20(1997-2000)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old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16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4.mp3" TargetMode="Externa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4.mp3" TargetMode="External"/><Relationship Id="rId5" Type="http://schemas.openxmlformats.org/officeDocument/2006/relationships/hyperlink" Target="http://ru.wikipedia.org/wiki/%D0%9A%D0%B0%D1%80%D0%B3%D0%BE%D0%BF%D0%BE%D0%BB%D1%8C%D1%81%D0%BA%D0%B0%D1%8F_%D0%B8%D0%B3%D1%80%D1%83%D1%88%D0%BA%D0%B0" TargetMode="Externa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A%D0%B0%D1%80%D0%B3%D0%BE%D0%BF%D0%BE%D0%BB%D1%8C%D1%81%D0%BA%D0%B0%D1%8F_%D0%B8%D0%B3%D1%80%D1%83%D1%88%D0%BA%D0%B0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4.mp3" TargetMode="External"/><Relationship Id="rId5" Type="http://schemas.openxmlformats.org/officeDocument/2006/relationships/hyperlink" Target="http://ru.wikipedia.org/wiki/%D0%96%D0%BE%D1%81%D1%82%D0%BE%D0%B2%D1%81%D0%BA%D0%B0%D1%8F_%D1%80%D0%BE%D1%81%D0%BF%D0%B8%D1%81%D1%8C" TargetMode="Externa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6%D0%BE%D1%81%D1%82%D0%BE%D0%B2%D1%81%D0%BA%D0%B0%D1%8F_%D1%80%D0%BE%D1%81%D0%BF%D0%B8%D1%81%D1%8C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0%D0%BF%D1%8C%D0%B5-%D0%BC%D0%B0%D1%88%D0%B5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Begin%20Round%20(1998-2000).mp3" TargetMode="External"/><Relationship Id="rId6" Type="http://schemas.openxmlformats.org/officeDocument/2006/relationships/slide" Target="slide34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98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Begin%20Round%20(1998-2000).mp3" TargetMode="External"/><Relationship Id="rId6" Type="http://schemas.openxmlformats.org/officeDocument/2006/relationships/slide" Target="slide34.xml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3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old.mp3" TargetMode="External"/><Relationship Id="rId6" Type="http://schemas.openxmlformats.org/officeDocument/2006/relationships/image" Target="../media/image19.jpeg"/><Relationship Id="rId5" Type="http://schemas.openxmlformats.org/officeDocument/2006/relationships/image" Target="../media/image2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old.mp3" TargetMode="External"/><Relationship Id="rId6" Type="http://schemas.openxmlformats.org/officeDocument/2006/relationships/audio" Target="../media/audio3.wav"/><Relationship Id="rId5" Type="http://schemas.openxmlformats.org/officeDocument/2006/relationships/image" Target="../media/image2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3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old.mp3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3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30sec_old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43.xml"/><Relationship Id="rId4" Type="http://schemas.openxmlformats.org/officeDocument/2006/relationships/image" Target="../media/image2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" Target="slide45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G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slide" Target="slide49.xml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&#1040;&#1076;&#1084;&#1080;&#1085;&#1080;&#1089;&#1090;&#1088;&#1072;&#1090;&#1086;&#1088;\&#1056;&#1072;&#1073;&#1086;&#1095;&#1080;&#1081;%20&#1089;&#1090;&#1086;&#1083;\!!!&#1054;&#1058;&#1050;&#1056;_&#1052;&#1045;&#1056;&#1054;&#1055;&#1056;!!!!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1.jpeg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1%20Minute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51.xml"/><Relationship Id="rId10" Type="http://schemas.openxmlformats.org/officeDocument/2006/relationships/image" Target="../media/image43.jpeg"/><Relationship Id="rId4" Type="http://schemas.openxmlformats.org/officeDocument/2006/relationships/audio" Target="../media/audio3.wav"/><Relationship Id="rId9" Type="http://schemas.openxmlformats.org/officeDocument/2006/relationships/image" Target="../media/image37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9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4" Type="http://schemas.openxmlformats.org/officeDocument/2006/relationships/image" Target="../media/image2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1%20Minute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2.png"/><Relationship Id="rId5" Type="http://schemas.openxmlformats.org/officeDocument/2006/relationships/slide" Target="slide63.xml"/><Relationship Id="rId4" Type="http://schemas.openxmlformats.org/officeDocument/2006/relationships/audio" Target="../media/audio3.wav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slide" Target="slide65.xml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46.jpeg"/><Relationship Id="rId5" Type="http://schemas.openxmlformats.org/officeDocument/2006/relationships/image" Target="../media/image37.jpeg"/><Relationship Id="rId4" Type="http://schemas.openxmlformats.org/officeDocument/2006/relationships/image" Target="../media/image2.png"/><Relationship Id="rId9" Type="http://schemas.openxmlformats.org/officeDocument/2006/relationships/image" Target="../media/image48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0%D0%B1%D1%80%D0%B0%D0%BC%D1%86%D0%B5%D0%B2%D0%BE-%D0%BA%D1%83%D0%B4%D1%80%D0%B8%D0%BD%D1%81%D0%BA%D0%B0%D1%8F_%D1%80%D0%B5%D0%B7%D1%8C%D0%B1%D0%B0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Begin%20Round.mp3" TargetMode="External"/><Relationship Id="rId5" Type="http://schemas.openxmlformats.org/officeDocument/2006/relationships/image" Target="../media/image2.png"/><Relationship Id="rId4" Type="http://schemas.openxmlformats.org/officeDocument/2006/relationships/slide" Target="slide7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Svoya_igra%20-%2030%20Sec.mp3" TargetMode="External"/><Relationship Id="rId6" Type="http://schemas.openxmlformats.org/officeDocument/2006/relationships/image" Target="../media/image51.jpeg"/><Relationship Id="rId5" Type="http://schemas.openxmlformats.org/officeDocument/2006/relationships/slide" Target="slide66.xml"/><Relationship Id="rId4" Type="http://schemas.openxmlformats.org/officeDocument/2006/relationships/image" Target="../media/image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Begin%20Round.mp3" TargetMode="External"/><Relationship Id="rId6" Type="http://schemas.openxmlformats.org/officeDocument/2006/relationships/image" Target="../media/image52.png"/><Relationship Id="rId5" Type="http://schemas.openxmlformats.org/officeDocument/2006/relationships/slide" Target="slide66.xml"/><Relationship Id="rId4" Type="http://schemas.openxmlformats.org/officeDocument/2006/relationships/image" Target="../media/image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Begin%20Round%20(1998-2000).mp3" TargetMode="External"/><Relationship Id="rId6" Type="http://schemas.openxmlformats.org/officeDocument/2006/relationships/image" Target="../media/image53.jpeg"/><Relationship Id="rId5" Type="http://schemas.openxmlformats.org/officeDocument/2006/relationships/slide" Target="slide66.xml"/><Relationship Id="rId4" Type="http://schemas.openxmlformats.org/officeDocument/2006/relationships/image" Target="../media/image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Begin%20Round%20(1998-2000).mp3" TargetMode="External"/><Relationship Id="rId6" Type="http://schemas.openxmlformats.org/officeDocument/2006/relationships/image" Target="../media/image54.jpeg"/><Relationship Id="rId5" Type="http://schemas.openxmlformats.org/officeDocument/2006/relationships/slide" Target="slide66.xml"/><Relationship Id="rId4" Type="http://schemas.openxmlformats.org/officeDocument/2006/relationships/image" Target="../media/image2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Begin%20Round.mp3" TargetMode="External"/><Relationship Id="rId6" Type="http://schemas.openxmlformats.org/officeDocument/2006/relationships/image" Target="../media/image55.jpeg"/><Relationship Id="rId5" Type="http://schemas.openxmlformats.org/officeDocument/2006/relationships/slide" Target="slide66.xml"/><Relationship Id="rId4" Type="http://schemas.openxmlformats.org/officeDocument/2006/relationships/image" Target="../media/image2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closing_94.mp3" TargetMode="External"/><Relationship Id="rId1" Type="http://schemas.openxmlformats.org/officeDocument/2006/relationships/audio" Target="file:///D:\!!!&#1054;&#1058;&#1050;&#1056;_&#1052;&#1045;&#1056;&#1054;&#1055;&#1056;!!!!!2!\&#1042;&#1085;&#1077;&#1082;&#1083;_&#1084;&#1077;&#1088;\&#1089;&#1074;&#1086;&#1103;_&#1080;&#1075;&#1088;&#1072;\&#1057;&#1074;&#1086;&#1103;%20&#1048;&#1075;&#1088;&#1072;%20-%20Closing%20(1995-1998,%20Short)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56.gif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682625" y="123825"/>
            <a:ext cx="80978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ru-RU" altLang="ru-RU" b="1" dirty="0"/>
              <a:t>Муниципальное бюджетное общеобразовательное учреждение</a:t>
            </a:r>
            <a:br>
              <a:rPr lang="ru-RU" altLang="ru-RU" b="1" dirty="0"/>
            </a:br>
            <a:r>
              <a:rPr lang="ru-RU" altLang="ru-RU" b="1" dirty="0" smtClean="0"/>
              <a:t>средняя </a:t>
            </a:r>
            <a:r>
              <a:rPr lang="ru-RU" altLang="ru-RU" b="1" dirty="0"/>
              <a:t>школа №</a:t>
            </a:r>
            <a:r>
              <a:rPr lang="ru-RU" altLang="ru-RU" b="1" dirty="0" smtClean="0"/>
              <a:t>184</a:t>
            </a:r>
            <a:r>
              <a:rPr lang="ru-RU" altLang="ru-RU" b="1" dirty="0"/>
              <a:t/>
            </a:r>
            <a:br>
              <a:rPr lang="ru-RU" altLang="ru-RU" b="1" dirty="0"/>
            </a:br>
            <a:r>
              <a:rPr lang="ru-RU" altLang="ru-RU" b="1" dirty="0" smtClean="0"/>
              <a:t>г. Новосибирск</a:t>
            </a:r>
            <a:endParaRPr lang="ru-RU" alt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87038" y="1964800"/>
            <a:ext cx="4536625" cy="258532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/>
                <a:solidFill>
                  <a:schemeClr val="accent3"/>
                </a:solidFill>
              </a:rPr>
              <a:t>Игра «Народные промыслы»</a:t>
            </a:r>
          </a:p>
        </p:txBody>
      </p:sp>
      <p:sp>
        <p:nvSpPr>
          <p:cNvPr id="8196" name="Прямоугольник 2"/>
          <p:cNvSpPr>
            <a:spLocks noChangeArrowheads="1"/>
          </p:cNvSpPr>
          <p:nvPr/>
        </p:nvSpPr>
        <p:spPr bwMode="auto">
          <a:xfrm>
            <a:off x="3670300" y="5018088"/>
            <a:ext cx="4572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ru-RU" altLang="ru-RU" b="1" dirty="0"/>
              <a:t>Работу выполнила:</a:t>
            </a:r>
          </a:p>
          <a:p>
            <a:pPr algn="r" eaLnBrk="1" hangingPunct="1"/>
            <a:r>
              <a:rPr lang="ru-RU" altLang="ru-RU" b="1" dirty="0"/>
              <a:t>учитель изобразительного </a:t>
            </a:r>
            <a:r>
              <a:rPr lang="ru-RU" altLang="ru-RU" b="1" dirty="0" smtClean="0"/>
              <a:t>искусства </a:t>
            </a:r>
            <a:r>
              <a:rPr lang="ru-RU" altLang="ru-RU" b="1" smtClean="0"/>
              <a:t>и музыки</a:t>
            </a:r>
            <a:endParaRPr lang="ru-RU" altLang="ru-RU" b="1" dirty="0"/>
          </a:p>
          <a:p>
            <a:pPr algn="r" eaLnBrk="1" hangingPunct="1"/>
            <a:r>
              <a:rPr lang="ru-RU" altLang="ru-RU" b="1" dirty="0" err="1"/>
              <a:t>Форофонтова</a:t>
            </a:r>
            <a:r>
              <a:rPr lang="ru-RU" altLang="ru-RU" b="1" dirty="0"/>
              <a:t> Е.В</a:t>
            </a:r>
          </a:p>
        </p:txBody>
      </p:sp>
      <p:pic>
        <p:nvPicPr>
          <p:cNvPr id="7" name="Picture 6" descr="https://lh6.googleusercontent.com/ZeEfFLnG-3xr-6-iRqdSddmWF1Ch6R0I-TZ7cuGNa5vrbfsI81AqqcEMHLU7skdH_RMyJLoQZW6l0FQUF5jhBTcE_OS5nlilExS5n2M7tH87Z8Q4-UiNy4pq-PXm8WB-qUZc6GEeJmN-fxc2C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350" y="2255400"/>
            <a:ext cx="3546387" cy="35463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5"/>
          <p:cNvSpPr>
            <a:spLocks noGrp="1" noChangeArrowheads="1"/>
          </p:cNvSpPr>
          <p:nvPr>
            <p:ph type="title"/>
          </p:nvPr>
        </p:nvSpPr>
        <p:spPr>
          <a:xfrm>
            <a:off x="379413" y="0"/>
            <a:ext cx="8226425" cy="8191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Вопросы</a:t>
            </a:r>
            <a:endParaRPr lang="tt-RU" altLang="ru-RU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160" name="Group 64"/>
          <p:cNvGraphicFramePr>
            <a:graphicFrameLocks noGrp="1"/>
          </p:cNvGraphicFramePr>
          <p:nvPr>
            <p:ph type="tbl" idx="1"/>
          </p:nvPr>
        </p:nvGraphicFramePr>
        <p:xfrm>
          <a:off x="715963" y="1938338"/>
          <a:ext cx="7553325" cy="3698875"/>
        </p:xfrm>
        <a:graphic>
          <a:graphicData uri="http://schemas.openxmlformats.org/drawingml/2006/table">
            <a:tbl>
              <a:tblPr/>
              <a:tblGrid>
                <a:gridCol w="3039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7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50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7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79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27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421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tt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Загадки о промысах</a:t>
                      </a: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3" action="ppaction://hlinksldjump"/>
                        </a:rPr>
                        <a:t>10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4" action="ppaction://hlinksldjump"/>
                        </a:rPr>
                        <a:t>20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5" action="ppaction://hlinksldjump"/>
                        </a:rPr>
                        <a:t>30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40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7" action="ppaction://hlinksldjump"/>
                        </a:rPr>
                        <a:t>50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tt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Слованые слова</a:t>
                      </a: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8" action="ppaction://hlinksldjump"/>
                        </a:rPr>
                        <a:t>20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9" action="ppaction://hlinksldjump"/>
                        </a:rPr>
                        <a:t>30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0" action="ppaction://hlinksldjump"/>
                        </a:rPr>
                        <a:t>40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1" action="ppaction://hlinksldjump"/>
                        </a:rPr>
                        <a:t>50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2" action="ppaction://hlinksldjump"/>
                        </a:rPr>
                        <a:t>60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0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Пословицы о  промыслах</a:t>
                      </a: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3" action="ppaction://hlinksldjump"/>
                        </a:rPr>
                        <a:t>5</a:t>
                      </a:r>
                      <a:endParaRPr kumimoji="0" lang="ru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4" action="ppaction://hlinksldjump"/>
                        </a:rPr>
                        <a:t>10</a:t>
                      </a:r>
                      <a:endParaRPr kumimoji="0" lang="ru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5" action="ppaction://hlinksldjump"/>
                        </a:rPr>
                        <a:t>15</a:t>
                      </a:r>
                      <a:endParaRPr kumimoji="0" lang="ru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6" action="ppaction://hlinksldjump"/>
                        </a:rPr>
                        <a:t>20</a:t>
                      </a:r>
                      <a:endParaRPr kumimoji="0" lang="ru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7" action="ppaction://hlinksldjump"/>
                        </a:rPr>
                        <a:t>25</a:t>
                      </a:r>
                      <a:endParaRPr kumimoji="0" lang="ru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0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Из истории появления промысла</a:t>
                      </a:r>
                      <a:endParaRPr kumimoji="0" lang="tt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tt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8" action="ppaction://hlinksldjump"/>
                        </a:rPr>
                        <a:t>20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9" action="ppaction://hlinksldjump"/>
                        </a:rPr>
                        <a:t>30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0" action="ppaction://hlinksldjump"/>
                        </a:rPr>
                        <a:t>40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1" action="ppaction://hlinksldjump"/>
                        </a:rPr>
                        <a:t>50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2" action="ppaction://hlinksldjump"/>
                        </a:rPr>
                        <a:t>60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tt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КОТ В МЕШКЕ</a:t>
                      </a: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3" action="ppaction://hlinksldjump"/>
                        </a:rPr>
                        <a:t>15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4" action="ppaction://hlinksldjump"/>
                        </a:rPr>
                        <a:t>20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5" action="ppaction://hlinksldjump"/>
                        </a:rPr>
                        <a:t>25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6" action="ppaction://hlinksldjump"/>
                        </a:rPr>
                        <a:t>30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7" action="ppaction://hlinksldjump"/>
                        </a:rPr>
                        <a:t>35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tt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РЕБУСЫ</a:t>
                      </a:r>
                    </a:p>
                  </a:txBody>
                  <a:tcPr marL="91449" marR="91449"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8" action="ppaction://hlinksldjump"/>
                        </a:rPr>
                        <a:t>5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9" action="ppaction://hlinksldjump"/>
                        </a:rPr>
                        <a:t>10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30" action="ppaction://hlinksldjump"/>
                        </a:rPr>
                        <a:t>15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31" action="ppaction://hlinksldjump"/>
                        </a:rPr>
                        <a:t>20</a:t>
                      </a:r>
                      <a:endParaRPr kumimoji="0" lang="tt-RU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115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32" action="ppaction://hlinksldjump"/>
                        </a:rPr>
                        <a:t>25</a:t>
                      </a:r>
                      <a:endParaRPr kumimoji="0" lang="tt-RU" sz="2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91449" marR="91449"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270" name="Text Box 170"/>
          <p:cNvSpPr txBox="1">
            <a:spLocks noChangeArrowheads="1"/>
          </p:cNvSpPr>
          <p:nvPr/>
        </p:nvSpPr>
        <p:spPr bwMode="auto">
          <a:xfrm>
            <a:off x="5145088" y="5807075"/>
            <a:ext cx="2667000" cy="5857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0E20D0"/>
                </a:solidFill>
                <a:latin typeface="Arial" panose="020B0604020202020204" pitchFamily="34" charset="0"/>
                <a:hlinkClick r:id="rId33" action="ppaction://hlinksldjump"/>
              </a:rPr>
              <a:t>Финал</a:t>
            </a:r>
            <a:endParaRPr lang="ru-RU" altLang="ru-RU" sz="3200" b="1">
              <a:solidFill>
                <a:srgbClr val="0E20D0"/>
              </a:solidFill>
              <a:latin typeface="Arial" panose="020B0604020202020204" pitchFamily="34" charset="0"/>
            </a:endParaRPr>
          </a:p>
        </p:txBody>
      </p:sp>
      <p:pic>
        <p:nvPicPr>
          <p:cNvPr id="4270" name="Своя Игра - Begin Round (1998-2000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248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2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7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6119813"/>
          </a:xfrm>
        </p:spPr>
        <p:txBody>
          <a:bodyPr rtlCol="0">
            <a:normAutofit lnSpcReduction="10000"/>
          </a:bodyPr>
          <a:lstStyle/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6600" b="1" dirty="0" smtClean="0">
                <a:solidFill>
                  <a:schemeClr val="hlink"/>
                </a:solidFill>
              </a:rPr>
              <a:t>вопрос</a:t>
            </a:r>
            <a:endParaRPr lang="ru-RU" sz="66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Снежно-белая посуда,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Расскажи-ка: ты откуда?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Видно, с Севера пришла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И цветами расцвела: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Голубыми, синими,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Нежными, красивыми.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800" b="1" dirty="0" smtClean="0">
                <a:solidFill>
                  <a:schemeClr val="tx1"/>
                </a:solidFill>
              </a:rPr>
              <a:t> </a:t>
            </a:r>
          </a:p>
          <a:p>
            <a:pPr marL="91440" indent="-9144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243" name="Rectangle 4">
            <a:hlinkClick r:id="rId3" action="ppaction://hlinkpres?slideindex=4&amp;slidetitle=Слайд 4"/>
          </p:cNvPr>
          <p:cNvSpPr>
            <a:spLocks noChangeArrowheads="1"/>
          </p:cNvSpPr>
          <p:nvPr/>
        </p:nvSpPr>
        <p:spPr bwMode="auto">
          <a:xfrm>
            <a:off x="7678738" y="5954713"/>
            <a:ext cx="8175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r>
              <a:rPr lang="ru-RU" altLang="ru-RU" sz="1800" b="1" u="sng">
                <a:solidFill>
                  <a:schemeClr val="hlink"/>
                </a:solidFill>
                <a:latin typeface="Arial" panose="020B0604020202020204" pitchFamily="34" charset="0"/>
                <a:hlinkClick r:id="rId4" action="ppaction://hlinksldjump"/>
              </a:rPr>
              <a:t>ответ</a:t>
            </a:r>
            <a:endParaRPr lang="tt-RU" altLang="ru-RU" sz="1800" b="1" u="sng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pic>
        <p:nvPicPr>
          <p:cNvPr id="6149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5353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6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hlink"/>
                </a:solidFill>
              </a:rPr>
              <a:t>ответ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chemeClr val="accent6">
                    <a:lumMod val="50000"/>
                  </a:schemeClr>
                </a:solidFill>
              </a:rPr>
              <a:t>Гжель</a:t>
            </a:r>
          </a:p>
        </p:txBody>
      </p:sp>
      <p:sp>
        <p:nvSpPr>
          <p:cNvPr id="11267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" name="Picture 3" descr="G:\гжель\гж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8" y="1903413"/>
            <a:ext cx="4962525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52450" y="660400"/>
            <a:ext cx="8229600" cy="57213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400" b="1" dirty="0" smtClean="0">
                <a:solidFill>
                  <a:schemeClr val="hlink"/>
                </a:solidFill>
              </a:rPr>
              <a:t>вопрос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Резные ложки и ковши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Ты разгляди-ка, не спеши.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Там травка вьется и цветы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Растут нездешней красоты.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Блестят они, как золотые,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 может, солнцем залитые.</a:t>
            </a:r>
          </a:p>
          <a:p>
            <a:pPr marL="91440" indent="-9144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marL="91440" indent="-9144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tt-RU" sz="40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6724650" y="5886450"/>
            <a:ext cx="1771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8204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60769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820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0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idx="1"/>
          </p:nvPr>
        </p:nvSpPr>
        <p:spPr>
          <a:xfrm>
            <a:off x="296863" y="114300"/>
            <a:ext cx="7772400" cy="57975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rgbClr val="FF0066"/>
                </a:solidFill>
              </a:rPr>
              <a:t>Хохлома</a:t>
            </a:r>
          </a:p>
        </p:txBody>
      </p:sp>
      <p:sp>
        <p:nvSpPr>
          <p:cNvPr id="13315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3316" name="Picture 5" descr="9_b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00" y="1976438"/>
            <a:ext cx="4054475" cy="4225925"/>
          </a:xfrm>
          <a:prstGeom prst="rect">
            <a:avLst/>
          </a:prstGeom>
          <a:noFill/>
          <a:ln w="57150" cmpd="thinThick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895350" y="330200"/>
            <a:ext cx="7772400" cy="5329238"/>
          </a:xfrm>
        </p:spPr>
        <p:txBody>
          <a:bodyPr rtlCol="0">
            <a:normAutofit fontScale="92500" lnSpcReduction="10000"/>
          </a:bodyPr>
          <a:lstStyle/>
          <a:p>
            <a:pPr marL="533400" indent="-53340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Веселая белая глина,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Кружочки, полоски на ней.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Козлы и барашки смешные,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Табун разноцветных коней,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Кормилицы и водоноски,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И всадники, и ребятня,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Собачки, гусары, и рыбы.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А ну назови-ка меня!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6953250" y="5962650"/>
            <a:ext cx="175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8438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6229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184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60350"/>
            <a:ext cx="7772400" cy="5870575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400" b="1" dirty="0" smtClean="0">
                <a:solidFill>
                  <a:srgbClr val="FA06E9"/>
                </a:solidFill>
              </a:rPr>
              <a:t> </a:t>
            </a:r>
            <a:r>
              <a:rPr lang="ru-RU" sz="4400" b="1" dirty="0">
                <a:solidFill>
                  <a:srgbClr val="FA06E9"/>
                </a:solidFill>
              </a:rPr>
              <a:t>Дымка</a:t>
            </a:r>
            <a:endParaRPr lang="ru-RU" sz="4400" b="1" dirty="0" smtClean="0">
              <a:solidFill>
                <a:srgbClr val="FA06E9"/>
              </a:solidFill>
            </a:endParaRPr>
          </a:p>
          <a:p>
            <a:pPr marL="91440" indent="-9144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36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5364" name="Picture 4" descr="e950e5ea26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2162175"/>
            <a:ext cx="5416550" cy="3733800"/>
          </a:xfrm>
          <a:prstGeom prst="rect">
            <a:avLst/>
          </a:prstGeom>
          <a:noFill/>
          <a:ln w="57150" cmpd="thinThick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557213"/>
            <a:ext cx="7772400" cy="5214937"/>
          </a:xfrm>
        </p:spPr>
        <p:txBody>
          <a:bodyPr rtlCol="0">
            <a:normAutofit lnSpcReduction="10000"/>
          </a:bodyPr>
          <a:lstStyle/>
          <a:p>
            <a:pPr marL="533400" indent="-53340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2400" dirty="0" smtClean="0">
              <a:solidFill>
                <a:srgbClr val="00CC99"/>
              </a:solidFill>
            </a:endParaRPr>
          </a:p>
          <a:p>
            <a:pPr marL="533400" indent="-53340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3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Из липы доски сделаны,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И прялки, и лошадки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цветами разрисованы,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Как будто полушалки.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Там лихо скачут всадники,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жар-птицы ввысь летят.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И точки черно-белые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На солнышке блестят.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marL="91440" indent="-91440"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endParaRPr 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6610350" y="5772150"/>
            <a:ext cx="1809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0485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115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204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33375"/>
            <a:ext cx="7772400" cy="57975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  <a:endParaRPr lang="ru-RU" altLang="ru-RU" sz="4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rgbClr val="FF6600"/>
                </a:solidFill>
              </a:rPr>
              <a:t>Городец</a:t>
            </a:r>
            <a:endParaRPr lang="tt-RU" altLang="ru-RU" sz="6000" b="1" dirty="0" smtClean="0">
              <a:solidFill>
                <a:srgbClr val="FF6600"/>
              </a:solidFill>
            </a:endParaRPr>
          </a:p>
        </p:txBody>
      </p:sp>
      <p:sp>
        <p:nvSpPr>
          <p:cNvPr id="17411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7412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2244725"/>
            <a:ext cx="64770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803275" y="434975"/>
            <a:ext cx="7772400" cy="5870575"/>
          </a:xfrm>
        </p:spPr>
        <p:txBody>
          <a:bodyPr rtlCol="0">
            <a:normAutofit/>
          </a:bodyPr>
          <a:lstStyle/>
          <a:p>
            <a:pPr marL="533400" indent="-5334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533400" indent="-5334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4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Очень тяжелые эти фигурки: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       Девочки, мальчики, кони - скульптурки.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Есть и подсвечники ,блюда разные.</a:t>
            </a:r>
          </a:p>
          <a:p>
            <a:pPr marL="0" indent="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Ну, </a:t>
            </a:r>
            <a:r>
              <a:rPr lang="ru-RU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догадайтесь:откуда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такие?</a:t>
            </a:r>
          </a:p>
          <a:p>
            <a:pPr marL="0" indent="0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</a:p>
          <a:p>
            <a:pPr marL="533400" indent="-5334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533400" indent="-533400" algn="ctr" eaLnBrk="1" fontAlgn="auto" hangingPunct="1">
              <a:lnSpc>
                <a:spcPct val="80000"/>
              </a:lnSpc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endParaRPr lang="tt-RU" sz="4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6838950" y="5924550"/>
            <a:ext cx="1619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2534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" y="6153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225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53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33375"/>
            <a:ext cx="7772400" cy="57975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  <a:endParaRPr lang="tt-RU" altLang="ru-RU" sz="40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Каслинское</a:t>
            </a:r>
            <a:r>
              <a:rPr lang="ru-RU" alt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литье</a:t>
            </a:r>
          </a:p>
        </p:txBody>
      </p:sp>
      <p:sp>
        <p:nvSpPr>
          <p:cNvPr id="19459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9460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2001838"/>
            <a:ext cx="6029325" cy="398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549275"/>
            <a:ext cx="7772400" cy="55816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6667500" y="5848350"/>
            <a:ext cx="18669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4583" name="30sec_94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0388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Куб 5"/>
          <p:cNvSpPr/>
          <p:nvPr/>
        </p:nvSpPr>
        <p:spPr>
          <a:xfrm>
            <a:off x="3846513" y="1379538"/>
            <a:ext cx="4498975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Касленское</a:t>
            </a:r>
            <a:r>
              <a:rPr lang="ru-RU" sz="4000" dirty="0"/>
              <a:t> литье</a:t>
            </a:r>
            <a:endParaRPr lang="ru-RU" sz="4000" b="1" dirty="0"/>
          </a:p>
        </p:txBody>
      </p:sp>
      <p:sp>
        <p:nvSpPr>
          <p:cNvPr id="7" name="Куб 6"/>
          <p:cNvSpPr/>
          <p:nvPr/>
        </p:nvSpPr>
        <p:spPr>
          <a:xfrm>
            <a:off x="3883025" y="2881313"/>
            <a:ext cx="4498975" cy="1422400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dirty="0" err="1"/>
              <a:t>Кастлинское</a:t>
            </a:r>
            <a:r>
              <a:rPr lang="ru-RU" sz="4400" dirty="0"/>
              <a:t> литье</a:t>
            </a:r>
            <a:endParaRPr lang="ru-RU" sz="4400" b="1" dirty="0"/>
          </a:p>
        </p:txBody>
      </p:sp>
      <p:sp>
        <p:nvSpPr>
          <p:cNvPr id="8" name="Куб 7"/>
          <p:cNvSpPr/>
          <p:nvPr/>
        </p:nvSpPr>
        <p:spPr>
          <a:xfrm>
            <a:off x="3860800" y="4397375"/>
            <a:ext cx="4498975" cy="14224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Каслинское</a:t>
            </a:r>
            <a:r>
              <a:rPr lang="ru-RU" sz="4000" dirty="0"/>
              <a:t> литье</a:t>
            </a:r>
            <a:endParaRPr lang="ru-RU" sz="4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35020" y="1828799"/>
            <a:ext cx="3438694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Какое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слово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написано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правильно?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65" fill="hold"/>
                                        <p:tgtEl>
                                          <p:spTgt spid="245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58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7772400" cy="5726112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507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Куб 3"/>
          <p:cNvSpPr/>
          <p:nvPr/>
        </p:nvSpPr>
        <p:spPr>
          <a:xfrm>
            <a:off x="4283075" y="1149350"/>
            <a:ext cx="4498975" cy="14224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Каслинское</a:t>
            </a:r>
            <a:r>
              <a:rPr lang="ru-RU" sz="4000" dirty="0"/>
              <a:t> литье</a:t>
            </a:r>
            <a:endParaRPr lang="ru-RU" sz="4000" b="1" dirty="0"/>
          </a:p>
        </p:txBody>
      </p:sp>
      <p:pic>
        <p:nvPicPr>
          <p:cNvPr id="21509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2632075"/>
            <a:ext cx="5043488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7772400" cy="5726112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7143750" y="5791200"/>
            <a:ext cx="1447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rgbClr val="FFFF00"/>
                </a:solidFill>
                <a:latin typeface="Arial" panose="020B0604020202020204" pitchFamily="34" charset="0"/>
                <a:hlinkClick r:id="rId5" action="ppaction://hlinksldjump"/>
              </a:rPr>
              <a:t>ответ</a:t>
            </a:r>
            <a:endParaRPr lang="ru-RU" altLang="ru-RU" sz="18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26636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60769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Своя Игра - Cat In Bag (1997-2000)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60388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5734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35020" y="1828799"/>
            <a:ext cx="3438694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Какое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слово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написано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charset="0"/>
              </a:rPr>
              <a:t>правильно?</a:t>
            </a:r>
          </a:p>
        </p:txBody>
      </p:sp>
      <p:sp>
        <p:nvSpPr>
          <p:cNvPr id="8" name="Куб 7"/>
          <p:cNvSpPr/>
          <p:nvPr/>
        </p:nvSpPr>
        <p:spPr>
          <a:xfrm>
            <a:off x="3700463" y="1190625"/>
            <a:ext cx="4500562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Хахлама</a:t>
            </a:r>
            <a:endParaRPr lang="ru-RU" sz="4000" b="1" dirty="0"/>
          </a:p>
        </p:txBody>
      </p:sp>
      <p:sp>
        <p:nvSpPr>
          <p:cNvPr id="9" name="Куб 8"/>
          <p:cNvSpPr/>
          <p:nvPr/>
        </p:nvSpPr>
        <p:spPr>
          <a:xfrm>
            <a:off x="3708400" y="2633663"/>
            <a:ext cx="4498975" cy="1422400"/>
          </a:xfrm>
          <a:prstGeom prst="cube">
            <a:avLst/>
          </a:prstGeom>
          <a:solidFill>
            <a:srgbClr val="FFC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Хохлома</a:t>
            </a:r>
            <a:endParaRPr lang="ru-RU" sz="4000" b="1" dirty="0"/>
          </a:p>
        </p:txBody>
      </p:sp>
      <p:sp>
        <p:nvSpPr>
          <p:cNvPr id="10" name="Куб 9"/>
          <p:cNvSpPr/>
          <p:nvPr/>
        </p:nvSpPr>
        <p:spPr>
          <a:xfrm>
            <a:off x="3614738" y="4173538"/>
            <a:ext cx="4498975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Хохлама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1" fill="hold"/>
                                        <p:tgtEl>
                                          <p:spTgt spid="266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0250" fill="hold"/>
                                        <p:tgtEl>
                                          <p:spTgt spid="266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250" fill="hold"/>
                                        <p:tgtEl>
                                          <p:spTgt spid="266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6"/>
                </p:tgtEl>
              </p:cMediaNode>
            </p:audio>
            <p:audio>
              <p:cMediaNode showWhenStopped="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39"/>
                </p:tgtEl>
              </p:cMediaNode>
            </p:audio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641"/>
                </p:tgtEl>
              </p:cMediaNode>
            </p:audio>
          </p:childTnLst>
        </p:cTn>
      </p:par>
    </p:tnLst>
    <p:bldLst>
      <p:bldP spid="26627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60350"/>
            <a:ext cx="7772400" cy="5870575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555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Куб 3"/>
          <p:cNvSpPr/>
          <p:nvPr/>
        </p:nvSpPr>
        <p:spPr>
          <a:xfrm>
            <a:off x="914400" y="4765675"/>
            <a:ext cx="4498975" cy="1422400"/>
          </a:xfrm>
          <a:prstGeom prst="cube">
            <a:avLst/>
          </a:prstGeom>
          <a:solidFill>
            <a:srgbClr val="FFC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Хохлома</a:t>
            </a:r>
            <a:endParaRPr lang="ru-RU" sz="4000" b="1" dirty="0"/>
          </a:p>
        </p:txBody>
      </p:sp>
      <p:pic>
        <p:nvPicPr>
          <p:cNvPr id="23557" name="Picture 12" descr="324_b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028700"/>
            <a:ext cx="5256212" cy="367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6" name="Текст 5"/>
          <p:cNvSpPr>
            <a:spLocks noGrp="1"/>
          </p:cNvSpPr>
          <p:nvPr>
            <p:ph idx="1"/>
          </p:nvPr>
        </p:nvSpPr>
        <p:spPr>
          <a:xfrm>
            <a:off x="188459" y="2380342"/>
            <a:ext cx="3483429" cy="2446824"/>
          </a:xfrm>
          <a:ln>
            <a:miter lim="800000"/>
            <a:headEnd/>
            <a:tailEnd/>
          </a:ln>
          <a:extLst/>
        </p:spPr>
        <p:txBody>
          <a:bodyPr rtlCol="0">
            <a:spAutoFit/>
          </a:bodyPr>
          <a:lstStyle/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Какое </a:t>
            </a: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слово </a:t>
            </a: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написано </a:t>
            </a:r>
          </a:p>
          <a:p>
            <a:pPr marL="91440" indent="-91440" algn="ctr"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ru-RU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правильно?</a:t>
            </a:r>
            <a:endParaRPr lang="ru-RU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6286500" y="6042025"/>
            <a:ext cx="2266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91142" name="30sec_94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Куб 6"/>
          <p:cNvSpPr/>
          <p:nvPr/>
        </p:nvSpPr>
        <p:spPr>
          <a:xfrm>
            <a:off x="3846513" y="1247775"/>
            <a:ext cx="4498975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Городец </a:t>
            </a:r>
            <a:endParaRPr lang="ru-RU" sz="4000" b="1" dirty="0"/>
          </a:p>
        </p:txBody>
      </p:sp>
      <p:sp>
        <p:nvSpPr>
          <p:cNvPr id="8" name="Куб 7"/>
          <p:cNvSpPr/>
          <p:nvPr/>
        </p:nvSpPr>
        <p:spPr>
          <a:xfrm>
            <a:off x="3810000" y="2706688"/>
            <a:ext cx="4498975" cy="1422400"/>
          </a:xfrm>
          <a:prstGeom prst="cube">
            <a:avLst/>
          </a:prstGeom>
          <a:solidFill>
            <a:srgbClr val="FFC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Гародец</a:t>
            </a:r>
            <a:r>
              <a:rPr lang="ru-RU" sz="4000" dirty="0"/>
              <a:t> </a:t>
            </a:r>
            <a:endParaRPr lang="ru-RU" sz="4000" b="1" dirty="0"/>
          </a:p>
        </p:txBody>
      </p:sp>
      <p:sp>
        <p:nvSpPr>
          <p:cNvPr id="9" name="Куб 8"/>
          <p:cNvSpPr/>
          <p:nvPr/>
        </p:nvSpPr>
        <p:spPr>
          <a:xfrm>
            <a:off x="3671888" y="4340225"/>
            <a:ext cx="4498975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/>
              <a:t>Гарадец</a:t>
            </a:r>
            <a:r>
              <a:rPr lang="ru-RU" sz="4000" dirty="0"/>
              <a:t> 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65" fill="hold"/>
                                        <p:tgtEl>
                                          <p:spTgt spid="911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114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</p:txBody>
      </p:sp>
      <p:sp>
        <p:nvSpPr>
          <p:cNvPr id="2560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" name="Куб 5"/>
          <p:cNvSpPr/>
          <p:nvPr/>
        </p:nvSpPr>
        <p:spPr>
          <a:xfrm>
            <a:off x="4032250" y="2332038"/>
            <a:ext cx="4500563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/>
              <a:t>Городец </a:t>
            </a:r>
            <a:endParaRPr lang="ru-RU" sz="4000" b="1" dirty="0"/>
          </a:p>
        </p:txBody>
      </p:sp>
      <p:pic>
        <p:nvPicPr>
          <p:cNvPr id="25605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3" t="2361" r="14771" b="2934"/>
          <a:stretch>
            <a:fillRect/>
          </a:stretch>
        </p:blipFill>
        <p:spPr bwMode="auto">
          <a:xfrm>
            <a:off x="538163" y="1874838"/>
            <a:ext cx="2619375" cy="438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7772400" cy="5726112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6686550" y="5930900"/>
            <a:ext cx="2076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8679" name="30sec_94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59245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Текст 5"/>
          <p:cNvSpPr txBox="1">
            <a:spLocks/>
          </p:cNvSpPr>
          <p:nvPr/>
        </p:nvSpPr>
        <p:spPr bwMode="auto">
          <a:xfrm>
            <a:off x="21772" y="2354991"/>
            <a:ext cx="3483429" cy="235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Какое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слово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написано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правильно?</a:t>
            </a:r>
          </a:p>
        </p:txBody>
      </p:sp>
      <p:sp>
        <p:nvSpPr>
          <p:cNvPr id="6" name="Куб 5"/>
          <p:cNvSpPr/>
          <p:nvPr/>
        </p:nvSpPr>
        <p:spPr>
          <a:xfrm>
            <a:off x="3846513" y="1379538"/>
            <a:ext cx="4498975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5" tooltip="Каргопольская игрушка"/>
              </a:rPr>
              <a:t>коргопольская</a:t>
            </a:r>
            <a:r>
              <a:rPr lang="ru-RU" sz="4000" dirty="0">
                <a:hlinkClick r:id="rId5" tooltip="Каргопольская игрушка"/>
              </a:rPr>
              <a:t> игрушка</a:t>
            </a:r>
            <a:endParaRPr lang="ru-RU" sz="4000" b="1" dirty="0"/>
          </a:p>
        </p:txBody>
      </p:sp>
      <p:sp>
        <p:nvSpPr>
          <p:cNvPr id="7" name="Куб 6"/>
          <p:cNvSpPr/>
          <p:nvPr/>
        </p:nvSpPr>
        <p:spPr>
          <a:xfrm>
            <a:off x="3810000" y="2822575"/>
            <a:ext cx="4498975" cy="1422400"/>
          </a:xfrm>
          <a:prstGeom prst="cube">
            <a:avLst/>
          </a:prstGeom>
          <a:solidFill>
            <a:srgbClr val="FFC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5" tooltip="Каргопольская игрушка"/>
              </a:rPr>
              <a:t>каргапольская</a:t>
            </a:r>
            <a:r>
              <a:rPr lang="ru-RU" sz="4000" dirty="0">
                <a:hlinkClick r:id="rId5" tooltip="Каргопольская игрушка"/>
              </a:rPr>
              <a:t> игрушка</a:t>
            </a:r>
            <a:endParaRPr lang="ru-RU" sz="4000" b="1" dirty="0"/>
          </a:p>
        </p:txBody>
      </p:sp>
      <p:sp>
        <p:nvSpPr>
          <p:cNvPr id="8" name="Куб 7"/>
          <p:cNvSpPr/>
          <p:nvPr/>
        </p:nvSpPr>
        <p:spPr>
          <a:xfrm>
            <a:off x="3817938" y="4281488"/>
            <a:ext cx="4498975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u="sng" dirty="0" err="1">
                <a:solidFill>
                  <a:srgbClr val="FA06E9"/>
                </a:solidFill>
                <a:hlinkClick r:id="rId5" tooltip="Каргопольская игрушка"/>
              </a:rPr>
              <a:t>каргопольская</a:t>
            </a:r>
            <a:r>
              <a:rPr lang="ru-RU" sz="4000" u="sng" dirty="0">
                <a:solidFill>
                  <a:srgbClr val="FA06E9"/>
                </a:solidFill>
                <a:hlinkClick r:id="rId5" tooltip="Каргопольская игрушка"/>
              </a:rPr>
              <a:t> игрушка</a:t>
            </a:r>
            <a:endParaRPr lang="ru-RU" sz="4000" b="1" u="sng" dirty="0">
              <a:solidFill>
                <a:srgbClr val="FA06E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65" fill="hold"/>
                                        <p:tgtEl>
                                          <p:spTgt spid="286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7772400" cy="5726112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651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Куб 3"/>
          <p:cNvSpPr/>
          <p:nvPr/>
        </p:nvSpPr>
        <p:spPr>
          <a:xfrm>
            <a:off x="4208463" y="2700338"/>
            <a:ext cx="4500562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3" tooltip="Каргопольская игрушка"/>
              </a:rPr>
              <a:t>каргопольская</a:t>
            </a:r>
            <a:r>
              <a:rPr lang="ru-RU" sz="4000" dirty="0">
                <a:hlinkClick r:id="rId3" tooltip="Каргопольская игрушка"/>
              </a:rPr>
              <a:t> игрушка</a:t>
            </a:r>
            <a:endParaRPr lang="ru-RU" sz="4000" b="1" dirty="0"/>
          </a:p>
        </p:txBody>
      </p:sp>
      <p:pic>
        <p:nvPicPr>
          <p:cNvPr id="6" name="Picture 4" descr="http://i073.radikal.ru/0906/e3/ee23f15c73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6924" y="1871834"/>
            <a:ext cx="3239561" cy="4319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33375"/>
            <a:ext cx="7772400" cy="5797550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675" name="Text Box 4"/>
          <p:cNvSpPr txBox="1">
            <a:spLocks noChangeArrowheads="1"/>
          </p:cNvSpPr>
          <p:nvPr/>
        </p:nvSpPr>
        <p:spPr bwMode="auto">
          <a:xfrm>
            <a:off x="6419850" y="5886450"/>
            <a:ext cx="2095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0726" name="30sec_94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6248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Текст 5"/>
          <p:cNvSpPr txBox="1">
            <a:spLocks/>
          </p:cNvSpPr>
          <p:nvPr/>
        </p:nvSpPr>
        <p:spPr bwMode="auto">
          <a:xfrm>
            <a:off x="187116" y="2354991"/>
            <a:ext cx="3483429" cy="235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Какое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слово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написано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115000"/>
              <a:buFont typeface="Wingdings" pitchFamily="2" charset="2"/>
              <a:buNone/>
              <a:defRPr/>
            </a:pPr>
            <a:r>
              <a:rPr lang="ru-RU" sz="3200" b="1" kern="0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правильно?</a:t>
            </a:r>
          </a:p>
        </p:txBody>
      </p:sp>
      <p:sp>
        <p:nvSpPr>
          <p:cNvPr id="6" name="Куб 5"/>
          <p:cNvSpPr/>
          <p:nvPr/>
        </p:nvSpPr>
        <p:spPr>
          <a:xfrm>
            <a:off x="3846513" y="1379538"/>
            <a:ext cx="4498975" cy="1422400"/>
          </a:xfrm>
          <a:prstGeom prst="cube">
            <a:avLst/>
          </a:prstGeom>
          <a:solidFill>
            <a:srgbClr val="FF0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>
                <a:hlinkClick r:id="rId5" tooltip="Жостовская роспись"/>
              </a:rPr>
              <a:t>жесткая роспись</a:t>
            </a:r>
            <a:endParaRPr lang="ru-RU" sz="4000" b="1" dirty="0"/>
          </a:p>
        </p:txBody>
      </p:sp>
      <p:sp>
        <p:nvSpPr>
          <p:cNvPr id="7" name="Куб 6"/>
          <p:cNvSpPr/>
          <p:nvPr/>
        </p:nvSpPr>
        <p:spPr>
          <a:xfrm>
            <a:off x="3810000" y="2822575"/>
            <a:ext cx="4498975" cy="1422400"/>
          </a:xfrm>
          <a:prstGeom prst="cube">
            <a:avLst/>
          </a:prstGeom>
          <a:solidFill>
            <a:srgbClr val="FFC00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5" tooltip="Жостовская роспись"/>
              </a:rPr>
              <a:t>жестовская</a:t>
            </a:r>
            <a:r>
              <a:rPr lang="ru-RU" sz="4000" dirty="0">
                <a:hlinkClick r:id="rId5" tooltip="Жостовская роспись"/>
              </a:rPr>
              <a:t> роспись</a:t>
            </a:r>
            <a:endParaRPr lang="ru-RU" sz="4000" b="1" dirty="0"/>
          </a:p>
        </p:txBody>
      </p:sp>
      <p:sp>
        <p:nvSpPr>
          <p:cNvPr id="8" name="Куб 7"/>
          <p:cNvSpPr/>
          <p:nvPr/>
        </p:nvSpPr>
        <p:spPr>
          <a:xfrm>
            <a:off x="3817938" y="4281488"/>
            <a:ext cx="4498975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5" tooltip="Жостовская роспись"/>
              </a:rPr>
              <a:t>жостовская</a:t>
            </a:r>
            <a:r>
              <a:rPr lang="ru-RU" sz="4000" dirty="0">
                <a:hlinkClick r:id="rId5" tooltip="Жостовская роспись"/>
              </a:rPr>
              <a:t> роспись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165" fill="hold"/>
                                        <p:tgtEl>
                                          <p:spTgt spid="307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76250"/>
            <a:ext cx="7772400" cy="5654675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699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Куб 3"/>
          <p:cNvSpPr/>
          <p:nvPr/>
        </p:nvSpPr>
        <p:spPr>
          <a:xfrm>
            <a:off x="103188" y="3182938"/>
            <a:ext cx="4498975" cy="1422400"/>
          </a:xfrm>
          <a:prstGeom prst="cube">
            <a:avLst/>
          </a:prstGeom>
          <a:solidFill>
            <a:srgbClr val="00B050"/>
          </a:solidFill>
          <a:ln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dirty="0" err="1">
                <a:hlinkClick r:id="rId3" tooltip="Жостовская роспись"/>
              </a:rPr>
              <a:t>жостовская</a:t>
            </a:r>
            <a:r>
              <a:rPr lang="ru-RU" sz="4000" dirty="0">
                <a:hlinkClick r:id="rId3" tooltip="Жостовская роспись"/>
              </a:rPr>
              <a:t> роспись</a:t>
            </a:r>
            <a:endParaRPr lang="ru-RU" sz="4000" b="1" dirty="0"/>
          </a:p>
        </p:txBody>
      </p:sp>
      <p:pic>
        <p:nvPicPr>
          <p:cNvPr id="29701" name="Picture 4" descr="http://demiart.ru/forum/uploads/post-45623-119054909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75" y="255588"/>
            <a:ext cx="4533900" cy="541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33375"/>
            <a:ext cx="6657975" cy="579755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	</a:t>
            </a:r>
          </a:p>
          <a:p>
            <a:pPr marL="91440" indent="-9144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Возникли мастерские по изготовлению расписных лакированных изделий из </a:t>
            </a: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hlinkClick r:id="rId3" tooltip="Папье-маше"/>
              </a:rPr>
              <a:t>папье-маше</a:t>
            </a: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в 18-ом в. </a:t>
            </a:r>
          </a:p>
          <a:p>
            <a:pPr marL="91440" indent="-9144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Основной мотив этой росписи - цветочный букет. </a:t>
            </a:r>
          </a:p>
          <a:p>
            <a:pPr marL="91440" indent="-91440" algn="ctr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</a:p>
          <a:p>
            <a:pPr marL="91440" indent="-91440" algn="ctr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altLang="ru-RU" sz="3000" b="1" dirty="0" smtClean="0">
                <a:solidFill>
                  <a:schemeClr val="accent2">
                    <a:lumMod val="75000"/>
                  </a:schemeClr>
                </a:solidFill>
              </a:rPr>
              <a:t>О какой росписи идет речь?</a:t>
            </a: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6667500" y="5886450"/>
            <a:ext cx="20002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4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7111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172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4" fill="hold"/>
                                        <p:tgtEl>
                                          <p:spTgt spid="471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111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1358900" y="469900"/>
            <a:ext cx="5697538" cy="4516438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3600" b="1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Жостовская</a:t>
            </a:r>
            <a:r>
              <a:rPr lang="ru-RU" altLang="ru-RU" sz="3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роспись</a:t>
            </a:r>
            <a:endParaRPr lang="ru-RU" altLang="ru-RU" sz="36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747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11562" y="1848800"/>
            <a:ext cx="6015515" cy="4342450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33375"/>
            <a:ext cx="6748463" cy="5797550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			</a:t>
            </a:r>
          </a:p>
          <a:p>
            <a:pPr marL="91440" indent="-91440" algn="just" eaLnBrk="1" fontAlgn="auto" hangingPunct="1">
              <a:buFont typeface="Wingdings 3" panose="05040102010807070707" pitchFamily="18" charset="2"/>
              <a:buNone/>
              <a:defRPr/>
            </a:pPr>
            <a:endParaRPr lang="ru-RU" alt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dirty="0" smtClean="0">
                <a:solidFill>
                  <a:schemeClr val="tx1"/>
                </a:solidFill>
              </a:rPr>
              <a:t>Эта роспись возникла в XVII веке на левом берегу Волги, в деревнях </a:t>
            </a:r>
            <a:r>
              <a:rPr lang="ru-RU" altLang="ru-RU" sz="2400" dirty="0" err="1" smtClean="0">
                <a:solidFill>
                  <a:schemeClr val="tx1"/>
                </a:solidFill>
              </a:rPr>
              <a:t>Мокушино</a:t>
            </a:r>
            <a:r>
              <a:rPr lang="ru-RU" altLang="ru-RU" sz="2400" dirty="0" smtClean="0">
                <a:solidFill>
                  <a:schemeClr val="tx1"/>
                </a:solidFill>
              </a:rPr>
              <a:t>. Крестьяне вытачивали, расписывали деревянную посуду и везли её для продажи в крупное торговое село (Нижегородской губернии), где был торг. Отсюда и пошло название этой росписи. </a:t>
            </a:r>
          </a:p>
          <a:p>
            <a:pPr marL="91440" indent="-9144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	</a:t>
            </a:r>
            <a: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О какой росписи идет речь?</a:t>
            </a:r>
            <a:br>
              <a:rPr lang="ru-RU" alt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altLang="ru-RU" sz="28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2771" name="Text Box 6"/>
          <p:cNvSpPr txBox="1">
            <a:spLocks noChangeArrowheads="1"/>
          </p:cNvSpPr>
          <p:nvPr/>
        </p:nvSpPr>
        <p:spPr bwMode="auto">
          <a:xfrm>
            <a:off x="6686550" y="6034088"/>
            <a:ext cx="2114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0968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6153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4" fill="hold"/>
                                        <p:tgtEl>
                                          <p:spTgt spid="409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7772400" cy="5726112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</p:txBody>
      </p:sp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1606550" y="2806700"/>
            <a:ext cx="3944938" cy="762000"/>
          </a:xfrm>
          <a:prstGeom prst="round2Diag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1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4000" b="1" smtClean="0"/>
          </a:p>
        </p:txBody>
      </p:sp>
      <p:sp>
        <p:nvSpPr>
          <p:cNvPr id="33796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28678" name="Picture 6" descr="http://www.playing-field.ru/img/2015/052022/0551306"/>
          <p:cNvPicPr>
            <a:picLocks noChangeAspect="1" noChangeArrowheads="1"/>
          </p:cNvPicPr>
          <p:nvPr/>
        </p:nvPicPr>
        <p:blipFill rotWithShape="1">
          <a:blip r:embed="rId3">
            <a:extLst/>
          </a:blip>
          <a:srcRect b="6675"/>
          <a:stretch/>
        </p:blipFill>
        <p:spPr bwMode="auto">
          <a:xfrm>
            <a:off x="1494687" y="1853514"/>
            <a:ext cx="5587649" cy="3978876"/>
          </a:xfrm>
          <a:prstGeom prst="round2DiagRect">
            <a:avLst/>
          </a:prstGeom>
          <a:noFill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404813"/>
            <a:ext cx="6065838" cy="5726112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0" indent="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</a:p>
          <a:p>
            <a:pPr marL="0" indent="0" eaLnBrk="1" fontAlgn="auto" hangingPunct="1">
              <a:buFont typeface="Wingdings 3" panose="05040102010807070707" pitchFamily="18" charset="2"/>
              <a:buNone/>
              <a:defRPr/>
            </a:pPr>
            <a:endParaRPr lang="ru-RU" alt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b="1" dirty="0" smtClean="0">
                <a:solidFill>
                  <a:schemeClr val="tx1"/>
                </a:solidFill>
              </a:rPr>
              <a:t>Роспись по дереву – знаменитый народный промысел Нижегородского края. Он получил развитие во второй половине XIX века в заволжских деревнях. Леса в Заволжье было много, и он давал много дешёвого материала, из которого делали всё: от детских игрушек до предметов мебели. </a:t>
            </a:r>
          </a:p>
          <a:p>
            <a:pPr marL="0" indent="0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О какой росписи идет речь?</a:t>
            </a:r>
            <a:b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ru-RU" altLang="ru-RU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6496050" y="6076950"/>
            <a:ext cx="2266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9159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579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4" fill="hold"/>
                                        <p:tgtEl>
                                          <p:spTgt spid="49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9159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692150"/>
            <a:ext cx="7772400" cy="5438775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rgbClr val="FA06E9"/>
                </a:solidFill>
              </a:rPr>
              <a:t>Городецкая роспись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84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584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2595563"/>
            <a:ext cx="4713287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30"/>
          <p:cNvSpPr txBox="1">
            <a:spLocks noChangeArrowheads="1"/>
          </p:cNvSpPr>
          <p:nvPr/>
        </p:nvSpPr>
        <p:spPr bwMode="auto">
          <a:xfrm>
            <a:off x="900113" y="549275"/>
            <a:ext cx="3743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t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Вопрос</a:t>
            </a:r>
            <a:endParaRPr lang="ru-RU" altLang="ru-RU" sz="40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6867" name="Text Box 32"/>
          <p:cNvSpPr txBox="1">
            <a:spLocks noChangeArrowheads="1"/>
          </p:cNvSpPr>
          <p:nvPr/>
        </p:nvSpPr>
        <p:spPr bwMode="auto">
          <a:xfrm>
            <a:off x="6227763" y="5661025"/>
            <a:ext cx="208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6868" name="Text Box 34"/>
          <p:cNvSpPr txBox="1">
            <a:spLocks noChangeArrowheads="1"/>
          </p:cNvSpPr>
          <p:nvPr/>
        </p:nvSpPr>
        <p:spPr bwMode="auto">
          <a:xfrm>
            <a:off x="6991350" y="6210300"/>
            <a:ext cx="1809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8948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6115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0" name="Прямоугольник 6"/>
          <p:cNvSpPr>
            <a:spLocks noChangeArrowheads="1"/>
          </p:cNvSpPr>
          <p:nvPr/>
        </p:nvSpPr>
        <p:spPr bwMode="auto">
          <a:xfrm>
            <a:off x="1268413" y="1476375"/>
            <a:ext cx="77358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32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3799" name="Прямоугольник 1"/>
          <p:cNvSpPr>
            <a:spLocks noChangeArrowheads="1"/>
          </p:cNvSpPr>
          <p:nvPr/>
        </p:nvSpPr>
        <p:spPr bwMode="auto">
          <a:xfrm>
            <a:off x="219075" y="1028700"/>
            <a:ext cx="8480425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just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18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endParaRPr lang="ru-RU" altLang="ru-RU" sz="18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altLang="ru-RU" sz="18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altLang="ru-RU" sz="1800" dirty="0" smtClean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just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  <a:latin typeface="Arial" panose="020B0604020202020204" pitchFamily="34" charset="0"/>
              </a:rPr>
              <a:t>Круглолицая 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и полненькая веселая девушка в косынке и русском народном платье появилась отнюдь не в древности. Многие считают её исконно русской, но на самом деле это только миф. Сам прообраз этой игрушки был привезен из Японии. Это образец, был выполнен с большим юмором, представлял собой множество вставляемых друг в друга фигурок японского мудреца </a:t>
            </a:r>
            <a:r>
              <a:rPr lang="ru-RU" altLang="ru-RU" sz="2000" dirty="0" err="1">
                <a:solidFill>
                  <a:schemeClr val="tx1"/>
                </a:solidFill>
                <a:latin typeface="Arial" panose="020B0604020202020204" pitchFamily="34" charset="0"/>
              </a:rPr>
              <a:t>Фукурума</a:t>
            </a: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 - добродушного, лысого старичка с головой вытянутой вверх от многочисленных раздумий. Привезен он был А. Мамонтовой в девяностых годах XIX века в Московскую игрушечную мастерскую.</a:t>
            </a: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2000" dirty="0">
                <a:solidFill>
                  <a:schemeClr val="tx1"/>
                </a:solidFill>
                <a:latin typeface="Arial" panose="020B0604020202020204" pitchFamily="34" charset="0"/>
              </a:rPr>
              <a:t>	</a:t>
            </a:r>
            <a:r>
              <a:rPr lang="ru-RU" altLang="ru-RU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О какой игрушке идет речь?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4" fill="hold"/>
                                        <p:tgtEl>
                                          <p:spTgt spid="389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94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260350"/>
            <a:ext cx="7859712" cy="58705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4000" b="1" smtClean="0"/>
              <a:t>Ответ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6000" b="1" i="1" smtClean="0"/>
              <a:t>Матрёшка </a:t>
            </a:r>
            <a:endParaRPr lang="ru-RU" altLang="ru-RU" sz="6000" b="1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1800" smtClean="0"/>
          </a:p>
        </p:txBody>
      </p:sp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1692275" y="2492375"/>
            <a:ext cx="6335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40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7892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7893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2311400"/>
            <a:ext cx="5008563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620713"/>
            <a:ext cx="6343650" cy="5510212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1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	</a:t>
            </a:r>
          </a:p>
          <a:p>
            <a:pPr marL="91440" indent="-9144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dirty="0" smtClean="0">
                <a:solidFill>
                  <a:schemeClr val="tx1"/>
                </a:solidFill>
              </a:rPr>
              <a:t>Художественный промысел центральной части России представлен </a:t>
            </a:r>
            <a:r>
              <a:rPr lang="ru-RU" altLang="ru-RU" dirty="0" err="1" smtClean="0">
                <a:solidFill>
                  <a:schemeClr val="tx1"/>
                </a:solidFill>
              </a:rPr>
              <a:t>этоой</a:t>
            </a:r>
            <a:r>
              <a:rPr lang="ru-RU" altLang="ru-RU" dirty="0" smtClean="0">
                <a:solidFill>
                  <a:schemeClr val="tx1"/>
                </a:solidFill>
              </a:rPr>
              <a:t> росписью. Название промысла происходит от названия села. </a:t>
            </a:r>
            <a:br>
              <a:rPr lang="ru-RU" altLang="ru-RU" dirty="0" smtClean="0">
                <a:solidFill>
                  <a:schemeClr val="tx1"/>
                </a:solidFill>
              </a:rPr>
            </a:br>
            <a:r>
              <a:rPr lang="ru-RU" altLang="ru-RU" dirty="0" smtClean="0">
                <a:solidFill>
                  <a:schemeClr val="tx1"/>
                </a:solidFill>
              </a:rPr>
              <a:t>Искусство росписи еще совсем молодое, ему всего чуть более 70 лет, однако его мотивы и сюжеты известны не только на все территории России, но и далеко за ее пределами. </a:t>
            </a:r>
            <a:br>
              <a:rPr lang="ru-RU" altLang="ru-RU" dirty="0" smtClean="0">
                <a:solidFill>
                  <a:schemeClr val="tx1"/>
                </a:solidFill>
              </a:rPr>
            </a:br>
            <a:r>
              <a:rPr lang="ru-RU" altLang="ru-RU" dirty="0" smtClean="0">
                <a:solidFill>
                  <a:schemeClr val="tx1"/>
                </a:solidFill>
              </a:rPr>
              <a:t>Техника росписи очень сложна и требует наличия таланта, художественного вкуса и большого терпения. </a:t>
            </a:r>
            <a:br>
              <a:rPr lang="ru-RU" altLang="ru-RU" dirty="0" smtClean="0">
                <a:solidFill>
                  <a:schemeClr val="tx1"/>
                </a:solidFill>
              </a:rPr>
            </a:br>
            <a:r>
              <a:rPr lang="ru-RU" altLang="ru-RU" dirty="0" smtClean="0">
                <a:solidFill>
                  <a:schemeClr val="tx1"/>
                </a:solidFill>
              </a:rPr>
              <a:t> </a:t>
            </a:r>
          </a:p>
          <a:p>
            <a:pPr marL="91440" indent="-91440" algn="ctr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 какой росписи идет речь?</a:t>
            </a:r>
          </a:p>
        </p:txBody>
      </p:sp>
      <p:sp>
        <p:nvSpPr>
          <p:cNvPr id="38915" name="Text Box 6"/>
          <p:cNvSpPr txBox="1">
            <a:spLocks noChangeArrowheads="1"/>
          </p:cNvSpPr>
          <p:nvPr/>
        </p:nvSpPr>
        <p:spPr bwMode="auto">
          <a:xfrm>
            <a:off x="7258050" y="6153150"/>
            <a:ext cx="1581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3016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6115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64" fill="hold"/>
                                        <p:tgtEl>
                                          <p:spTgt spid="430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6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549275"/>
            <a:ext cx="7772400" cy="5581650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rgbClr val="FF0000"/>
                </a:solidFill>
              </a:rPr>
              <a:t>Палех</a:t>
            </a:r>
          </a:p>
        </p:txBody>
      </p:sp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1331913" y="2565400"/>
            <a:ext cx="55451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40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994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994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2071688"/>
            <a:ext cx="5241925" cy="380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>
            <a:hlinkClick r:id="" action="ppaction://noaction" highlightClick="1">
              <a:snd r:embed="rId5" name="chimes.wav"/>
            </a:hlinkClick>
            <a:hlinkHover r:id="" action="ppaction://noaction">
              <a:snd r:embed="rId5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312738" y="287338"/>
            <a:ext cx="8296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Назовите роспись</a:t>
            </a:r>
          </a:p>
        </p:txBody>
      </p:sp>
      <p:sp>
        <p:nvSpPr>
          <p:cNvPr id="40963" name="Text Box 7"/>
          <p:cNvSpPr txBox="1">
            <a:spLocks noChangeArrowheads="1"/>
          </p:cNvSpPr>
          <p:nvPr/>
        </p:nvSpPr>
        <p:spPr bwMode="auto">
          <a:xfrm>
            <a:off x="6991350" y="6324600"/>
            <a:ext cx="215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6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1212" name="Своя Игра - Begin Round (1998-2000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229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3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103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/>
          <a:srcRect l="21418" t="64286" r="41092" b="16161"/>
          <a:stretch/>
        </p:blipFill>
        <p:spPr bwMode="auto">
          <a:xfrm>
            <a:off x="2224088" y="1606550"/>
            <a:ext cx="4473575" cy="3702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5" fill="hold"/>
                                        <p:tgtEl>
                                          <p:spTgt spid="512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0564" fill="hold"/>
                                        <p:tgtEl>
                                          <p:spTgt spid="512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12"/>
                </p:tgtEl>
              </p:cMediaNode>
            </p:audio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13"/>
                </p:tgtEl>
              </p:cMediaNode>
            </p:audio>
          </p:childTnLst>
        </p:cTn>
      </p:par>
    </p:tnLst>
    <p:bldLst>
      <p:bldP spid="5120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4813"/>
            <a:ext cx="7772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41987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sz="6600" b="1" smtClean="0">
                <a:solidFill>
                  <a:srgbClr val="FF0000"/>
                </a:solidFill>
              </a:rPr>
              <a:t>Дымка</a:t>
            </a:r>
          </a:p>
        </p:txBody>
      </p:sp>
      <p:sp>
        <p:nvSpPr>
          <p:cNvPr id="41988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8288" y="658813"/>
            <a:ext cx="3094037" cy="4910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>
            <a:hlinkClick r:id="" action="ppaction://noaction" highlightClick="1">
              <a:snd r:embed="rId5" name="chimes.wav"/>
            </a:hlinkClick>
            <a:hlinkHover r:id="" action="ppaction://noaction">
              <a:snd r:embed="rId5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952500" y="476250"/>
            <a:ext cx="36957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4000" b="1">
                <a:solidFill>
                  <a:schemeClr val="tx1"/>
                </a:solidFill>
                <a:latin typeface="Arial" panose="020B0604020202020204" pitchFamily="34" charset="0"/>
              </a:rPr>
              <a:t>Вопрос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40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3011" name="Text Box 7"/>
          <p:cNvSpPr txBox="1">
            <a:spLocks noChangeArrowheads="1"/>
          </p:cNvSpPr>
          <p:nvPr/>
        </p:nvSpPr>
        <p:spPr bwMode="auto">
          <a:xfrm>
            <a:off x="6991350" y="6324600"/>
            <a:ext cx="215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6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1212" name="Своя Игра - Begin Round (1998-2000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229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13" name="30sec_98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103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5" fill="hold"/>
                                        <p:tgtEl>
                                          <p:spTgt spid="512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0564" fill="hold"/>
                                        <p:tgtEl>
                                          <p:spTgt spid="512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12"/>
                </p:tgtEl>
              </p:cMediaNode>
            </p:audio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13"/>
                </p:tgtEl>
              </p:cMediaNode>
            </p:audio>
          </p:childTnLst>
        </p:cTn>
      </p:par>
    </p:tnLst>
    <p:bldLst>
      <p:bldP spid="5120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79400" y="311150"/>
            <a:ext cx="1854200" cy="1320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5940425" y="5949950"/>
            <a:ext cx="2592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Arial" panose="020B0604020202020204" pitchFamily="34" charset="0"/>
                <a:hlinkClick r:id="rId4" action="ppaction://hlinksldjump"/>
              </a:rPr>
              <a:t>ответ</a:t>
            </a:r>
            <a:endParaRPr lang="ru-RU" altLang="ru-RU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3254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6172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Рисунок 3" descr="0_b714_f4d6c6ea_XL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879600"/>
            <a:ext cx="5019675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6">
            <a:hlinkClick r:id="" action="ppaction://noaction" highlightClick="1">
              <a:snd r:embed="rId7" name="chimes.wav"/>
            </a:hlinkClick>
            <a:hlinkHover r:id="" action="ppaction://noaction">
              <a:snd r:embed="rId7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2095500" y="287338"/>
            <a:ext cx="59626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Назовите роспись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50" fill="hold"/>
                                        <p:tgtEl>
                                          <p:spTgt spid="532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3254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722313" y="642938"/>
            <a:ext cx="6348412" cy="1320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  <a:b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                      </a:t>
            </a: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</a:rPr>
              <a:t>Жостово</a:t>
            </a:r>
            <a:endParaRPr lang="ru-RU" altLang="ru-RU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5059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5060" name="Рисунок 3" descr="Клип_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475" y="1963738"/>
            <a:ext cx="4805363" cy="404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12738" y="109538"/>
            <a:ext cx="2228850" cy="132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40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Вопрос</a:t>
            </a: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4286250" y="6013450"/>
            <a:ext cx="2743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panose="020B0604020202020204" pitchFamily="34" charset="0"/>
                <a:hlinkClick r:id="rId4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5302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6172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6">
            <a:hlinkClick r:id="" action="ppaction://noaction" highlightClick="1">
              <a:snd r:embed="rId6" name="chimes.wav"/>
            </a:hlinkClick>
            <a:hlinkHover r:id="" action="ppaction://noaction">
              <a:snd r:embed="rId6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276225" y="806450"/>
            <a:ext cx="8296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Назовите роспись</a:t>
            </a:r>
          </a:p>
        </p:txBody>
      </p:sp>
      <p:pic>
        <p:nvPicPr>
          <p:cNvPr id="46086" name="Picture 6" descr="http://img-fotki.yandex.ru/get/4700/jlipeiton.21e/0_4eb73_9e35ff51_XL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2127250"/>
            <a:ext cx="5654675" cy="330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3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302"/>
                </p:tgtEl>
              </p:cMediaNode>
            </p:audio>
          </p:childTnLst>
        </p:cTn>
      </p:par>
    </p:tnLst>
    <p:bldLst>
      <p:bldP spid="5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хохлома</a:t>
            </a:r>
          </a:p>
        </p:txBody>
      </p:sp>
      <p:sp>
        <p:nvSpPr>
          <p:cNvPr id="47107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7108" name="Picture 6" descr="http://www.kultura-rf.ru/pub/hohlo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2298700"/>
            <a:ext cx="3851275" cy="385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71450" y="209550"/>
            <a:ext cx="1981200" cy="13208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Вопрос </a:t>
            </a:r>
          </a:p>
        </p:txBody>
      </p:sp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7353300" y="5962650"/>
            <a:ext cx="129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t-RU" altLang="ru-RU" sz="1800">
                <a:solidFill>
                  <a:schemeClr val="tx1"/>
                </a:solidFill>
                <a:latin typeface="Arial" panose="020B0604020202020204" pitchFamily="34" charset="0"/>
                <a:hlinkClick r:id="rId4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7350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62103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:\Мои документы\Мои рисунки\сс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1820863"/>
            <a:ext cx="4392613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6">
            <a:hlinkClick r:id="" action="ppaction://noaction" highlightClick="1">
              <a:snd r:embed="rId7" name="chimes.wav"/>
            </a:hlinkClick>
            <a:hlinkHover r:id="" action="ppaction://noaction">
              <a:snd r:embed="rId7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1733550" y="685800"/>
            <a:ext cx="64960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Назовите роспись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50" fill="hold"/>
                                        <p:tgtEl>
                                          <p:spTgt spid="573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25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1250"/>
                            </p:stCondLst>
                            <p:childTnLst>
                              <p:par>
                                <p:cTn id="12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7350"/>
                </p:tgtEl>
              </p:cMediaNode>
            </p:audio>
          </p:childTnLst>
        </p:cTn>
      </p:par>
    </p:tnLst>
    <p:bldLst>
      <p:bldP spid="7" grpId="0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5">
                    <a:lumMod val="75000"/>
                  </a:schemeClr>
                </a:solidFill>
              </a:rPr>
              <a:t>Ответ  Гжель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343150"/>
            <a:ext cx="7769225" cy="1431925"/>
          </a:xfrm>
        </p:spPr>
        <p:txBody>
          <a:bodyPr/>
          <a:lstStyle/>
          <a:p>
            <a:pPr algn="ctr" eaLnBrk="1" hangingPunct="1">
              <a:spcAft>
                <a:spcPct val="0"/>
              </a:spcAft>
              <a:buFont typeface="Wingdings" panose="05000000000000000000" pitchFamily="2" charset="2"/>
              <a:buNone/>
            </a:pPr>
            <a:endParaRPr lang="ru-RU" altLang="ru-RU" sz="8800" b="1" smtClean="0"/>
          </a:p>
        </p:txBody>
      </p:sp>
      <p:sp>
        <p:nvSpPr>
          <p:cNvPr id="49156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49157" name="Picture 2" descr="G:\гжель\гж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113" y="1795463"/>
            <a:ext cx="5214937" cy="397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328613"/>
            <a:ext cx="6348413" cy="132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Вопрос </a:t>
            </a:r>
          </a:p>
        </p:txBody>
      </p:sp>
      <p:pic>
        <p:nvPicPr>
          <p:cNvPr id="9" name="Picture 7" descr="Изображение 00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0525" y="1868488"/>
            <a:ext cx="2747963" cy="4049712"/>
          </a:xfrm>
          <a:noFill/>
          <a:ln w="28575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5651500" y="5300663"/>
            <a:ext cx="280828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>
                <a:solidFill>
                  <a:schemeClr val="tx1"/>
                </a:solidFill>
                <a:latin typeface="Arial" panose="020B0604020202020204" pitchFamily="34" charset="0"/>
                <a:hlinkClick r:id="rId5" action="ppaction://hlinksldjump"/>
              </a:rPr>
              <a:t>ответ</a:t>
            </a:r>
            <a:endParaRPr lang="ru-RU" altLang="ru-RU" sz="2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9398" name="30sec_ol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096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6">
            <a:hlinkClick r:id="" action="ppaction://noaction" highlightClick="1">
              <a:snd r:embed="rId7" name="chimes.wav"/>
            </a:hlinkClick>
            <a:hlinkHover r:id="" action="ppaction://noaction">
              <a:snd r:embed="rId7" name="chimes.wav"/>
            </a:hlinkHover>
          </p:cNvPr>
          <p:cNvSpPr txBox="1">
            <a:spLocks noChangeArrowheads="1"/>
          </p:cNvSpPr>
          <p:nvPr/>
        </p:nvSpPr>
        <p:spPr bwMode="auto">
          <a:xfrm>
            <a:off x="495300" y="989013"/>
            <a:ext cx="82962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3200"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altLang="ru-RU" sz="4000" b="1" dirty="0" smtClean="0">
                <a:solidFill>
                  <a:srgbClr val="FFCC00"/>
                </a:solidFill>
                <a:latin typeface="Arial" panose="020B0604020202020204" pitchFamily="34" charset="0"/>
              </a:rPr>
              <a:t>       </a:t>
            </a:r>
            <a:r>
              <a:rPr lang="ru-RU" altLang="ru-RU" sz="40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Назовите </a:t>
            </a:r>
            <a:r>
              <a:rPr lang="ru-RU" altLang="ru-RU" sz="4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роспись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50" fill="hold"/>
                                        <p:tgtEl>
                                          <p:spTgt spid="593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250"/>
                            </p:stCondLst>
                            <p:childTnLst>
                              <p:par>
                                <p:cTn id="1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398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  <a:b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</a:rPr>
              <a:t>Полхов-майданская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5120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1204" name="Picture 6" descr="пм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1363" y="2001838"/>
            <a:ext cx="2887662" cy="3978275"/>
          </a:xfrm>
          <a:prstGeom prst="rect">
            <a:avLst/>
          </a:prstGeom>
          <a:noFill/>
          <a:ln w="28575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</a:t>
            </a:r>
          </a:p>
        </p:txBody>
      </p:sp>
      <p:sp>
        <p:nvSpPr>
          <p:cNvPr id="52227" name="Text Box 4"/>
          <p:cNvSpPr txBox="1">
            <a:spLocks noChangeArrowheads="1"/>
          </p:cNvSpPr>
          <p:nvPr/>
        </p:nvSpPr>
        <p:spPr bwMode="auto">
          <a:xfrm>
            <a:off x="6300788" y="5229225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1445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6115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7" descr="ребус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2446338"/>
            <a:ext cx="19050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0" name="Picture 8" descr="ребус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225" y="4275138"/>
            <a:ext cx="1036638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1" name="Picture 9" descr="ребус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63" y="2370138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10" descr="ребусы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288" y="2465388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4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45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65138" y="650875"/>
            <a:ext cx="6635750" cy="1409700"/>
          </a:xfrm>
        </p:spPr>
        <p:txBody>
          <a:bodyPr rtlCol="0">
            <a:normAutofit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400" b="1" dirty="0" smtClean="0">
                <a:solidFill>
                  <a:schemeClr val="accent2">
                    <a:lumMod val="75000"/>
                  </a:schemeClr>
                </a:solidFill>
              </a:rPr>
              <a:t>литьё</a:t>
            </a:r>
          </a:p>
        </p:txBody>
      </p:sp>
      <p:sp>
        <p:nvSpPr>
          <p:cNvPr id="53252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3253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2101850"/>
            <a:ext cx="5453063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377825" y="142875"/>
            <a:ext cx="7543800" cy="14509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</a:t>
            </a:r>
          </a:p>
        </p:txBody>
      </p:sp>
      <p:sp>
        <p:nvSpPr>
          <p:cNvPr id="54275" name="Text Box 4"/>
          <p:cNvSpPr txBox="1">
            <a:spLocks noChangeArrowheads="1"/>
          </p:cNvSpPr>
          <p:nvPr/>
        </p:nvSpPr>
        <p:spPr bwMode="auto">
          <a:xfrm>
            <a:off x="5724525" y="5445125"/>
            <a:ext cx="2376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3493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769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7" name="Picture 7" descr="ребус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1622425"/>
            <a:ext cx="4367213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8" descr="ребусы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475" y="1774825"/>
            <a:ext cx="11334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9" descr="ребус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938" y="1841500"/>
            <a:ext cx="13620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34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3493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Ответ 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514350"/>
            <a:ext cx="7353300" cy="174625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городец</a:t>
            </a:r>
          </a:p>
        </p:txBody>
      </p:sp>
      <p:sp>
        <p:nvSpPr>
          <p:cNvPr id="55300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5301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2260600"/>
            <a:ext cx="5332413" cy="392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5508625" y="5084763"/>
            <a:ext cx="2808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5541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61341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325" name="Группа 3"/>
          <p:cNvGrpSpPr>
            <a:grpSpLocks/>
          </p:cNvGrpSpPr>
          <p:nvPr/>
        </p:nvGrpSpPr>
        <p:grpSpPr bwMode="auto">
          <a:xfrm>
            <a:off x="819150" y="2074863"/>
            <a:ext cx="6080125" cy="2020887"/>
            <a:chOff x="819150" y="2075601"/>
            <a:chExt cx="6080125" cy="2020909"/>
          </a:xfrm>
        </p:grpSpPr>
        <p:pic>
          <p:nvPicPr>
            <p:cNvPr id="56326" name="Picture 6" descr="ребусы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150" y="2191510"/>
              <a:ext cx="1905000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327" name="Picture 7" descr="ребусы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3429" y="2075601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328" name="Picture 8" descr="ребусы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1554" y="2075601"/>
              <a:ext cx="1905000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329" name="Picture 9" descr="ребусы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8625" y="2191510"/>
              <a:ext cx="1390650" cy="1714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55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541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4030663" y="501650"/>
            <a:ext cx="3124200" cy="1504950"/>
          </a:xfrm>
        </p:spPr>
        <p:txBody>
          <a:bodyPr rtlCol="0">
            <a:normAutofit/>
          </a:bodyPr>
          <a:lstStyle/>
          <a:p>
            <a:pPr marL="0" indent="26670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4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жостово</a:t>
            </a:r>
            <a:endParaRPr lang="ru-RU" altLang="ru-RU" sz="60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734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7349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2274888"/>
            <a:ext cx="5684838" cy="349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260350"/>
            <a:ext cx="7772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  <a:b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40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8371" name="Text Box 6"/>
          <p:cNvSpPr txBox="1">
            <a:spLocks noChangeArrowheads="1"/>
          </p:cNvSpPr>
          <p:nvPr/>
        </p:nvSpPr>
        <p:spPr bwMode="auto">
          <a:xfrm>
            <a:off x="5003800" y="5373688"/>
            <a:ext cx="25923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Arial" panose="020B0604020202020204" pitchFamily="34" charset="0"/>
                <a:hlinkClick r:id="rId5" action="ppaction://hlinksldjump"/>
              </a:rPr>
              <a:t>ответ</a:t>
            </a:r>
            <a:endParaRPr lang="ru-RU" altLang="ru-RU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6567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950" y="61531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8" name="Своя Игра - 1 Minute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62865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4" name="Picture 8" descr="ребус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55556">
            <a:off x="763588" y="1589088"/>
            <a:ext cx="190500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5" name="Picture 9" descr="ребусы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8509">
            <a:off x="2986088" y="1616075"/>
            <a:ext cx="2381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6" name="Picture 10" descr="ребусы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8509">
            <a:off x="2809875" y="1471613"/>
            <a:ext cx="230188" cy="184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7" name="Picture 11" descr="ребусы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8509">
            <a:off x="3695700" y="2114550"/>
            <a:ext cx="2381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12" descr="ребусы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28509">
            <a:off x="3495675" y="1936750"/>
            <a:ext cx="23812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9" name="Picture 13" descr="ребусы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33743">
            <a:off x="4232275" y="3170238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65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665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567"/>
                </p:tgtEl>
              </p:cMediaNode>
            </p:audio>
            <p:audio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568"/>
                </p:tgtEl>
              </p:cMediaNode>
            </p:audio>
          </p:childTnLst>
        </p:cTn>
      </p:par>
    </p:tnLst>
    <p:bldLst>
      <p:bldP spid="66562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</p:txBody>
      </p:sp>
      <p:sp>
        <p:nvSpPr>
          <p:cNvPr id="59395" name="Rectangle 5"/>
          <p:cNvSpPr>
            <a:spLocks noChangeArrowheads="1"/>
          </p:cNvSpPr>
          <p:nvPr/>
        </p:nvSpPr>
        <p:spPr bwMode="auto">
          <a:xfrm>
            <a:off x="2100263" y="979488"/>
            <a:ext cx="7483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r>
              <a:rPr lang="ru-RU" altLang="ru-RU" sz="3200">
                <a:solidFill>
                  <a:schemeClr val="tx1"/>
                </a:solidFill>
                <a:latin typeface="Arial" panose="020B0604020202020204" pitchFamily="34" charset="0"/>
              </a:rPr>
              <a:t>                 </a:t>
            </a:r>
            <a:r>
              <a:rPr lang="ru-RU" altLang="ru-RU" sz="6000">
                <a:solidFill>
                  <a:srgbClr val="FA06E9"/>
                </a:solidFill>
                <a:latin typeface="Arial" panose="020B0604020202020204" pitchFamily="34" charset="0"/>
              </a:rPr>
              <a:t>дымка</a:t>
            </a:r>
          </a:p>
        </p:txBody>
      </p:sp>
      <p:sp>
        <p:nvSpPr>
          <p:cNvPr id="59396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59397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2430463"/>
            <a:ext cx="47148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8226425" cy="2530475"/>
          </a:xfrm>
        </p:spPr>
        <p:txBody>
          <a:bodyPr rtlCol="0">
            <a:normAutofit fontScale="92500" lnSpcReduction="10000"/>
          </a:bodyPr>
          <a:lstStyle/>
          <a:p>
            <a:pPr marL="95250" indent="17145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5250" indent="17145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5250" indent="17145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Она круглая, как чашка, и зовут ее… </a:t>
            </a: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6732588" y="5516563"/>
            <a:ext cx="1511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9637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696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637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8226425" cy="2457450"/>
          </a:xfrm>
        </p:spPr>
        <p:txBody>
          <a:bodyPr rtlCol="0">
            <a:normAutofit lnSpcReduction="10000"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Она круглая, как чашка, и зовут ее ромашка</a:t>
            </a:r>
          </a:p>
        </p:txBody>
      </p:sp>
      <p:sp>
        <p:nvSpPr>
          <p:cNvPr id="61444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477963"/>
            <a:ext cx="6348413" cy="3881437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1800" smtClean="0"/>
              <a:t>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180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1800" smtClean="0"/>
              <a:t>  </a:t>
            </a:r>
            <a:r>
              <a:rPr lang="ru-RU" altLang="ru-RU" sz="6000" b="1" smtClean="0"/>
              <a:t>Он не броский, круглый он – не раскрывшийся… </a:t>
            </a:r>
          </a:p>
        </p:txBody>
      </p:sp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6877050" y="5753100"/>
            <a:ext cx="18669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t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1685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2674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716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68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6897687" cy="2398712"/>
          </a:xfrm>
        </p:spPr>
        <p:txBody>
          <a:bodyPr rtlCol="0">
            <a:normAutofit fontScale="70000" lnSpcReduction="20000"/>
          </a:bodyPr>
          <a:lstStyle/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Он не броский, круглый он – не раскрывшийся бутон.</a:t>
            </a:r>
          </a:p>
        </p:txBody>
      </p:sp>
      <p:sp>
        <p:nvSpPr>
          <p:cNvPr id="63492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533400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Ей в жару не будет жарко. Она в воде, она - …</a:t>
            </a:r>
          </a:p>
        </p:txBody>
      </p:sp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877050" y="5715000"/>
            <a:ext cx="2019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t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3733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6324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737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3733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8226425" cy="1339850"/>
          </a:xfrm>
        </p:spPr>
        <p:txBody>
          <a:bodyPr rtlCol="0">
            <a:normAutofit fontScale="70000" lnSpcReduction="20000"/>
          </a:bodyPr>
          <a:lstStyle/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endParaRPr lang="ru-RU" altLang="ru-RU" sz="1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algn="ctr" eaLnBrk="1" fontAlgn="auto" hangingPunct="1">
              <a:buFont typeface="Wingdings" panose="05000000000000000000" pitchFamily="2" charset="2"/>
              <a:buNone/>
              <a:defRPr/>
            </a:pPr>
            <a:r>
              <a:rPr lang="ru-RU" altLang="ru-RU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Ей в жару не будет жарко. Она в воде, она - купавка.</a:t>
            </a:r>
          </a:p>
        </p:txBody>
      </p:sp>
      <p:sp>
        <p:nvSpPr>
          <p:cNvPr id="65540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533400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Словно чудо тут и там распускается … 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6877050" y="5715000"/>
            <a:ext cx="20193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t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90117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60579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901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117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8226425" cy="2466975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endParaRPr lang="ru-RU" altLang="ru-RU" sz="1800" smtClean="0"/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Словно чудо тут и там распускается розан.</a:t>
            </a:r>
          </a:p>
        </p:txBody>
      </p:sp>
      <p:sp>
        <p:nvSpPr>
          <p:cNvPr id="67588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95250" indent="361950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Мастером нельзя родится, мастерству надо …….</a:t>
            </a: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6972300" y="5486400"/>
            <a:ext cx="1847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tt-RU" altLang="ru-RU" sz="1800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5781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6210300"/>
            <a:ext cx="381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757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5781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7724775" cy="3825875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endParaRPr lang="ru-RU" altLang="ru-RU" sz="2400" b="1" smtClean="0"/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6000" b="1" smtClean="0"/>
              <a:t>Мастером нельзя родится, мастерству надо </a:t>
            </a:r>
            <a:r>
              <a:rPr lang="ru-RU" altLang="ru-RU" sz="6000" b="1" smtClean="0">
                <a:solidFill>
                  <a:srgbClr val="FFCC00"/>
                </a:solidFill>
              </a:rPr>
              <a:t>учиться</a:t>
            </a:r>
            <a:r>
              <a:rPr lang="ru-RU" altLang="ru-RU" sz="6000" b="1" smtClean="0"/>
              <a:t>.</a:t>
            </a:r>
          </a:p>
        </p:txBody>
      </p:sp>
      <p:sp>
        <p:nvSpPr>
          <p:cNvPr id="69636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455613" y="1598613"/>
            <a:ext cx="6924675" cy="3714750"/>
          </a:xfrm>
        </p:spPr>
        <p:txBody>
          <a:bodyPr rtlCol="0">
            <a:normAutofit/>
          </a:bodyPr>
          <a:lstStyle/>
          <a:p>
            <a:pPr marL="0" indent="628650" algn="just" eaLnBrk="1" fontAlgn="auto" hangingPunct="1">
              <a:buFont typeface="Wingdings 3" panose="05040102010807070707" pitchFamily="18" charset="2"/>
              <a:buNone/>
              <a:defRPr/>
            </a:pPr>
            <a:endParaRPr lang="ru-RU" altLang="ru-RU" sz="2400" dirty="0" smtClean="0">
              <a:solidFill>
                <a:schemeClr val="tx1"/>
              </a:solidFill>
            </a:endParaRPr>
          </a:p>
          <a:p>
            <a:pPr marL="0" indent="62865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b="1" dirty="0" smtClean="0">
                <a:solidFill>
                  <a:schemeClr val="tx1"/>
                </a:solidFill>
              </a:rPr>
              <a:t>Секреты изготовления этой игрушки передавались по женской линии. 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За то время, пока развивался промысел сложились определенные сюжеты, образы, темы, игрушка приобрела яркий характерный колорит, ее украшают несложные орнаменты. </a:t>
            </a:r>
            <a:br>
              <a:rPr lang="ru-RU" altLang="ru-RU" sz="2400" b="1" dirty="0" smtClean="0">
                <a:solidFill>
                  <a:schemeClr val="tx1"/>
                </a:solidFill>
              </a:rPr>
            </a:br>
            <a:r>
              <a:rPr lang="ru-RU" altLang="ru-RU" sz="2400" b="1" dirty="0" smtClean="0">
                <a:solidFill>
                  <a:schemeClr val="tx1"/>
                </a:solidFill>
              </a:rPr>
              <a:t> </a:t>
            </a:r>
          </a:p>
          <a:p>
            <a:pPr marL="0" indent="628650" algn="just" eaLnBrk="1" fontAlgn="auto" hangingPunct="1">
              <a:buFont typeface="Wingdings 3" panose="05040102010807070707" pitchFamily="18" charset="2"/>
              <a:buNone/>
              <a:defRPr/>
            </a:pP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Как называется эта игрушка?</a:t>
            </a:r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6153150" y="5524500"/>
            <a:ext cx="1981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Arial" panose="020B0604020202020204" pitchFamily="34" charset="0"/>
                <a:hlinkClick r:id="rId5" action="ppaction://hlinksldjump"/>
              </a:rPr>
              <a:t>ответ</a:t>
            </a:r>
            <a:endParaRPr lang="ru-RU" altLang="ru-RU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7829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229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Своя Игра - 1 Minute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2674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2523" fill="hold"/>
                                        <p:tgtEl>
                                          <p:spTgt spid="778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3023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79" fill="hold"/>
                                        <p:tgtEl>
                                          <p:spTgt spid="778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829"/>
                </p:tgtEl>
              </p:cMediaNode>
            </p:audio>
            <p:audio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830"/>
                </p:tgtEl>
              </p:cMediaNode>
            </p:audio>
          </p:childTnLst>
        </p:cTn>
      </p:par>
    </p:tnLst>
    <p:bldLst>
      <p:bldP spid="77826" grpId="0" autoUpdateAnimBg="0"/>
      <p:bldP spid="77827" grpId="0" build="p" autoUpdateAnimBg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515938" y="146050"/>
            <a:ext cx="6348412" cy="132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 </a:t>
            </a:r>
          </a:p>
        </p:txBody>
      </p:sp>
      <p:sp>
        <p:nvSpPr>
          <p:cNvPr id="71683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1684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1939925"/>
            <a:ext cx="5519738" cy="414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</a:t>
            </a:r>
          </a:p>
        </p:txBody>
      </p:sp>
      <p:sp>
        <p:nvSpPr>
          <p:cNvPr id="72707" name="Text Box 4"/>
          <p:cNvSpPr txBox="1">
            <a:spLocks noChangeArrowheads="1"/>
          </p:cNvSpPr>
          <p:nvPr/>
        </p:nvSpPr>
        <p:spPr bwMode="auto">
          <a:xfrm>
            <a:off x="6000750" y="5162550"/>
            <a:ext cx="2095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>
                <a:solidFill>
                  <a:schemeClr val="tx1"/>
                </a:solidFill>
                <a:latin typeface="Arial" panose="020B0604020202020204" pitchFamily="34" charset="0"/>
                <a:hlinkClick r:id="rId3" action="ppaction://hlinksldjump"/>
              </a:rPr>
              <a:t>ответ</a:t>
            </a:r>
            <a:endParaRPr lang="ru-RU" altLang="ru-RU" sz="1800" b="1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93189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293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2709" name="Группа 7"/>
          <p:cNvGrpSpPr>
            <a:grpSpLocks/>
          </p:cNvGrpSpPr>
          <p:nvPr/>
        </p:nvGrpSpPr>
        <p:grpSpPr bwMode="auto">
          <a:xfrm>
            <a:off x="927100" y="1754188"/>
            <a:ext cx="1947863" cy="1905000"/>
            <a:chOff x="927100" y="1754736"/>
            <a:chExt cx="1948108" cy="1905000"/>
          </a:xfrm>
        </p:grpSpPr>
        <p:pic>
          <p:nvPicPr>
            <p:cNvPr id="72717" name="Picture 27" descr="ребусы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158" y="1754736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8" name="Picture 28" descr="ребусы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158" y="1754736"/>
              <a:ext cx="1543050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9" name="Picture 30" descr="ребусы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7100" y="1754736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2710" name="Группа 6"/>
          <p:cNvGrpSpPr>
            <a:grpSpLocks/>
          </p:cNvGrpSpPr>
          <p:nvPr/>
        </p:nvGrpSpPr>
        <p:grpSpPr bwMode="auto">
          <a:xfrm>
            <a:off x="2874963" y="1428750"/>
            <a:ext cx="5014912" cy="2357438"/>
            <a:chOff x="4815467" y="1023869"/>
            <a:chExt cx="4841585" cy="2143125"/>
          </a:xfrm>
        </p:grpSpPr>
        <p:pic>
          <p:nvPicPr>
            <p:cNvPr id="72711" name="Picture 31" descr="ребусы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15467" y="1500119"/>
              <a:ext cx="1905000" cy="1428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2" name="Picture 32" descr="ребусы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0096" y="1244724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3" name="Picture 33" descr="ребусы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0467" y="1261994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4" name="Picture 34" descr="ребусы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142" y="1244724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5" name="Picture 35" descr="ребусы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1160" y="1477600"/>
              <a:ext cx="1905000" cy="140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716" name="Picture 36" descr="ребусы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18927" y="1023869"/>
              <a:ext cx="238125" cy="1905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9318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3189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ответ</a:t>
            </a: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3027363" y="287338"/>
            <a:ext cx="5589587" cy="2878137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4400" b="1" smtClean="0">
                <a:solidFill>
                  <a:srgbClr val="FF0000"/>
                </a:solidFill>
              </a:rPr>
              <a:t>хохлома</a:t>
            </a:r>
          </a:p>
        </p:txBody>
      </p:sp>
      <p:sp>
        <p:nvSpPr>
          <p:cNvPr id="73732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962900" y="5772150"/>
            <a:ext cx="819150" cy="838200"/>
          </a:xfrm>
          <a:prstGeom prst="actionButtonHom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73733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19325"/>
            <a:ext cx="4210050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381250"/>
            <a:ext cx="2784475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9112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ФИНАЛ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917575" y="1970088"/>
            <a:ext cx="8226425" cy="582612"/>
          </a:xfrm>
        </p:spPr>
        <p:txBody>
          <a:bodyPr/>
          <a:lstStyle/>
          <a:p>
            <a:pPr indent="19050" eaLnBrk="1" hangingPunct="1">
              <a:buFont typeface="Wingdings" panose="05000000000000000000" pitchFamily="2" charset="2"/>
              <a:buNone/>
            </a:pPr>
            <a:r>
              <a:rPr lang="ru-RU" altLang="ru-RU" sz="24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Роспись по дереву</a:t>
            </a:r>
          </a:p>
        </p:txBody>
      </p:sp>
      <p:sp>
        <p:nvSpPr>
          <p:cNvPr id="74756" name="Text Box 4"/>
          <p:cNvSpPr txBox="1">
            <a:spLocks noChangeArrowheads="1"/>
          </p:cNvSpPr>
          <p:nvPr/>
        </p:nvSpPr>
        <p:spPr bwMode="auto">
          <a:xfrm>
            <a:off x="854075" y="2566988"/>
            <a:ext cx="7143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>
                <a:solidFill>
                  <a:schemeClr val="tx1"/>
                </a:solidFill>
                <a:latin typeface="Arial" panose="020B0604020202020204" pitchFamily="34" charset="0"/>
              </a:rPr>
              <a:t>Кружевоплетение</a:t>
            </a:r>
          </a:p>
        </p:txBody>
      </p:sp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854075" y="3181350"/>
            <a:ext cx="742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>
                <a:solidFill>
                  <a:schemeClr val="tx1"/>
                </a:solidFill>
                <a:latin typeface="Arial" panose="020B0604020202020204" pitchFamily="34" charset="0"/>
              </a:rPr>
              <a:t>роспись игрушки</a:t>
            </a:r>
          </a:p>
        </p:txBody>
      </p:sp>
      <p:sp>
        <p:nvSpPr>
          <p:cNvPr id="112646" name="Text Box 6"/>
          <p:cNvSpPr txBox="1">
            <a:spLocks noChangeArrowheads="1"/>
          </p:cNvSpPr>
          <p:nvPr/>
        </p:nvSpPr>
        <p:spPr bwMode="auto">
          <a:xfrm>
            <a:off x="819150" y="391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Лаковая роспись</a:t>
            </a:r>
            <a:endParaRPr lang="ru-RU" sz="2400" b="1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12647" name="Text Box 7"/>
          <p:cNvSpPr txBox="1">
            <a:spLocks noChangeArrowheads="1"/>
          </p:cNvSpPr>
          <p:nvPr/>
        </p:nvSpPr>
        <p:spPr bwMode="auto">
          <a:xfrm>
            <a:off x="819150" y="4562475"/>
            <a:ext cx="8001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u="sng" dirty="0">
                <a:latin typeface="+mn-lt"/>
                <a:hlinkClick r:id="rId3" tooltip="Абрамцево-кудринская резьба"/>
              </a:rPr>
              <a:t> </a:t>
            </a:r>
            <a:r>
              <a:rPr lang="ru-RU" sz="2400" dirty="0">
                <a:latin typeface="+mn-lt"/>
                <a:hlinkClick r:id="rId3" tooltip="Абрамцево-кудринская резьба"/>
              </a:rPr>
              <a:t>резьба</a:t>
            </a:r>
            <a:r>
              <a:rPr lang="ru-RU" sz="2400" dirty="0">
                <a:latin typeface="+mn-lt"/>
              </a:rPr>
              <a:t> по дереву</a:t>
            </a:r>
            <a:endParaRPr lang="ru-RU" sz="2400" b="1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74760" name="AutoShape 9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239000" y="5905500"/>
            <a:ext cx="819150" cy="72390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12650" name="Begin Roun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9850" y="6248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79" fill="hold"/>
                                        <p:tgtEl>
                                          <p:spTgt spid="1126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50"/>
                </p:tgtEl>
              </p:cMediaNode>
            </p:audio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8747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1: </a:t>
            </a:r>
            <a:r>
              <a:rPr lang="ru-RU" altLang="ru-RU" sz="2700" b="1" dirty="0" smtClean="0">
                <a:solidFill>
                  <a:schemeClr val="accent2">
                    <a:lumMod val="75000"/>
                  </a:schemeClr>
                </a:solidFill>
              </a:rPr>
              <a:t>10 баллов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>
          <a:xfrm>
            <a:off x="514350" y="1835150"/>
            <a:ext cx="7680325" cy="3881438"/>
          </a:xfrm>
        </p:spPr>
        <p:txBody>
          <a:bodyPr/>
          <a:lstStyle/>
          <a:p>
            <a:pPr algn="just" eaLnBrk="1" hangingPunct="1">
              <a:buFont typeface="Wingdings 3" panose="05040102010807070707" pitchFamily="18" charset="2"/>
              <a:buNone/>
            </a:pPr>
            <a:r>
              <a:rPr lang="ru-RU" altLang="ru-RU" sz="1800" b="1" smtClean="0">
                <a:solidFill>
                  <a:schemeClr val="tx1"/>
                </a:solidFill>
              </a:rPr>
              <a:t>Тип росписи домашней утвари — прялок, ковшей, коробов, братин, сложившийся к началу XIX века в низовьях реки Мезень?</a:t>
            </a:r>
          </a:p>
        </p:txBody>
      </p:sp>
      <p:sp>
        <p:nvSpPr>
          <p:cNvPr id="75780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58100" y="5772150"/>
            <a:ext cx="857250" cy="85725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99338" name="Svoya_igra - 3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6172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2" name="AutoShape 11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 rot="5400000">
            <a:off x="6610350" y="5734050"/>
            <a:ext cx="876300" cy="895350"/>
          </a:xfrm>
          <a:prstGeom prst="actionButtonBackPrevious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99340" name="Text Box 12"/>
          <p:cNvSpPr txBox="1">
            <a:spLocks noChangeArrowheads="1"/>
          </p:cNvSpPr>
          <p:nvPr/>
        </p:nvSpPr>
        <p:spPr bwMode="auto">
          <a:xfrm>
            <a:off x="200025" y="2740025"/>
            <a:ext cx="23812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Ответ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Мезенскаяроспись</a:t>
            </a:r>
          </a:p>
        </p:txBody>
      </p:sp>
      <p:pic>
        <p:nvPicPr>
          <p:cNvPr id="75784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2509838"/>
            <a:ext cx="3616325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23" fill="hold"/>
                                        <p:tgtEl>
                                          <p:spTgt spid="993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9338"/>
                </p:tgtEl>
              </p:cMediaNode>
            </p:audio>
          </p:childTnLst>
        </p:cTn>
      </p:par>
    </p:tnLst>
    <p:bldLst>
      <p:bldP spid="9934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7975" y="287338"/>
            <a:ext cx="6348413" cy="6937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2: </a:t>
            </a:r>
            <a:r>
              <a:rPr lang="ru-RU" altLang="ru-RU" sz="2700" b="1" dirty="0" smtClean="0">
                <a:solidFill>
                  <a:schemeClr val="accent2">
                    <a:lumMod val="75000"/>
                  </a:schemeClr>
                </a:solidFill>
              </a:rPr>
              <a:t>10 баллов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666750" y="1757363"/>
            <a:ext cx="7137400" cy="3881437"/>
          </a:xfrm>
        </p:spPr>
        <p:txBody>
          <a:bodyPr/>
          <a:lstStyle/>
          <a:p>
            <a:pPr algn="just" eaLnBrk="1" hangingPunct="1">
              <a:buFont typeface="Wingdings 3" panose="05040102010807070707" pitchFamily="18" charset="2"/>
              <a:buNone/>
            </a:pPr>
            <a:r>
              <a:rPr lang="ru-RU" altLang="ru-RU" sz="1800" b="1" smtClean="0"/>
              <a:t>			</a:t>
            </a:r>
            <a:r>
              <a:rPr lang="ru-RU" altLang="ru-RU" sz="1800" b="1" smtClean="0">
                <a:solidFill>
                  <a:schemeClr val="tx1"/>
                </a:solidFill>
              </a:rPr>
              <a:t>Откуда пришёл на нашу землю этот дивный промысел - загадка. 	Но в 19 веке стал самым знаменитым промыслом. Именно тогда мастерицы начали плести узоры в виде нежных звездочек-снежинок. Это кружево напоминает узоры инея на стекле, которые исчезнут под первыми лучами мартовского солнца. Или тончайшую паутину, которая порвется от малейшего дуновения ветерка.</a:t>
            </a:r>
          </a:p>
          <a:p>
            <a:pPr algn="just" eaLnBrk="1" hangingPunct="1">
              <a:buFont typeface="Wingdings 3" panose="05040102010807070707" pitchFamily="18" charset="2"/>
              <a:buNone/>
            </a:pPr>
            <a:r>
              <a:rPr lang="ru-RU" altLang="ru-RU" sz="1800" b="1" smtClean="0">
                <a:solidFill>
                  <a:schemeClr val="tx1"/>
                </a:solidFill>
              </a:rPr>
              <a:t>Как называется промысел</a:t>
            </a:r>
            <a:r>
              <a:rPr lang="ru-RU" altLang="ru-RU" sz="1800" smtClean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76804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58100" y="5772150"/>
            <a:ext cx="857250" cy="85725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0360" name="Begin Roun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61341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6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 rot="5400000">
            <a:off x="6610350" y="5734050"/>
            <a:ext cx="876300" cy="895350"/>
          </a:xfrm>
          <a:prstGeom prst="actionButtonBackPrevious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201613" y="3822700"/>
            <a:ext cx="327977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Ответ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Вологодское кружево</a:t>
            </a:r>
          </a:p>
        </p:txBody>
      </p:sp>
      <p:pic>
        <p:nvPicPr>
          <p:cNvPr id="76808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450" y="3521075"/>
            <a:ext cx="3170238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79" fill="hold"/>
                                        <p:tgtEl>
                                          <p:spTgt spid="1003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0360"/>
                </p:tgtEl>
              </p:cMediaNode>
            </p:audio>
          </p:childTnLst>
        </p:cTn>
      </p:par>
    </p:tnLst>
    <p:bldLst>
      <p:bldP spid="10036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72548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3: </a:t>
            </a:r>
            <a:r>
              <a:rPr lang="ru-RU" altLang="ru-RU" sz="2700" b="1" dirty="0" smtClean="0">
                <a:solidFill>
                  <a:schemeClr val="accent2">
                    <a:lumMod val="75000"/>
                  </a:schemeClr>
                </a:solidFill>
              </a:rPr>
              <a:t>10 баллов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>
          <a:xfrm>
            <a:off x="723900" y="1862138"/>
            <a:ext cx="7642225" cy="3881437"/>
          </a:xfrm>
        </p:spPr>
        <p:txBody>
          <a:bodyPr/>
          <a:lstStyle/>
          <a:p>
            <a:pPr indent="19050" eaLnBrk="1" hangingPunct="1">
              <a:buFont typeface="Wingdings" panose="05000000000000000000" pitchFamily="2" charset="2"/>
              <a:buNone/>
            </a:pPr>
            <a:r>
              <a:rPr lang="ru-RU" altLang="ru-RU" sz="2400" smtClean="0"/>
              <a:t>Какое расстояние должно быть между монитором и глазом человека во время работы за компьютером?</a:t>
            </a:r>
          </a:p>
        </p:txBody>
      </p:sp>
      <p:sp>
        <p:nvSpPr>
          <p:cNvPr id="77828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58100" y="5772150"/>
            <a:ext cx="857250" cy="85725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1384" name="Своя Игра - Begin Round (1998-2000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9626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0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 rot="5400000">
            <a:off x="6610350" y="5734050"/>
            <a:ext cx="876300" cy="895350"/>
          </a:xfrm>
          <a:prstGeom prst="actionButtonBackPrevious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228600" y="2752725"/>
            <a:ext cx="2205038" cy="127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Ответ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>
                <a:solidFill>
                  <a:srgbClr val="FF0066"/>
                </a:solidFill>
                <a:latin typeface="Arial" panose="020B0604020202020204" pitchFamily="34" charset="0"/>
              </a:rPr>
              <a:t>Филимоновская игрушка</a:t>
            </a:r>
          </a:p>
        </p:txBody>
      </p:sp>
      <p:pic>
        <p:nvPicPr>
          <p:cNvPr id="7783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738" y="3395663"/>
            <a:ext cx="4262437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5" fill="hold"/>
                                        <p:tgtEl>
                                          <p:spTgt spid="10138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384"/>
                </p:tgtEl>
              </p:cMediaNode>
            </p:audio>
          </p:childTnLst>
        </p:cTn>
      </p:par>
    </p:tnLst>
    <p:bldLst>
      <p:bldP spid="101386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9826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4: </a:t>
            </a:r>
            <a:r>
              <a:rPr lang="ru-RU" altLang="ru-RU" sz="2700" b="1" dirty="0" smtClean="0">
                <a:solidFill>
                  <a:schemeClr val="accent2">
                    <a:lumMod val="75000"/>
                  </a:schemeClr>
                </a:solidFill>
              </a:rPr>
              <a:t>10 баллов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285750" y="1706563"/>
            <a:ext cx="8326438" cy="3883025"/>
          </a:xfrm>
        </p:spPr>
        <p:txBody>
          <a:bodyPr/>
          <a:lstStyle/>
          <a:p>
            <a:pPr algn="just" eaLnBrk="1" hangingPunct="1">
              <a:buFont typeface="Wingdings 3" panose="05040102010807070707" pitchFamily="18" charset="2"/>
              <a:buNone/>
            </a:pPr>
            <a:r>
              <a:rPr lang="ru-RU" altLang="ru-RU" sz="1800" smtClean="0"/>
              <a:t>	</a:t>
            </a:r>
            <a:r>
              <a:rPr lang="ru-RU" altLang="ru-RU" smtClean="0"/>
              <a:t>	Народный промысел лаковой живописи в селе Владимирской области, также как и в Палехе, возник на базе искусства художников-иконописцев. </a:t>
            </a:r>
          </a:p>
          <a:p>
            <a:pPr algn="just" eaLnBrk="1" hangingPunct="1">
              <a:buFont typeface="Wingdings 3" panose="05040102010807070707" pitchFamily="18" charset="2"/>
              <a:buNone/>
            </a:pPr>
            <a:endParaRPr lang="ru-RU" altLang="ru-RU" smtClean="0"/>
          </a:p>
          <a:p>
            <a:pPr eaLnBrk="1" hangingPunct="1">
              <a:buFont typeface="Wingdings 3" panose="05040102010807070707" pitchFamily="18" charset="2"/>
              <a:buNone/>
            </a:pPr>
            <a:r>
              <a:rPr lang="ru-RU" altLang="ru-RU" smtClean="0"/>
              <a:t>Какой это промысел?</a:t>
            </a:r>
          </a:p>
        </p:txBody>
      </p:sp>
      <p:sp>
        <p:nvSpPr>
          <p:cNvPr id="78852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58100" y="5772150"/>
            <a:ext cx="857250" cy="85725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2408" name="Своя Игра - Begin Round (1998-2000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1150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4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 rot="5400000">
            <a:off x="6610350" y="5734050"/>
            <a:ext cx="876300" cy="895350"/>
          </a:xfrm>
          <a:prstGeom prst="actionButtonBackPrevious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2410" name="Text Box 10"/>
          <p:cNvSpPr txBox="1">
            <a:spLocks noChangeArrowheads="1"/>
          </p:cNvSpPr>
          <p:nvPr/>
        </p:nvSpPr>
        <p:spPr bwMode="auto">
          <a:xfrm>
            <a:off x="609600" y="3648075"/>
            <a:ext cx="23812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Ответ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мстера</a:t>
            </a:r>
          </a:p>
        </p:txBody>
      </p:sp>
      <p:pic>
        <p:nvPicPr>
          <p:cNvPr id="78856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2720975"/>
            <a:ext cx="209232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5" fill="hold"/>
                                        <p:tgtEl>
                                          <p:spTgt spid="10240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08"/>
                </p:tgtEl>
              </p:cMediaNode>
            </p:audio>
          </p:childTnLst>
        </p:cTn>
      </p:par>
    </p:tnLst>
    <p:bldLst>
      <p:bldP spid="102410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822325" y="287338"/>
            <a:ext cx="7543800" cy="787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</a:rPr>
              <a:t>Вопрос 5: </a:t>
            </a:r>
            <a:r>
              <a:rPr lang="ru-RU" altLang="ru-RU" sz="2700" b="1" dirty="0" smtClean="0">
                <a:solidFill>
                  <a:schemeClr val="accent2">
                    <a:lumMod val="75000"/>
                  </a:schemeClr>
                </a:solidFill>
              </a:rPr>
              <a:t>10 баллов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24050"/>
            <a:ext cx="7119938" cy="1382713"/>
          </a:xfrm>
        </p:spPr>
        <p:txBody>
          <a:bodyPr rtlCol="0">
            <a:normAutofit fontScale="70000" lnSpcReduction="20000"/>
          </a:bodyPr>
          <a:lstStyle/>
          <a:p>
            <a:pPr marL="91440" indent="-91440" algn="just" eaLnBrk="1" fontAlgn="auto" hangingPunct="1">
              <a:lnSpc>
                <a:spcPct val="120000"/>
              </a:lnSpc>
              <a:spcAft>
                <a:spcPts val="0"/>
              </a:spcAft>
              <a:buFont typeface="Wingdings 3" charset="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		</a:t>
            </a:r>
            <a:r>
              <a:rPr lang="ru-RU" sz="2600" dirty="0" smtClean="0">
                <a:solidFill>
                  <a:schemeClr val="tx1"/>
                </a:solidFill>
              </a:rPr>
              <a:t>Простые технические приёмы и лаконичность фактуры геометрической и скобчатой резьбы в мягкой углублённости подобранного резцом фона – это стало особенностью этой резьбы.</a:t>
            </a:r>
            <a:r>
              <a:rPr lang="ru-RU" sz="2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algn="just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2900" dirty="0" smtClean="0">
                <a:solidFill>
                  <a:schemeClr val="tx1"/>
                </a:solidFill>
              </a:rPr>
              <a:t>Как называется эта резьба?</a:t>
            </a:r>
          </a:p>
        </p:txBody>
      </p:sp>
      <p:sp>
        <p:nvSpPr>
          <p:cNvPr id="79876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658100" y="5772150"/>
            <a:ext cx="857250" cy="857250"/>
          </a:xfrm>
          <a:prstGeom prst="actionButtonForwardNext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103432" name="Begin Round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2103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8" name="AutoShape 9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 rot="5400000">
            <a:off x="6610350" y="5734050"/>
            <a:ext cx="876300" cy="895350"/>
          </a:xfrm>
          <a:prstGeom prst="actionButtonBackPrevious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914400" y="3306763"/>
            <a:ext cx="2046288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0066"/>
                </a:solidFill>
                <a:latin typeface="Arial" panose="020B0604020202020204" pitchFamily="34" charset="0"/>
              </a:rPr>
              <a:t>Ответ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solidFill>
                  <a:schemeClr val="tx1"/>
                </a:solidFill>
                <a:latin typeface="Arial" panose="020B0604020202020204" pitchFamily="34" charset="0"/>
              </a:rPr>
              <a:t>Абрамцево-кудринская</a:t>
            </a:r>
            <a:endParaRPr lang="ru-RU" altLang="ru-RU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pic>
        <p:nvPicPr>
          <p:cNvPr id="79880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3471863"/>
            <a:ext cx="3252788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79" fill="hold"/>
                                        <p:tgtEl>
                                          <p:spTgt spid="1034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3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32"/>
                </p:tgtEl>
              </p:cMediaNode>
            </p:audio>
          </p:childTnLst>
        </p:cTn>
      </p:par>
    </p:tnLst>
    <p:bldLst>
      <p:bldP spid="10343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9" name="WordArt 7"/>
          <p:cNvSpPr>
            <a:spLocks noChangeArrowheads="1" noChangeShapeType="1" noTextEdit="1"/>
          </p:cNvSpPr>
          <p:nvPr/>
        </p:nvSpPr>
        <p:spPr bwMode="auto">
          <a:xfrm>
            <a:off x="1338263" y="1933575"/>
            <a:ext cx="6562725" cy="2779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FFCC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+mn-lt"/>
                <a:ea typeface="+mn-lt"/>
                <a:cs typeface="+mn-lt"/>
              </a:rPr>
              <a:t>Всем спасибо!!!</a:t>
            </a: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Игра окончена</a:t>
            </a:r>
          </a:p>
        </p:txBody>
      </p:sp>
      <p:pic>
        <p:nvPicPr>
          <p:cNvPr id="110597" name="Picture 5" descr="p79_comicbir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-520700"/>
            <a:ext cx="417830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8" name="Своя Игра - Closing (1995-1998, Short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1341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1" name="closing_94.mp3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60579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24" fill="hold"/>
                                        <p:tgtEl>
                                          <p:spTgt spid="11059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9042" fill="hold"/>
                                        <p:tgtEl>
                                          <p:spTgt spid="1106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9042"/>
                            </p:stCondLst>
                            <p:childTnLst>
                              <p:par>
                                <p:cTn id="1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C -0.00903 0.09074 -0.01805 0.18148 0.00209 0.21944 C 0.02222 0.25741 0.08403 0.20278 0.12084 0.22778 C 0.15764 0.25278 0.17709 0.37037 0.22292 0.36944 C 0.26875 0.36852 0.34827 0.27778 0.39566 0.22222 C 0.44323 0.16667 0.45799 0.03843 0.50834 0.03611 C 0.55868 0.0338 0.65209 0.1787 0.69792 0.20833 C 0.74375 0.23796 0.79306 0.18796 0.78316 0.21389 C 0.77361 0.23981 0.71875 0.31343 0.63959 0.36389 C 0.56042 0.41435 0.3566 0.48148 0.30834 0.51667 C 0.26007 0.55185 0.30504 0.56343 0.35 0.575 " pathEditMode="relative" rAng="0" ptsTypes="AAAAAAAAAAA">
                                      <p:cBhvr>
                                        <p:cTn id="11" dur="2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715" y="2875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27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598"/>
                </p:tgtEl>
              </p:cMediaNode>
            </p:audio>
            <p:audio>
              <p:cMediaNode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601"/>
                </p:tgtEl>
              </p:cMediaNode>
            </p:audio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55245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Список литературы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300" y="1303338"/>
            <a:ext cx="7124700" cy="4983162"/>
          </a:xfrm>
        </p:spPr>
        <p:txBody>
          <a:bodyPr rtlCol="0">
            <a:normAutofit/>
          </a:bodyPr>
          <a:lstStyle/>
          <a:p>
            <a:pPr marL="91440" indent="-91440" eaLnBrk="1" fontAlgn="auto" hangingPunct="1">
              <a:defRPr/>
            </a:pPr>
            <a:r>
              <a:rPr lang="ru-RU" sz="1200" dirty="0">
                <a:solidFill>
                  <a:schemeClr val="tx1"/>
                </a:solidFill>
              </a:rPr>
              <a:t>Богуславская, И. Русская глиняная игрушка : мастерам народного искусства… / И. Богуславская. – М. : Искусство, 1975. – 142 с. : ил.</a:t>
            </a:r>
          </a:p>
          <a:p>
            <a:pPr marL="91440" indent="-91440" eaLnBrk="1" fontAlgn="auto" hangingPunct="1">
              <a:defRPr/>
            </a:pPr>
            <a:r>
              <a:rPr lang="ru-RU" sz="1200" dirty="0" smtClean="0">
                <a:solidFill>
                  <a:schemeClr val="tx1"/>
                </a:solidFill>
              </a:rPr>
              <a:t>Величко</a:t>
            </a:r>
            <a:r>
              <a:rPr lang="ru-RU" sz="1200" dirty="0">
                <a:solidFill>
                  <a:schemeClr val="tx1"/>
                </a:solidFill>
              </a:rPr>
              <a:t>, Н. К.  Русская </a:t>
            </a:r>
            <a:r>
              <a:rPr lang="ru-RU" sz="1200" b="1" dirty="0">
                <a:solidFill>
                  <a:schemeClr val="tx1"/>
                </a:solidFill>
              </a:rPr>
              <a:t>роспись</a:t>
            </a:r>
            <a:r>
              <a:rPr lang="ru-RU" sz="1200" dirty="0">
                <a:solidFill>
                  <a:schemeClr val="tx1"/>
                </a:solidFill>
              </a:rPr>
              <a:t>. Техника. Приёмы. Изделия : энциклопедия / Н. К. Величко ; </a:t>
            </a:r>
            <a:r>
              <a:rPr lang="ru-RU" sz="1200" dirty="0" err="1">
                <a:solidFill>
                  <a:schemeClr val="tx1"/>
                </a:solidFill>
              </a:rPr>
              <a:t>обраб</a:t>
            </a:r>
            <a:r>
              <a:rPr lang="ru-RU" sz="1200" dirty="0">
                <a:solidFill>
                  <a:schemeClr val="tx1"/>
                </a:solidFill>
              </a:rPr>
              <a:t>. </a:t>
            </a:r>
            <a:r>
              <a:rPr lang="ru-RU" sz="1200" dirty="0" err="1">
                <a:solidFill>
                  <a:schemeClr val="tx1"/>
                </a:solidFill>
              </a:rPr>
              <a:t>илл</a:t>
            </a:r>
            <a:r>
              <a:rPr lang="ru-RU" sz="1200" dirty="0">
                <a:solidFill>
                  <a:schemeClr val="tx1"/>
                </a:solidFill>
              </a:rPr>
              <a:t>. Н. </a:t>
            </a:r>
            <a:r>
              <a:rPr lang="ru-RU" sz="1200" dirty="0" err="1">
                <a:solidFill>
                  <a:schemeClr val="tx1"/>
                </a:solidFill>
              </a:rPr>
              <a:t>Добросовестновой</a:t>
            </a:r>
            <a:r>
              <a:rPr lang="ru-RU" sz="1200" dirty="0">
                <a:solidFill>
                  <a:schemeClr val="tx1"/>
                </a:solidFill>
              </a:rPr>
              <a:t> [и др.]. — М. : АСТ-Пресс книга, 2013. — 224 с. : </a:t>
            </a:r>
            <a:r>
              <a:rPr lang="ru-RU" sz="1200" dirty="0" err="1">
                <a:solidFill>
                  <a:schemeClr val="tx1"/>
                </a:solidFill>
              </a:rPr>
              <a:t>цв</a:t>
            </a:r>
            <a:r>
              <a:rPr lang="ru-RU" sz="1200" dirty="0">
                <a:solidFill>
                  <a:schemeClr val="tx1"/>
                </a:solidFill>
              </a:rPr>
              <a:t>. ил. </a:t>
            </a:r>
            <a:r>
              <a:rPr lang="ru-RU" sz="1200" b="1" dirty="0">
                <a:solidFill>
                  <a:schemeClr val="tx1"/>
                </a:solidFill>
              </a:rPr>
              <a:t> </a:t>
            </a:r>
            <a:endParaRPr lang="ru-RU" sz="1200" dirty="0">
              <a:solidFill>
                <a:schemeClr val="tx1"/>
              </a:solidFill>
            </a:endParaRPr>
          </a:p>
          <a:p>
            <a:pPr marL="91440" indent="-91440" eaLnBrk="1" fontAlgn="auto" hangingPunct="1">
              <a:defRPr/>
            </a:pPr>
            <a:r>
              <a:rPr lang="ru-RU" sz="1200" b="1" dirty="0">
                <a:solidFill>
                  <a:schemeClr val="tx1"/>
                </a:solidFill>
              </a:rPr>
              <a:t>Гжельский керамический </a:t>
            </a:r>
            <a:r>
              <a:rPr lang="ru-RU" sz="1200" dirty="0">
                <a:solidFill>
                  <a:schemeClr val="tx1"/>
                </a:solidFill>
              </a:rPr>
              <a:t>промысел / С. В. Горожанина, Е. В. Куценко. — М. : Мелихово, 2006. — 63 с. : </a:t>
            </a:r>
            <a:r>
              <a:rPr lang="ru-RU" sz="1200" dirty="0" err="1">
                <a:solidFill>
                  <a:schemeClr val="tx1"/>
                </a:solidFill>
              </a:rPr>
              <a:t>цв</a:t>
            </a:r>
            <a:r>
              <a:rPr lang="ru-RU" sz="1200" dirty="0">
                <a:solidFill>
                  <a:schemeClr val="tx1"/>
                </a:solidFill>
              </a:rPr>
              <a:t>. ил</a:t>
            </a:r>
            <a:r>
              <a:rPr lang="ru-RU" sz="1200" dirty="0" smtClean="0">
                <a:solidFill>
                  <a:schemeClr val="tx1"/>
                </a:solidFill>
              </a:rPr>
              <a:t>.</a:t>
            </a:r>
            <a:r>
              <a:rPr lang="ru-RU" sz="1200" dirty="0">
                <a:solidFill>
                  <a:schemeClr val="tx1"/>
                </a:solidFill>
              </a:rPr>
              <a:t> </a:t>
            </a:r>
          </a:p>
          <a:p>
            <a:pPr marL="91440" indent="-91440" eaLnBrk="1" fontAlgn="auto" hangingPunct="1">
              <a:defRPr/>
            </a:pPr>
            <a:r>
              <a:rPr lang="ru-RU" sz="1200" dirty="0" err="1" smtClean="0">
                <a:solidFill>
                  <a:schemeClr val="tx1"/>
                </a:solidFill>
              </a:rPr>
              <a:t>Жемчугова</a:t>
            </a:r>
            <a:r>
              <a:rPr lang="ru-RU" sz="1200" dirty="0">
                <a:solidFill>
                  <a:schemeClr val="tx1"/>
                </a:solidFill>
              </a:rPr>
              <a:t>, П. П. </a:t>
            </a:r>
            <a:r>
              <a:rPr lang="ru-RU" sz="1200" dirty="0" smtClean="0">
                <a:solidFill>
                  <a:schemeClr val="tx1"/>
                </a:solidFill>
              </a:rPr>
              <a:t>Декоративно-прикладное</a:t>
            </a:r>
            <a:r>
              <a:rPr lang="ru-RU" sz="1200" dirty="0">
                <a:solidFill>
                  <a:schemeClr val="tx1"/>
                </a:solidFill>
              </a:rPr>
              <a:t> </a:t>
            </a:r>
            <a:r>
              <a:rPr lang="ru-RU" sz="1200" b="1" dirty="0">
                <a:solidFill>
                  <a:schemeClr val="tx1"/>
                </a:solidFill>
              </a:rPr>
              <a:t>искусство</a:t>
            </a:r>
            <a:r>
              <a:rPr lang="ru-RU" sz="1200" dirty="0">
                <a:solidFill>
                  <a:schemeClr val="tx1"/>
                </a:solidFill>
              </a:rPr>
              <a:t> / П. П. </a:t>
            </a:r>
            <a:r>
              <a:rPr lang="ru-RU" sz="1200" dirty="0" err="1">
                <a:solidFill>
                  <a:schemeClr val="tx1"/>
                </a:solidFill>
              </a:rPr>
              <a:t>Жемчугова</a:t>
            </a:r>
            <a:r>
              <a:rPr lang="ru-RU" sz="1200" dirty="0">
                <a:solidFill>
                  <a:schemeClr val="tx1"/>
                </a:solidFill>
              </a:rPr>
              <a:t>. — СПб. : Литера, 2006. — 127 с. : </a:t>
            </a:r>
            <a:r>
              <a:rPr lang="ru-RU" sz="1200" dirty="0" err="1">
                <a:solidFill>
                  <a:schemeClr val="tx1"/>
                </a:solidFill>
              </a:rPr>
              <a:t>цв</a:t>
            </a:r>
            <a:r>
              <a:rPr lang="ru-RU" sz="1200" dirty="0">
                <a:solidFill>
                  <a:schemeClr val="tx1"/>
                </a:solidFill>
              </a:rPr>
              <a:t>. ил. — (Иллюстрированный словарик школьника</a:t>
            </a:r>
            <a:r>
              <a:rPr lang="ru-RU" sz="1200" dirty="0" smtClean="0">
                <a:solidFill>
                  <a:schemeClr val="tx1"/>
                </a:solidFill>
              </a:rPr>
              <a:t>).</a:t>
            </a:r>
          </a:p>
          <a:p>
            <a:pPr marL="91440" indent="-91440" eaLnBrk="1" fontAlgn="auto" hangingPunct="1">
              <a:defRPr/>
            </a:pPr>
            <a:r>
              <a:rPr lang="ru-RU" sz="1200" dirty="0">
                <a:solidFill>
                  <a:schemeClr val="tx1"/>
                </a:solidFill>
              </a:rPr>
              <a:t>Искусство </a:t>
            </a:r>
            <a:r>
              <a:rPr lang="ru-RU" sz="1200" dirty="0" err="1">
                <a:solidFill>
                  <a:schemeClr val="tx1"/>
                </a:solidFill>
              </a:rPr>
              <a:t>Жостова</a:t>
            </a:r>
            <a:r>
              <a:rPr lang="ru-RU" sz="1200" dirty="0">
                <a:solidFill>
                  <a:schemeClr val="tx1"/>
                </a:solidFill>
              </a:rPr>
              <a:t>. Современные мастера /сост. И. А. Романова. – М. : Сов. Россия, 1987. – 208 с. : ил</a:t>
            </a:r>
            <a:r>
              <a:rPr lang="ru-RU" sz="1200" dirty="0" smtClean="0">
                <a:solidFill>
                  <a:schemeClr val="tx1"/>
                </a:solidFill>
              </a:rPr>
              <a:t>.</a:t>
            </a:r>
            <a:r>
              <a:rPr lang="ru-RU" sz="1200" dirty="0">
                <a:solidFill>
                  <a:schemeClr val="tx1"/>
                </a:solidFill>
              </a:rPr>
              <a:t> </a:t>
            </a:r>
          </a:p>
          <a:p>
            <a:pPr marL="91440" indent="-91440" eaLnBrk="1" fontAlgn="auto" hangingPunct="1">
              <a:defRPr/>
            </a:pPr>
            <a:r>
              <a:rPr lang="ru-RU" sz="1200" dirty="0">
                <a:solidFill>
                  <a:schemeClr val="tx1"/>
                </a:solidFill>
              </a:rPr>
              <a:t>Клиентов, А. Е. </a:t>
            </a:r>
            <a:r>
              <a:rPr lang="ru-RU" sz="1200" b="1" dirty="0">
                <a:solidFill>
                  <a:schemeClr val="tx1"/>
                </a:solidFill>
              </a:rPr>
              <a:t>Народные</a:t>
            </a:r>
            <a:r>
              <a:rPr lang="ru-RU" sz="1200" dirty="0">
                <a:solidFill>
                  <a:schemeClr val="tx1"/>
                </a:solidFill>
              </a:rPr>
              <a:t> промыслы / А. Е. Клиентов ; </a:t>
            </a:r>
            <a:r>
              <a:rPr lang="ru-RU" sz="1200" dirty="0" err="1">
                <a:solidFill>
                  <a:schemeClr val="tx1"/>
                </a:solidFill>
              </a:rPr>
              <a:t>худож</a:t>
            </a:r>
            <a:r>
              <a:rPr lang="ru-RU" sz="1200" dirty="0">
                <a:solidFill>
                  <a:schemeClr val="tx1"/>
                </a:solidFill>
              </a:rPr>
              <a:t>. А. М. </a:t>
            </a:r>
            <a:r>
              <a:rPr lang="ru-RU" sz="1200" dirty="0" err="1">
                <a:solidFill>
                  <a:schemeClr val="tx1"/>
                </a:solidFill>
              </a:rPr>
              <a:t>Саморезов</a:t>
            </a:r>
            <a:r>
              <a:rPr lang="ru-RU" sz="1200" dirty="0">
                <a:solidFill>
                  <a:schemeClr val="tx1"/>
                </a:solidFill>
              </a:rPr>
              <a:t>. — М. : Белый город, 2007. — 48 с. : </a:t>
            </a:r>
            <a:r>
              <a:rPr lang="ru-RU" sz="1200" dirty="0" err="1">
                <a:solidFill>
                  <a:schemeClr val="tx1"/>
                </a:solidFill>
              </a:rPr>
              <a:t>цв</a:t>
            </a:r>
            <a:r>
              <a:rPr lang="ru-RU" sz="1200" dirty="0">
                <a:solidFill>
                  <a:schemeClr val="tx1"/>
                </a:solidFill>
              </a:rPr>
              <a:t>. ил.</a:t>
            </a:r>
          </a:p>
          <a:p>
            <a:pPr marL="91440" indent="-91440" eaLnBrk="1" fontAlgn="auto" hangingPunct="1">
              <a:defRPr/>
            </a:pPr>
            <a:endParaRPr lang="ru-RU" sz="1800" dirty="0">
              <a:solidFill>
                <a:schemeClr val="tx1"/>
              </a:solidFill>
            </a:endParaRPr>
          </a:p>
          <a:p>
            <a:pPr marL="0" indent="0" eaLnBrk="1" fontAlgn="auto" hangingPunct="1">
              <a:buFont typeface="Wingdings 3" panose="05040102010807070707" pitchFamily="18" charset="2"/>
              <a:buNone/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91440" indent="-91440" eaLnBrk="1" fontAlgn="auto" hangingPunct="1">
              <a:defRPr/>
            </a:pPr>
            <a:endParaRPr lang="ru-RU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1726</TotalTime>
  <Words>612</Words>
  <Application>Microsoft Office PowerPoint</Application>
  <PresentationFormat>Экран (4:3)</PresentationFormat>
  <Paragraphs>336</Paragraphs>
  <Slides>73</Slides>
  <Notes>0</Notes>
  <HiddenSlides>0</HiddenSlides>
  <MMClips>47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73</vt:i4>
      </vt:variant>
    </vt:vector>
  </HeadingPairs>
  <TitlesOfParts>
    <vt:vector size="79" baseType="lpstr">
      <vt:lpstr>Arial</vt:lpstr>
      <vt:lpstr>Calibri</vt:lpstr>
      <vt:lpstr>Calibri Light</vt:lpstr>
      <vt:lpstr>Wingdings</vt:lpstr>
      <vt:lpstr>Wingdings 3</vt:lpstr>
      <vt:lpstr>Ретро</vt:lpstr>
      <vt:lpstr>Презентация PowerPoint</vt:lpstr>
      <vt:lpstr>Вопросы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</vt:lpstr>
      <vt:lpstr>Ответ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Ответ </vt:lpstr>
      <vt:lpstr>Презентация PowerPoint</vt:lpstr>
      <vt:lpstr>вопрос</vt:lpstr>
      <vt:lpstr>Ответ                       Жостово</vt:lpstr>
      <vt:lpstr>Вопрос</vt:lpstr>
      <vt:lpstr>Ответ хохлома</vt:lpstr>
      <vt:lpstr>Вопрос </vt:lpstr>
      <vt:lpstr>Ответ  Гжель </vt:lpstr>
      <vt:lpstr>Вопрос </vt:lpstr>
      <vt:lpstr>Ответ  Полхов-майданская </vt:lpstr>
      <vt:lpstr>Вопрос </vt:lpstr>
      <vt:lpstr>Ответ </vt:lpstr>
      <vt:lpstr>Вопрос </vt:lpstr>
      <vt:lpstr>Ответ </vt:lpstr>
      <vt:lpstr>Вопрос</vt:lpstr>
      <vt:lpstr>ответ</vt:lpstr>
      <vt:lpstr>Вопрос </vt:lpstr>
      <vt:lpstr>ответ</vt:lpstr>
      <vt:lpstr>Вопрос</vt:lpstr>
      <vt:lpstr>Ответ</vt:lpstr>
      <vt:lpstr>Вопрос</vt:lpstr>
      <vt:lpstr>Ответ </vt:lpstr>
      <vt:lpstr>Вопрос </vt:lpstr>
      <vt:lpstr>Ответ </vt:lpstr>
      <vt:lpstr>Вопрос </vt:lpstr>
      <vt:lpstr>Ответ </vt:lpstr>
      <vt:lpstr>Вопрос</vt:lpstr>
      <vt:lpstr>ответ </vt:lpstr>
      <vt:lpstr>Вопрос</vt:lpstr>
      <vt:lpstr>Ответ </vt:lpstr>
      <vt:lpstr>Вопрос</vt:lpstr>
      <vt:lpstr>ответ </vt:lpstr>
      <vt:lpstr>ФИНАЛ</vt:lpstr>
      <vt:lpstr>Вопрос 1: 10 баллов</vt:lpstr>
      <vt:lpstr>Вопрос 2: 10 баллов</vt:lpstr>
      <vt:lpstr>Вопрос 3: 10 баллов</vt:lpstr>
      <vt:lpstr>Вопрос 4: 10 баллов</vt:lpstr>
      <vt:lpstr>Вопрос 5: 10 баллов</vt:lpstr>
      <vt:lpstr>Игра окончена</vt:lpstr>
      <vt:lpstr>Список литературы</vt:lpstr>
    </vt:vector>
  </TitlesOfParts>
  <Company>школа №2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Мир информатики</dc:title>
  <dc:creator>Сабинская средняя общеобразовательная</dc:creator>
  <cp:lastModifiedBy>Пользователь</cp:lastModifiedBy>
  <cp:revision>165</cp:revision>
  <dcterms:created xsi:type="dcterms:W3CDTF">2007-06-01T04:49:57Z</dcterms:created>
  <dcterms:modified xsi:type="dcterms:W3CDTF">2021-11-04T01:56:14Z</dcterms:modified>
</cp:coreProperties>
</file>