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054" r:id="rId1"/>
  </p:sldMasterIdLst>
  <p:notesMasterIdLst>
    <p:notesMasterId r:id="rId34"/>
  </p:notesMasterIdLst>
  <p:sldIdLst>
    <p:sldId id="289" r:id="rId2"/>
    <p:sldId id="257" r:id="rId3"/>
    <p:sldId id="256" r:id="rId4"/>
    <p:sldId id="264" r:id="rId5"/>
    <p:sldId id="265" r:id="rId6"/>
    <p:sldId id="266" r:id="rId7"/>
    <p:sldId id="268" r:id="rId8"/>
    <p:sldId id="258" r:id="rId9"/>
    <p:sldId id="269" r:id="rId10"/>
    <p:sldId id="270" r:id="rId11"/>
    <p:sldId id="259" r:id="rId12"/>
    <p:sldId id="271" r:id="rId13"/>
    <p:sldId id="291" r:id="rId14"/>
    <p:sldId id="292" r:id="rId15"/>
    <p:sldId id="272" r:id="rId16"/>
    <p:sldId id="274" r:id="rId17"/>
    <p:sldId id="275" r:id="rId18"/>
    <p:sldId id="276" r:id="rId19"/>
    <p:sldId id="260" r:id="rId20"/>
    <p:sldId id="277" r:id="rId21"/>
    <p:sldId id="294" r:id="rId22"/>
    <p:sldId id="279" r:id="rId23"/>
    <p:sldId id="278" r:id="rId24"/>
    <p:sldId id="280" r:id="rId25"/>
    <p:sldId id="281" r:id="rId26"/>
    <p:sldId id="295" r:id="rId27"/>
    <p:sldId id="296" r:id="rId28"/>
    <p:sldId id="282" r:id="rId29"/>
    <p:sldId id="283" r:id="rId30"/>
    <p:sldId id="287" r:id="rId31"/>
    <p:sldId id="288" r:id="rId32"/>
    <p:sldId id="290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Средний стиль 1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0A1B5D5-9B99-4C35-A422-299274C87663}" styleName="Средний стиль 1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Средний стиль 1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F2DE63D5-997A-4646-A377-4702673A728D}" styleName="Светлый стиль 2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60"/>
    <p:restoredTop sz="91563"/>
  </p:normalViewPr>
  <p:slideViewPr>
    <p:cSldViewPr snapToGrid="0" snapToObjects="1">
      <p:cViewPr varScale="1">
        <p:scale>
          <a:sx n="78" d="100"/>
          <a:sy n="78" d="100"/>
        </p:scale>
        <p:origin x="42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17BB9A-491B-8B4F-AD40-05D76596B8BD}" type="datetimeFigureOut">
              <a:rPr lang="ru-RU" smtClean="0"/>
              <a:t>08.05.2022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5B11A4-7A85-0B48-83E6-91095F755B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90464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5B11A4-7A85-0B48-83E6-91095F755B72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37708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5B11A4-7A85-0B48-83E6-91095F755B72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83209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5B11A4-7A85-0B48-83E6-91095F755B72}" type="slidenum">
              <a:rPr lang="ru-RU" smtClean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35311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1CF2-1EB2-AE4F-821D-6494022E2777}" type="datetimeFigureOut">
              <a:rPr lang="ru-RU" smtClean="0"/>
              <a:t>08.05.2022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5453E147-F4E6-5A4A-BFD4-4F1D7784EE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8768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1CF2-1EB2-AE4F-821D-6494022E2777}" type="datetimeFigureOut">
              <a:rPr lang="ru-RU" smtClean="0"/>
              <a:t>08.05.2022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3E147-F4E6-5A4A-BFD4-4F1D7784EE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69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1CF2-1EB2-AE4F-821D-6494022E2777}" type="datetimeFigureOut">
              <a:rPr lang="ru-RU" smtClean="0"/>
              <a:t>08.05.2022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453E147-F4E6-5A4A-BFD4-4F1D7784EE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9360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1CF2-1EB2-AE4F-821D-6494022E2777}" type="datetimeFigureOut">
              <a:rPr lang="ru-RU" smtClean="0"/>
              <a:t>08.05.2022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453E147-F4E6-5A4A-BFD4-4F1D7784EE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02427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1CF2-1EB2-AE4F-821D-6494022E2777}" type="datetimeFigureOut">
              <a:rPr lang="ru-RU" smtClean="0"/>
              <a:t>08.05.2022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453E147-F4E6-5A4A-BFD4-4F1D7784EE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1679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1CF2-1EB2-AE4F-821D-6494022E2777}" type="datetimeFigureOut">
              <a:rPr lang="ru-RU" smtClean="0"/>
              <a:t>08.05.2022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3E147-F4E6-5A4A-BFD4-4F1D7784EE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70906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1CF2-1EB2-AE4F-821D-6494022E2777}" type="datetimeFigureOut">
              <a:rPr lang="ru-RU" smtClean="0"/>
              <a:t>08.05.2022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3E147-F4E6-5A4A-BFD4-4F1D7784EE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09713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1CF2-1EB2-AE4F-821D-6494022E2777}" type="datetimeFigureOut">
              <a:rPr lang="ru-RU" smtClean="0"/>
              <a:t>08.05.2022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3E147-F4E6-5A4A-BFD4-4F1D7784EE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1644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1CF2-1EB2-AE4F-821D-6494022E2777}" type="datetimeFigureOut">
              <a:rPr lang="ru-RU" smtClean="0"/>
              <a:t>08.05.2022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453E147-F4E6-5A4A-BFD4-4F1D7784EE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0381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1CF2-1EB2-AE4F-821D-6494022E2777}" type="datetimeFigureOut">
              <a:rPr lang="ru-RU" smtClean="0"/>
              <a:t>08.05.2022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453E147-F4E6-5A4A-BFD4-4F1D7784EE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17357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1CF2-1EB2-AE4F-821D-6494022E2777}" type="datetimeFigureOut">
              <a:rPr lang="ru-RU" smtClean="0"/>
              <a:t>08.05.2022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453E147-F4E6-5A4A-BFD4-4F1D7784EE0C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807929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1CF2-1EB2-AE4F-821D-6494022E2777}" type="datetimeFigureOut">
              <a:rPr lang="ru-RU" smtClean="0"/>
              <a:t>08.05.2022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453E147-F4E6-5A4A-BFD4-4F1D7784EE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32244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1CF2-1EB2-AE4F-821D-6494022E2777}" type="datetimeFigureOut">
              <a:rPr lang="ru-RU" smtClean="0"/>
              <a:t>08.05.2022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453E147-F4E6-5A4A-BFD4-4F1D7784EE0C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592289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1CF2-1EB2-AE4F-821D-6494022E2777}" type="datetimeFigureOut">
              <a:rPr lang="ru-RU" smtClean="0"/>
              <a:t>08.05.2022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453E147-F4E6-5A4A-BFD4-4F1D7784EE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32568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1CF2-1EB2-AE4F-821D-6494022E2777}" type="datetimeFigureOut">
              <a:rPr lang="ru-RU" smtClean="0"/>
              <a:t>08.05.2022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3E147-F4E6-5A4A-BFD4-4F1D7784EE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08622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1CF2-1EB2-AE4F-821D-6494022E2777}" type="datetimeFigureOut">
              <a:rPr lang="ru-RU" smtClean="0"/>
              <a:t>08.05.2022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3E147-F4E6-5A4A-BFD4-4F1D7784EE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46036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2"/>
            <a:ext cx="2356674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7C1CF2-1EB2-AE4F-821D-6494022E2777}" type="datetimeFigureOut">
              <a:rPr lang="ru-RU" smtClean="0"/>
              <a:t>08.05.2022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5453E147-F4E6-5A4A-BFD4-4F1D7784EE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5835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5" r:id="rId1"/>
    <p:sldLayoutId id="2147484056" r:id="rId2"/>
    <p:sldLayoutId id="2147484057" r:id="rId3"/>
    <p:sldLayoutId id="2147484058" r:id="rId4"/>
    <p:sldLayoutId id="2147484059" r:id="rId5"/>
    <p:sldLayoutId id="2147484060" r:id="rId6"/>
    <p:sldLayoutId id="2147484061" r:id="rId7"/>
    <p:sldLayoutId id="2147484062" r:id="rId8"/>
    <p:sldLayoutId id="2147484063" r:id="rId9"/>
    <p:sldLayoutId id="2147484064" r:id="rId10"/>
    <p:sldLayoutId id="2147484065" r:id="rId11"/>
    <p:sldLayoutId id="2147484066" r:id="rId12"/>
    <p:sldLayoutId id="2147484067" r:id="rId13"/>
    <p:sldLayoutId id="2147484068" r:id="rId14"/>
    <p:sldLayoutId id="2147484069" r:id="rId15"/>
    <p:sldLayoutId id="214748407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923F0266-1591-BB41-B0EE-E413E8D37C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0310" y="2058749"/>
            <a:ext cx="10235380" cy="2852464"/>
          </a:xfr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sz="100" i="1" dirty="0"/>
              <a:t>.</a:t>
            </a:r>
          </a:p>
        </p:txBody>
      </p:sp>
      <p:sp>
        <p:nvSpPr>
          <p:cNvPr id="2" name="Текст 1">
            <a:extLst>
              <a:ext uri="{FF2B5EF4-FFF2-40B4-BE49-F238E27FC236}">
                <a16:creationId xmlns:a16="http://schemas.microsoft.com/office/drawing/2014/main" id="{DCAA95B6-C4D2-0540-BAAF-FD204DE723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40310" y="2002768"/>
            <a:ext cx="10235380" cy="2852464"/>
          </a:xfrm>
        </p:spPr>
        <p:txBody>
          <a:bodyPr>
            <a:normAutofit/>
          </a:bodyPr>
          <a:lstStyle/>
          <a:p>
            <a:pPr algn="ctr"/>
            <a:r>
              <a:rPr lang="ru-RU" sz="8000" i="1" dirty="0">
                <a:solidFill>
                  <a:schemeClr val="bg1"/>
                </a:solidFill>
              </a:rPr>
              <a:t>Открой для себя позитив!</a:t>
            </a:r>
            <a:endParaRPr lang="ru-RU" sz="8000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7B01D9-C227-52EB-1763-F94F5C8D82F3}"/>
              </a:ext>
            </a:extLst>
          </p:cNvPr>
          <p:cNvSpPr txBox="1"/>
          <p:nvPr/>
        </p:nvSpPr>
        <p:spPr>
          <a:xfrm>
            <a:off x="3348681" y="5264664"/>
            <a:ext cx="66355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Презентация «Развитие позитивного мышления» </a:t>
            </a:r>
          </a:p>
          <a:p>
            <a:r>
              <a:rPr lang="ru-RU" dirty="0"/>
              <a:t>педагог-психолог ГБПОУ НЭТ</a:t>
            </a:r>
          </a:p>
          <a:p>
            <a:r>
              <a:rPr lang="ru-RU" dirty="0"/>
              <a:t>Булгакова Н.А.</a:t>
            </a:r>
          </a:p>
          <a:p>
            <a:r>
              <a:rPr lang="ru-RU" dirty="0" err="1"/>
              <a:t>г.Невинномысск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69720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>
            <a:extLst>
              <a:ext uri="{FF2B5EF4-FFF2-40B4-BE49-F238E27FC236}">
                <a16:creationId xmlns:a16="http://schemas.microsoft.com/office/drawing/2014/main" id="{FA484F95-5993-3449-BBC2-DBFA341F20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92925" y="624110"/>
            <a:ext cx="7157057" cy="5360804"/>
          </a:xfrm>
        </p:spPr>
      </p:pic>
    </p:spTree>
    <p:extLst>
      <p:ext uri="{BB962C8B-B14F-4D97-AF65-F5344CB8AC3E}">
        <p14:creationId xmlns:p14="http://schemas.microsoft.com/office/powerpoint/2010/main" val="10392241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13A62C-8F78-C948-B219-FC93E23DF0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>
                <a:latin typeface="+mn-lt"/>
                <a:cs typeface="Times New Roman" panose="02020603050405020304" pitchFamily="18" charset="0"/>
              </a:rPr>
              <a:t>У каждого из нас есть возможность выбора каждый день, каждую минуту. Мы сами принимаем решение, в какой цвет раскрасить свой сегодняшний день и всю свою жизнь. Мы сами решаем: стакан, наполненный наполовину, — он наполовину пустой или наполовину полный? </a:t>
            </a:r>
          </a:p>
        </p:txBody>
      </p:sp>
    </p:spTree>
    <p:extLst>
      <p:ext uri="{BB962C8B-B14F-4D97-AF65-F5344CB8AC3E}">
        <p14:creationId xmlns:p14="http://schemas.microsoft.com/office/powerpoint/2010/main" val="21265213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1BE2244-97E9-5544-8219-17C37D8AAE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624110"/>
            <a:ext cx="8915400" cy="377762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600" dirty="0">
                <a:cs typeface="Times New Roman" panose="02020603050405020304" pitchFamily="18" charset="0"/>
              </a:rPr>
              <a:t>Позитивное мышление - это ваше психическое отношение к жизни, самому себе, происходящим событиям и событиям, которые только должны произойти. Это ваши хорошие мысли, слова и образы, являющиеся источником личностного роста и успеха в жизни.</a:t>
            </a:r>
          </a:p>
        </p:txBody>
      </p:sp>
    </p:spTree>
    <p:extLst>
      <p:ext uri="{BB962C8B-B14F-4D97-AF65-F5344CB8AC3E}">
        <p14:creationId xmlns:p14="http://schemas.microsoft.com/office/powerpoint/2010/main" val="8969467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70FA05-72FC-EA46-B618-92A365A210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dirty="0">
                <a:cs typeface="Times New Roman" panose="02020603050405020304" pitchFamily="18" charset="0"/>
              </a:rPr>
              <a:t>7 основных установок позитивного мышления</a:t>
            </a:r>
            <a:br>
              <a:rPr lang="ru-RU" dirty="0">
                <a:cs typeface="Times New Roman" panose="02020603050405020304" pitchFamily="18" charset="0"/>
              </a:rPr>
            </a:br>
            <a:endParaRPr lang="ru-RU" dirty="0"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AA27F-3C1B-EE44-A75F-A5A72F5CDA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4100290"/>
          </a:xfrm>
        </p:spPr>
        <p:txBody>
          <a:bodyPr>
            <a:normAutofit fontScale="70000" lnSpcReduction="20000"/>
          </a:bodyPr>
          <a:lstStyle/>
          <a:p>
            <a:r>
              <a:rPr lang="ru-RU" sz="4100" dirty="0">
                <a:cs typeface="Times New Roman" panose="02020603050405020304" pitchFamily="18" charset="0"/>
              </a:rPr>
              <a:t>«все что ни происходит, всё к лучшему»</a:t>
            </a:r>
          </a:p>
          <a:p>
            <a:r>
              <a:rPr lang="ru-RU" sz="4100" dirty="0">
                <a:cs typeface="Times New Roman" panose="02020603050405020304" pitchFamily="18" charset="0"/>
              </a:rPr>
              <a:t> «трудность - это возможность измениться» </a:t>
            </a:r>
          </a:p>
          <a:p>
            <a:r>
              <a:rPr lang="ru-RU" sz="4100" dirty="0">
                <a:cs typeface="Times New Roman" panose="02020603050405020304" pitchFamily="18" charset="0"/>
              </a:rPr>
              <a:t>«я смогу»</a:t>
            </a:r>
          </a:p>
          <a:p>
            <a:r>
              <a:rPr lang="ru-RU" sz="4100" dirty="0">
                <a:cs typeface="Times New Roman" panose="02020603050405020304" pitchFamily="18" charset="0"/>
              </a:rPr>
              <a:t>«я имею право на ошибку, потому что я живой»</a:t>
            </a:r>
          </a:p>
          <a:p>
            <a:r>
              <a:rPr lang="ru-RU" sz="4100" dirty="0">
                <a:cs typeface="Times New Roman" panose="02020603050405020304" pitchFamily="18" charset="0"/>
              </a:rPr>
              <a:t>«другой имеет право быть Другим»</a:t>
            </a:r>
          </a:p>
          <a:p>
            <a:r>
              <a:rPr lang="ru-RU" sz="4100" dirty="0">
                <a:cs typeface="Times New Roman" panose="02020603050405020304" pitchFamily="18" charset="0"/>
              </a:rPr>
              <a:t>«каждый человек уникален и ценен»</a:t>
            </a:r>
          </a:p>
          <a:p>
            <a:r>
              <a:rPr lang="ru-RU" sz="4100" dirty="0">
                <a:cs typeface="Times New Roman" panose="02020603050405020304" pitchFamily="18" charset="0"/>
              </a:rPr>
              <a:t>«нет однозначных и безвыходных ситуаций»</a:t>
            </a:r>
            <a:br>
              <a:rPr lang="ru-RU" sz="2400" dirty="0">
                <a:cs typeface="Times New Roman" panose="02020603050405020304" pitchFamily="18" charset="0"/>
              </a:rPr>
            </a:br>
            <a:endParaRPr lang="ru-RU" sz="24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57016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17293E-372B-AB45-931A-BF25554885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6638" y="259299"/>
            <a:ext cx="8911687" cy="1280890"/>
          </a:xfrm>
        </p:spPr>
        <p:txBody>
          <a:bodyPr>
            <a:noAutofit/>
          </a:bodyPr>
          <a:lstStyle/>
          <a:p>
            <a:r>
              <a:rPr lang="ru-RU" dirty="0">
                <a:cs typeface="Times New Roman" panose="02020603050405020304" pitchFamily="18" charset="0"/>
              </a:rPr>
              <a:t>Преимущества позитивного отношения:</a:t>
            </a:r>
            <a:br>
              <a:rPr lang="ru-RU" dirty="0">
                <a:cs typeface="Times New Roman" panose="02020603050405020304" pitchFamily="18" charset="0"/>
              </a:rPr>
            </a:br>
            <a:endParaRPr lang="ru-RU" dirty="0"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E311755-78D0-AF4C-8DF0-7818A22EA5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2925" y="1540189"/>
            <a:ext cx="8915400" cy="3777622"/>
          </a:xfrm>
        </p:spPr>
        <p:txBody>
          <a:bodyPr>
            <a:noAutofit/>
          </a:bodyPr>
          <a:lstStyle/>
          <a:p>
            <a:r>
              <a:rPr lang="ru-RU" sz="2400" dirty="0">
                <a:cs typeface="Times New Roman" panose="02020603050405020304" pitchFamily="18" charset="0"/>
              </a:rPr>
              <a:t>Помогает достижению целей и достижению успеха.</a:t>
            </a:r>
          </a:p>
          <a:p>
            <a:r>
              <a:rPr lang="ru-RU" sz="2400" dirty="0">
                <a:cs typeface="Times New Roman" panose="02020603050405020304" pitchFamily="18" charset="0"/>
              </a:rPr>
              <a:t>Успех достигается быстрее и легче.</a:t>
            </a:r>
          </a:p>
          <a:p>
            <a:r>
              <a:rPr lang="ru-RU" sz="2400" dirty="0">
                <a:cs typeface="Times New Roman" panose="02020603050405020304" pitchFamily="18" charset="0"/>
              </a:rPr>
              <a:t>Приносит больше счастья.</a:t>
            </a:r>
          </a:p>
          <a:p>
            <a:r>
              <a:rPr lang="ru-RU" sz="2400" dirty="0">
                <a:cs typeface="Times New Roman" panose="02020603050405020304" pitchFamily="18" charset="0"/>
              </a:rPr>
              <a:t>Наполняет энергией.</a:t>
            </a:r>
          </a:p>
          <a:p>
            <a:r>
              <a:rPr lang="ru-RU" sz="2400" dirty="0">
                <a:cs typeface="Times New Roman" panose="02020603050405020304" pitchFamily="18" charset="0"/>
              </a:rPr>
              <a:t>Даёт большую внутреннюю силу и власть.</a:t>
            </a:r>
          </a:p>
          <a:p>
            <a:r>
              <a:rPr lang="ru-RU" sz="2400" dirty="0">
                <a:cs typeface="Times New Roman" panose="02020603050405020304" pitchFamily="18" charset="0"/>
              </a:rPr>
              <a:t>Способно вдохновлять и мотивировать себя и окружающих людей.</a:t>
            </a:r>
          </a:p>
          <a:p>
            <a:r>
              <a:rPr lang="ru-RU" sz="2400" dirty="0">
                <a:cs typeface="Times New Roman" panose="02020603050405020304" pitchFamily="18" charset="0"/>
              </a:rPr>
              <a:t>Трудности уходят из вашей жизни или же легче преодолеваются.</a:t>
            </a:r>
          </a:p>
          <a:p>
            <a:r>
              <a:rPr lang="ru-RU" sz="2400" dirty="0">
                <a:cs typeface="Times New Roman" panose="02020603050405020304" pitchFamily="18" charset="0"/>
              </a:rPr>
              <a:t>Жизнь улыбается вам.</a:t>
            </a:r>
          </a:p>
          <a:p>
            <a:r>
              <a:rPr lang="ru-RU" sz="2400" dirty="0">
                <a:cs typeface="Times New Roman" panose="02020603050405020304" pitchFamily="18" charset="0"/>
              </a:rPr>
              <a:t>Люди начинают вас уважать.</a:t>
            </a:r>
            <a:br>
              <a:rPr lang="ru-RU" sz="2400" dirty="0">
                <a:cs typeface="Times New Roman" panose="02020603050405020304" pitchFamily="18" charset="0"/>
              </a:rPr>
            </a:br>
            <a:endParaRPr lang="ru-RU" sz="24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53316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110D21-7215-BF4B-84EB-08C17448D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4" y="313711"/>
            <a:ext cx="8911687" cy="1280890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ВЛИЯНИЕ ПОЛОЖИТЕЛЬНЫХ И ОТРИЦАТЕЛЬНЫХ ЭМОЦИЙ НА ИММУНИТЕТ ЧЕЛОВЕКА.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FCCED4A-6E77-7949-950D-E412D84B67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65147" y="2126222"/>
            <a:ext cx="4313864" cy="4731778"/>
          </a:xfrm>
        </p:spPr>
        <p:txBody>
          <a:bodyPr>
            <a:normAutofit fontScale="25000" lnSpcReduction="20000"/>
          </a:bodyPr>
          <a:lstStyle/>
          <a:p>
            <a:r>
              <a:rPr lang="ru-RU" sz="6400" dirty="0"/>
              <a:t>Оптимистический настрой повышает уровень лимфоцитов в крови, а именно природных клеток-киллеров и вспомогательных Т-лимфоцитов.</a:t>
            </a:r>
          </a:p>
          <a:p>
            <a:r>
              <a:rPr lang="ru-RU" sz="6400" dirty="0"/>
              <a:t>Позитивное отношение к жизни может помочь пожилым людям справиться с возрастным снижением эффективности иммунной системы.</a:t>
            </a:r>
          </a:p>
          <a:p>
            <a:r>
              <a:rPr lang="ru-RU" sz="6400" dirty="0"/>
              <a:t>Искренний смех, стимулируя выделение </a:t>
            </a:r>
            <a:r>
              <a:rPr lang="ru-RU" sz="6400" dirty="0" err="1"/>
              <a:t>эндорфинов</a:t>
            </a:r>
            <a:r>
              <a:rPr lang="ru-RU" sz="6400" dirty="0"/>
              <a:t>, дофамина, а также </a:t>
            </a:r>
            <a:r>
              <a:rPr lang="ru-RU" sz="6400" dirty="0" err="1"/>
              <a:t>нейромедоаторов</a:t>
            </a:r>
            <a:r>
              <a:rPr lang="ru-RU" sz="6400" dirty="0"/>
              <a:t> серотонина. Того самого, который, по гниению российских ученых продлевает жизнь.</a:t>
            </a:r>
          </a:p>
          <a:p>
            <a:endParaRPr lang="ru-RU" sz="7200" dirty="0"/>
          </a:p>
          <a:p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2961039-AB21-E44B-BE3A-C50E8F95DC64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25000" lnSpcReduction="20000"/>
          </a:bodyPr>
          <a:lstStyle/>
          <a:p>
            <a:r>
              <a:rPr lang="ru-RU" sz="6400" dirty="0"/>
              <a:t>Депрессивное состояние, напротив, уменьшает количество этих клеток и таким образом снижает устойчивость организма к инфекциям и болезням.</a:t>
            </a:r>
          </a:p>
          <a:p>
            <a:r>
              <a:rPr lang="ru-RU" sz="6400" dirty="0"/>
              <a:t>У людей, которые завидуют чужим успехам, в два с половиной раза выше риск инфаркта.</a:t>
            </a:r>
          </a:p>
          <a:p>
            <a:r>
              <a:rPr lang="ru-RU" sz="6400" dirty="0"/>
              <a:t>Наличие чувства ревности приводит к гормональным расстройствам.</a:t>
            </a:r>
          </a:p>
          <a:p>
            <a:r>
              <a:rPr lang="ru-RU" sz="6400" dirty="0"/>
              <a:t>Жалость к себе становится причиной заболеваний печени.</a:t>
            </a:r>
          </a:p>
          <a:p>
            <a:r>
              <a:rPr lang="ru-RU" sz="6400" dirty="0"/>
              <a:t>Жадные люди чаще других страдают расстройствами пищеварения.</a:t>
            </a:r>
          </a:p>
          <a:p>
            <a:r>
              <a:rPr lang="ru-RU" sz="6400" dirty="0"/>
              <a:t>Чувство вины делает более частыми простудные заболевания, повышает предрасположенность к инфекциям, увеличивает риск развития онкологических заболеваний.</a:t>
            </a:r>
          </a:p>
          <a:p>
            <a:endParaRPr lang="ru-RU" dirty="0"/>
          </a:p>
        </p:txBody>
      </p:sp>
      <p:pic>
        <p:nvPicPr>
          <p:cNvPr id="10242" name="Picture 2" descr="Улыбающийся смайлик | Премиум векторы">
            <a:extLst>
              <a:ext uri="{FF2B5EF4-FFF2-40B4-BE49-F238E27FC236}">
                <a16:creationId xmlns:a16="http://schemas.microsoft.com/office/drawing/2014/main" id="{A151B8BD-1A62-CE44-A67C-F1602E6CC8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85" y="2390503"/>
            <a:ext cx="1057007" cy="1038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Рисованные смайлики. каракули смайликов, эскиз улыбающегося лица и  гранж-кисть с смайликами | Бесплатно векторы">
            <a:extLst>
              <a:ext uri="{FF2B5EF4-FFF2-40B4-BE49-F238E27FC236}">
                <a16:creationId xmlns:a16="http://schemas.microsoft.com/office/drawing/2014/main" id="{946AE552-EB16-AA4E-83A9-C31ABB3F77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85" y="3750810"/>
            <a:ext cx="1057007" cy="1057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Различные смайлики | Бесплатно векторы">
            <a:extLst>
              <a:ext uri="{FF2B5EF4-FFF2-40B4-BE49-F238E27FC236}">
                <a16:creationId xmlns:a16="http://schemas.microsoft.com/office/drawing/2014/main" id="{55979DDB-A357-E443-A049-AC1E4A8ACE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4487" y="2126222"/>
            <a:ext cx="1057007" cy="1057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Смайлик &quot;Разочарование&quot;">
            <a:extLst>
              <a:ext uri="{FF2B5EF4-FFF2-40B4-BE49-F238E27FC236}">
                <a16:creationId xmlns:a16="http://schemas.microsoft.com/office/drawing/2014/main" id="{B61D4AAA-68DD-C644-A699-B60E4890E9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4487" y="4492111"/>
            <a:ext cx="1057007" cy="1057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19243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5A9C7C-E2EE-5940-857E-5384AE8E9F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dirty="0"/>
              <a:t>Принципы позитивного мышления</a:t>
            </a:r>
          </a:p>
        </p:txBody>
      </p:sp>
      <p:sp>
        <p:nvSpPr>
          <p:cNvPr id="8" name="Объект 7">
            <a:extLst>
              <a:ext uri="{FF2B5EF4-FFF2-40B4-BE49-F238E27FC236}">
                <a16:creationId xmlns:a16="http://schemas.microsoft.com/office/drawing/2014/main" id="{B8516FFB-1B4E-564D-AD5F-80C3CC6B1E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7389" y="1540189"/>
            <a:ext cx="5408611" cy="3777622"/>
          </a:xfrm>
        </p:spPr>
        <p:txBody>
          <a:bodyPr>
            <a:noAutofit/>
          </a:bodyPr>
          <a:lstStyle/>
          <a:p>
            <a:r>
              <a:rPr lang="ru-RU" sz="1600" dirty="0"/>
              <a:t>Наши мысли материализуются. Окружающий мир относится к нам так, как мы относимся к нему. Будьте добрыми, заботливыми, помогайте другим и увидите — мир ответит вам взаимностью </a:t>
            </a:r>
          </a:p>
          <a:p>
            <a:pPr lvl="0"/>
            <a:r>
              <a:rPr lang="ru-RU" sz="1600" dirty="0"/>
              <a:t>Главное в жизни — любовь. Она всегда сопровождает нас. Любовь лежит в основе того, как научиться мыслить позитивно и притягивать хорошее. Сопровождайте все свои действия заботой, уважительным отношением, не проявляйте равнодушие. Позитивный человек ко всем относится с любовью и добротой.</a:t>
            </a:r>
          </a:p>
          <a:p>
            <a:pPr lvl="0"/>
            <a:r>
              <a:rPr lang="ru-RU" sz="1600" dirty="0"/>
              <a:t>Окружающий мир не ограничен, ресурсы в нем безграничны. Звучит непривычно, но попробуйте каждый день повторять себе эту фразу. И вы увидите: если вы чего-то очень хотите, то обязательно это получите.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AD8F674-86C7-0D42-AB84-3498F24DDD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1552024"/>
            <a:ext cx="5408611" cy="4731778"/>
          </a:xfrm>
        </p:spPr>
        <p:txBody>
          <a:bodyPr>
            <a:normAutofit fontScale="77500" lnSpcReduction="20000"/>
          </a:bodyPr>
          <a:lstStyle/>
          <a:p>
            <a:r>
              <a:rPr lang="ru-RU" sz="2100" dirty="0"/>
              <a:t>Каждый из нас — сам автор своей судьбы. Существует множество исследований, подтверждающих, что вера в себя — один из залогов успеха. Не ищите причин своих неудач в других людях. Верьте, что все в вашей жизни зависит только от вас.</a:t>
            </a:r>
          </a:p>
          <a:p>
            <a:r>
              <a:rPr lang="ru-RU" sz="2100" dirty="0"/>
              <a:t>Любите себя. Каждый день говорите себе, что вы умны, красивы, счастливы. Хвалите себя даже за небольшие победы.</a:t>
            </a:r>
          </a:p>
          <a:p>
            <a:r>
              <a:rPr lang="ru-RU" sz="2100" dirty="0"/>
              <a:t>Окружающий мир справедлив: если с вами что-то произошло, то вы это заслужили. Поэтому делайте хорошие поступки, и мир ответит вам взаимностью. Этот принцип похож на метод </a:t>
            </a:r>
            <a:r>
              <a:rPr lang="ru-RU" sz="2100" dirty="0" err="1"/>
              <a:t>причинно</a:t>
            </a:r>
            <a:r>
              <a:rPr lang="ru-RU" sz="2100" dirty="0"/>
              <a:t> позитивного мышления, широко используемого в психологии</a:t>
            </a:r>
          </a:p>
          <a:p>
            <a:r>
              <a:rPr lang="ru-RU" sz="2100" dirty="0"/>
              <a:t>Наш мир уникален и достоин восхищения. Не принимайте как должное все, что имеете. Каждый день благодарите судьбу за любые приятные мелочи. Позитивный человек всегда концентрируется на хорошем, находит приятное в ежедневных мелочах.</a:t>
            </a:r>
          </a:p>
          <a:p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1111737-7534-F94C-8F42-49D5C18D92FD}"/>
              </a:ext>
            </a:extLst>
          </p:cNvPr>
          <p:cNvSpPr txBox="1"/>
          <p:nvPr/>
        </p:nvSpPr>
        <p:spPr>
          <a:xfrm>
            <a:off x="8924544" y="43159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9D704D-1DCF-E143-B37F-2032063D481D}"/>
              </a:ext>
            </a:extLst>
          </p:cNvPr>
          <p:cNvSpPr txBox="1"/>
          <p:nvPr/>
        </p:nvSpPr>
        <p:spPr>
          <a:xfrm>
            <a:off x="10643616" y="91805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90130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C8FB4867-E5FD-7544-83ED-0FB0DFC32A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dirty="0"/>
              <a:t>Преимущества позитивного мышления</a:t>
            </a:r>
            <a:br>
              <a:rPr lang="ru-RU" dirty="0"/>
            </a:br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86021B5-8E96-A740-B2AD-0733CA1000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905000"/>
            <a:ext cx="8915400" cy="4724400"/>
          </a:xfrm>
        </p:spPr>
        <p:txBody>
          <a:bodyPr>
            <a:normAutofit/>
          </a:bodyPr>
          <a:lstStyle/>
          <a:p>
            <a:r>
              <a:rPr lang="ru-RU" sz="2000" dirty="0"/>
              <a:t>1. Позитивные люди проще относятся к жизни</a:t>
            </a:r>
          </a:p>
          <a:p>
            <a:r>
              <a:rPr lang="ru-RU" sz="2000" dirty="0"/>
              <a:t>2. Позитивные люди умеют быть счастливыми</a:t>
            </a:r>
          </a:p>
          <a:p>
            <a:r>
              <a:rPr lang="ru-RU" sz="2000" dirty="0"/>
              <a:t>3. Позитивные люди дарят радость другим</a:t>
            </a:r>
          </a:p>
          <a:p>
            <a:r>
              <a:rPr lang="ru-RU" sz="2000" dirty="0"/>
              <a:t>4. Позитивные люди умеют жить полной жизнью</a:t>
            </a:r>
          </a:p>
          <a:p>
            <a:r>
              <a:rPr lang="ru-RU" sz="2000" dirty="0"/>
              <a:t>5. Позитивные люди любят и ценят себя</a:t>
            </a:r>
          </a:p>
          <a:p>
            <a:r>
              <a:rPr lang="ru-RU" sz="2000" dirty="0"/>
              <a:t>6. Позитивные люди не поддерживают разговоры о болезнях и бедности</a:t>
            </a:r>
          </a:p>
          <a:p>
            <a:r>
              <a:rPr lang="ru-RU" sz="2000" dirty="0"/>
              <a:t>7. Позитивные люди не перегружают себя потоком информации</a:t>
            </a:r>
          </a:p>
          <a:p>
            <a:r>
              <a:rPr lang="ru-RU" sz="2000" dirty="0"/>
              <a:t>8. Позитивные люди растут и развиваются</a:t>
            </a:r>
          </a:p>
          <a:p>
            <a:r>
              <a:rPr lang="ru-RU" sz="2000" dirty="0"/>
              <a:t>9. Позитивные люди управляют своими мыслями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968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BE4A4AB-1F43-3145-AA61-4F851E79BD00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533" y="397239"/>
            <a:ext cx="8371551" cy="612348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213535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0A1C1E6-F0D8-2347-9146-4587221D23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78DBDBC8-E2B7-C041-B826-06C9D46CEA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>
                <a:solidFill>
                  <a:schemeClr val="bg1"/>
                </a:solidFill>
              </a:rPr>
              <a:t>Позитивное мышление позволит вам сделать всё лучше, чем негативное мышление </a:t>
            </a:r>
          </a:p>
          <a:p>
            <a:pPr marL="0" indent="0">
              <a:buNone/>
            </a:pPr>
            <a:r>
              <a:rPr lang="ru-RU" sz="3200" dirty="0">
                <a:solidFill>
                  <a:schemeClr val="bg1"/>
                </a:solidFill>
              </a:rPr>
              <a:t>   </a:t>
            </a:r>
            <a:r>
              <a:rPr lang="ru-RU" sz="3200" dirty="0" err="1">
                <a:solidFill>
                  <a:schemeClr val="bg1"/>
                </a:solidFill>
              </a:rPr>
              <a:t>Филлипп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Котлер</a:t>
            </a:r>
            <a:endParaRPr lang="ru-RU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31075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1FC573-0559-4148-958B-843476C5D1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Приёмы позитивного мышления: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E390C34-B5A9-AC48-803E-E89115EE66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2925" y="1409560"/>
            <a:ext cx="8915400" cy="3777622"/>
          </a:xfrm>
        </p:spPr>
        <p:txBody>
          <a:bodyPr>
            <a:noAutofit/>
          </a:bodyPr>
          <a:lstStyle/>
          <a:p>
            <a:r>
              <a:rPr lang="ru-RU" sz="2400" dirty="0"/>
              <a:t>1. Всегда старайтесь мыслить позитивно</a:t>
            </a:r>
          </a:p>
          <a:p>
            <a:r>
              <a:rPr lang="ru-RU" sz="2400" dirty="0"/>
              <a:t>2. Выражайтесь всегда позитивно</a:t>
            </a:r>
          </a:p>
          <a:p>
            <a:r>
              <a:rPr lang="ru-RU" sz="2400" dirty="0"/>
              <a:t>3. Судите о людях хорошо в любой ситуации</a:t>
            </a:r>
          </a:p>
          <a:p>
            <a:r>
              <a:rPr lang="ru-RU" sz="2400" dirty="0"/>
              <a:t>4. Умейте быть благодарным</a:t>
            </a:r>
          </a:p>
          <a:p>
            <a:r>
              <a:rPr lang="ru-RU" sz="2400" dirty="0"/>
              <a:t>5. Три «волшебных» вопроса:</a:t>
            </a:r>
          </a:p>
          <a:p>
            <a:pPr marL="0" indent="0">
              <a:buNone/>
            </a:pPr>
            <a:r>
              <a:rPr lang="ru-RU" sz="2400" dirty="0"/>
              <a:t>        1. Что в случившемся есть хорошего?</a:t>
            </a:r>
          </a:p>
          <a:p>
            <a:pPr marL="0" indent="0">
              <a:buNone/>
            </a:pPr>
            <a:r>
              <a:rPr lang="ru-RU" sz="2400" dirty="0"/>
              <a:t>        2. Чему я могу научиться?</a:t>
            </a:r>
          </a:p>
          <a:p>
            <a:pPr marL="0" indent="0">
              <a:buNone/>
            </a:pPr>
            <a:r>
              <a:rPr lang="ru-RU" sz="2400" dirty="0"/>
              <a:t>        3.  Как я могу исправить ситуацию и получить при этом удовольствие? </a:t>
            </a:r>
          </a:p>
          <a:p>
            <a:r>
              <a:rPr lang="ru-RU" sz="2400" dirty="0"/>
              <a:t>6. «Сохраняйте лицо»</a:t>
            </a:r>
          </a:p>
          <a:p>
            <a:r>
              <a:rPr lang="ru-RU" sz="2400" dirty="0"/>
              <a:t>7. Список достоинств</a:t>
            </a:r>
          </a:p>
        </p:txBody>
      </p:sp>
    </p:spTree>
    <p:extLst>
      <p:ext uri="{BB962C8B-B14F-4D97-AF65-F5344CB8AC3E}">
        <p14:creationId xmlns:p14="http://schemas.microsoft.com/office/powerpoint/2010/main" val="1936292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346D70-CACA-7D45-8241-1EE549AA2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71380"/>
          </a:xfrm>
        </p:spPr>
        <p:txBody>
          <a:bodyPr/>
          <a:lstStyle/>
          <a:p>
            <a:pPr algn="ctr"/>
            <a:r>
              <a:rPr lang="ru-RU" dirty="0"/>
              <a:t>10 МЕТОДОВ ПОЗИТИВНОГО МЫШЛЕНИЯ 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8404570-02EC-E249-8A3E-DC2143CBE6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ru-RU" b="1" dirty="0"/>
              <a:t>Применяйте рефрейминг</a:t>
            </a:r>
          </a:p>
          <a:p>
            <a:r>
              <a:rPr lang="ru-RU" dirty="0"/>
              <a:t> </a:t>
            </a:r>
            <a:r>
              <a:rPr lang="ru-RU" b="1" dirty="0"/>
              <a:t>( трансформация негативных высказываний в позитивные)</a:t>
            </a:r>
          </a:p>
        </p:txBody>
      </p:sp>
    </p:spTree>
    <p:extLst>
      <p:ext uri="{BB962C8B-B14F-4D97-AF65-F5344CB8AC3E}">
        <p14:creationId xmlns:p14="http://schemas.microsoft.com/office/powerpoint/2010/main" val="36670485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4AD1E9E8-722A-F04F-9600-49AEB7E429FB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039663746"/>
              </p:ext>
            </p:extLst>
          </p:nvPr>
        </p:nvGraphicFramePr>
        <p:xfrm>
          <a:off x="2259292" y="880615"/>
          <a:ext cx="4313237" cy="5096770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4313237">
                  <a:extLst>
                    <a:ext uri="{9D8B030D-6E8A-4147-A177-3AD203B41FA5}">
                      <a16:colId xmlns:a16="http://schemas.microsoft.com/office/drawing/2014/main" val="3382678627"/>
                    </a:ext>
                  </a:extLst>
                </a:gridCol>
              </a:tblGrid>
              <a:tr h="644681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750"/>
                        </a:spcAft>
                        <a:buSzPts val="1000"/>
                        <a:buFont typeface="Symbol" pitchFamily="2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000" dirty="0">
                          <a:effectLst/>
                        </a:rPr>
                        <a:t>Отрицательный внутренний </a:t>
                      </a:r>
                      <a:r>
                        <a:rPr lang="ru-RU" sz="2000" dirty="0" err="1">
                          <a:effectLst/>
                        </a:rPr>
                        <a:t>диалогя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09" marR="0" marT="0" marB="0" anchor="ctr"/>
                </a:tc>
                <a:extLst>
                  <a:ext uri="{0D108BD9-81ED-4DB2-BD59-A6C34878D82A}">
                    <a16:rowId xmlns:a16="http://schemas.microsoft.com/office/drawing/2014/main" val="793502469"/>
                  </a:ext>
                </a:extLst>
              </a:tr>
              <a:tr h="38924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2000" dirty="0">
                          <a:effectLst/>
                        </a:rPr>
                        <a:t>Я никогда не делал это раньше.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09" marR="0" marT="0" marB="0" anchor="ctr"/>
                </a:tc>
                <a:extLst>
                  <a:ext uri="{0D108BD9-81ED-4DB2-BD59-A6C34878D82A}">
                    <a16:rowId xmlns:a16="http://schemas.microsoft.com/office/drawing/2014/main" val="790044549"/>
                  </a:ext>
                </a:extLst>
              </a:tr>
              <a:tr h="39456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2000" dirty="0">
                          <a:effectLst/>
                        </a:rPr>
                        <a:t>Это слишком сложно.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09" marR="0" marT="0" marB="0" anchor="ctr"/>
                </a:tc>
                <a:extLst>
                  <a:ext uri="{0D108BD9-81ED-4DB2-BD59-A6C34878D82A}">
                    <a16:rowId xmlns:a16="http://schemas.microsoft.com/office/drawing/2014/main" val="962768910"/>
                  </a:ext>
                </a:extLst>
              </a:tr>
              <a:tr h="39456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2000" dirty="0">
                          <a:effectLst/>
                        </a:rPr>
                        <a:t>У меня нет ресурсов.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09" marR="0" marT="0" marB="0" anchor="ctr"/>
                </a:tc>
                <a:extLst>
                  <a:ext uri="{0D108BD9-81ED-4DB2-BD59-A6C34878D82A}">
                    <a16:rowId xmlns:a16="http://schemas.microsoft.com/office/drawing/2014/main" val="199662734"/>
                  </a:ext>
                </a:extLst>
              </a:tr>
              <a:tr h="71979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2000" dirty="0">
                          <a:effectLst/>
                        </a:rPr>
                        <a:t>Я слишком ленив, чтобы добиться этого.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09" marR="0" marT="0" marB="0" anchor="ctr"/>
                </a:tc>
                <a:extLst>
                  <a:ext uri="{0D108BD9-81ED-4DB2-BD59-A6C34878D82A}">
                    <a16:rowId xmlns:a16="http://schemas.microsoft.com/office/drawing/2014/main" val="217964112"/>
                  </a:ext>
                </a:extLst>
              </a:tr>
              <a:tr h="39456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2000">
                          <a:effectLst/>
                        </a:rPr>
                        <a:t>Это не будет работать.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09" marR="0" marT="0" marB="0" anchor="ctr"/>
                </a:tc>
                <a:extLst>
                  <a:ext uri="{0D108BD9-81ED-4DB2-BD59-A6C34878D82A}">
                    <a16:rowId xmlns:a16="http://schemas.microsoft.com/office/drawing/2014/main" val="2156486649"/>
                  </a:ext>
                </a:extLst>
              </a:tr>
              <a:tr h="71979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2000" dirty="0">
                          <a:effectLst/>
                        </a:rPr>
                        <a:t>Это слишком радикальные изменения.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09" marR="0" marT="0" marB="0" anchor="ctr"/>
                </a:tc>
                <a:extLst>
                  <a:ext uri="{0D108BD9-81ED-4DB2-BD59-A6C34878D82A}">
                    <a16:rowId xmlns:a16="http://schemas.microsoft.com/office/drawing/2014/main" val="4160528017"/>
                  </a:ext>
                </a:extLst>
              </a:tr>
              <a:tr h="71979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2000" dirty="0">
                          <a:effectLst/>
                        </a:rPr>
                        <a:t>Никто не хочет общаться со мной.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09" marR="0" marT="0" marB="0" anchor="ctr"/>
                </a:tc>
                <a:extLst>
                  <a:ext uri="{0D108BD9-81ED-4DB2-BD59-A6C34878D82A}">
                    <a16:rowId xmlns:a16="http://schemas.microsoft.com/office/drawing/2014/main" val="1044484918"/>
                  </a:ext>
                </a:extLst>
              </a:tr>
              <a:tr h="71979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2000" dirty="0">
                          <a:effectLst/>
                        </a:rPr>
                        <a:t>Я больше ничего здесь не добьюсь.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09" marR="0" marT="0" marB="0" anchor="ctr"/>
                </a:tc>
                <a:extLst>
                  <a:ext uri="{0D108BD9-81ED-4DB2-BD59-A6C34878D82A}">
                    <a16:rowId xmlns:a16="http://schemas.microsoft.com/office/drawing/2014/main" val="2625940497"/>
                  </a:ext>
                </a:extLst>
              </a:tr>
            </a:tbl>
          </a:graphicData>
        </a:graphic>
      </p:graphicFrame>
      <p:graphicFrame>
        <p:nvGraphicFramePr>
          <p:cNvPr id="6" name="Объект 5">
            <a:extLst>
              <a:ext uri="{FF2B5EF4-FFF2-40B4-BE49-F238E27FC236}">
                <a16:creationId xmlns:a16="http://schemas.microsoft.com/office/drawing/2014/main" id="{284B19BA-6147-EB48-B17D-A87CDFC5BE7C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482043447"/>
              </p:ext>
            </p:extLst>
          </p:nvPr>
        </p:nvGraphicFramePr>
        <p:xfrm>
          <a:off x="7191373" y="881101"/>
          <a:ext cx="4313238" cy="5099227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4313238">
                  <a:extLst>
                    <a:ext uri="{9D8B030D-6E8A-4147-A177-3AD203B41FA5}">
                      <a16:colId xmlns:a16="http://schemas.microsoft.com/office/drawing/2014/main" val="1292472671"/>
                    </a:ext>
                  </a:extLst>
                </a:gridCol>
              </a:tblGrid>
              <a:tr h="3428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2000" dirty="0">
                          <a:effectLst/>
                        </a:rPr>
                        <a:t>Позитивный внутренний диалог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09" marR="0" marT="0" marB="0" anchor="ctr"/>
                </a:tc>
                <a:extLst>
                  <a:ext uri="{0D108BD9-81ED-4DB2-BD59-A6C34878D82A}">
                    <a16:rowId xmlns:a16="http://schemas.microsoft.com/office/drawing/2014/main" val="1265087485"/>
                  </a:ext>
                </a:extLst>
              </a:tr>
              <a:tr h="5531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2000" dirty="0">
                          <a:effectLst/>
                        </a:rPr>
                        <a:t>Это возможность узнать что-то новое.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09" marR="0" marT="0" marB="0" anchor="ctr"/>
                </a:tc>
                <a:extLst>
                  <a:ext uri="{0D108BD9-81ED-4DB2-BD59-A6C34878D82A}">
                    <a16:rowId xmlns:a16="http://schemas.microsoft.com/office/drawing/2014/main" val="458431685"/>
                  </a:ext>
                </a:extLst>
              </a:tr>
              <a:tr h="5531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2000" dirty="0">
                          <a:effectLst/>
                        </a:rPr>
                        <a:t>Рассмотрю решение с разных сторон.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09" marR="0" marT="0" marB="0" anchor="ctr"/>
                </a:tc>
                <a:extLst>
                  <a:ext uri="{0D108BD9-81ED-4DB2-BD59-A6C34878D82A}">
                    <a16:rowId xmlns:a16="http://schemas.microsoft.com/office/drawing/2014/main" val="1660571704"/>
                  </a:ext>
                </a:extLst>
              </a:tr>
              <a:tr h="2692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2000" dirty="0">
                          <a:effectLst/>
                        </a:rPr>
                        <a:t>Голь на выдумки хитра.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09" marR="0" marT="0" marB="0" anchor="ctr"/>
                </a:tc>
                <a:extLst>
                  <a:ext uri="{0D108BD9-81ED-4DB2-BD59-A6C34878D82A}">
                    <a16:rowId xmlns:a16="http://schemas.microsoft.com/office/drawing/2014/main" val="3489989864"/>
                  </a:ext>
                </a:extLst>
              </a:tr>
              <a:tr h="112115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2000" dirty="0">
                          <a:effectLst/>
                        </a:rPr>
                        <a:t>Я был не в состоянии уместить это в свое расписание, но я могу пересмотреть некоторые приоритеты.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09" marR="0" marT="0" marB="0" anchor="ctr"/>
                </a:tc>
                <a:extLst>
                  <a:ext uri="{0D108BD9-81ED-4DB2-BD59-A6C34878D82A}">
                    <a16:rowId xmlns:a16="http://schemas.microsoft.com/office/drawing/2014/main" val="2004596682"/>
                  </a:ext>
                </a:extLst>
              </a:tr>
              <a:tr h="5531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2000">
                          <a:effectLst/>
                        </a:rPr>
                        <a:t>Я могу попытаться заставить это работать.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09" marR="0" marT="0" marB="0" anchor="ctr"/>
                </a:tc>
                <a:extLst>
                  <a:ext uri="{0D108BD9-81ED-4DB2-BD59-A6C34878D82A}">
                    <a16:rowId xmlns:a16="http://schemas.microsoft.com/office/drawing/2014/main" val="3506311995"/>
                  </a:ext>
                </a:extLst>
              </a:tr>
              <a:tr h="2692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2000" dirty="0">
                          <a:effectLst/>
                        </a:rPr>
                        <a:t>Давайте шанс.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09" marR="0" marT="0" marB="0" anchor="ctr"/>
                </a:tc>
                <a:extLst>
                  <a:ext uri="{0D108BD9-81ED-4DB2-BD59-A6C34878D82A}">
                    <a16:rowId xmlns:a16="http://schemas.microsoft.com/office/drawing/2014/main" val="1761507890"/>
                  </a:ext>
                </a:extLst>
              </a:tr>
              <a:tr h="5531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2000">
                          <a:effectLst/>
                        </a:rPr>
                        <a:t>Я буду интересен людям, если я буду открытым для них.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09" marR="0" marT="0" marB="0" anchor="ctr"/>
                </a:tc>
                <a:extLst>
                  <a:ext uri="{0D108BD9-81ED-4DB2-BD59-A6C34878D82A}">
                    <a16:rowId xmlns:a16="http://schemas.microsoft.com/office/drawing/2014/main" val="2313612343"/>
                  </a:ext>
                </a:extLst>
              </a:tr>
              <a:tr h="2692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2000" dirty="0">
                          <a:effectLst/>
                        </a:rPr>
                        <a:t>Я постараюсь ещё раз.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09" marR="0" marT="0" marB="0" anchor="ctr"/>
                </a:tc>
                <a:extLst>
                  <a:ext uri="{0D108BD9-81ED-4DB2-BD59-A6C34878D82A}">
                    <a16:rowId xmlns:a16="http://schemas.microsoft.com/office/drawing/2014/main" val="29674672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11866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>
            <a:extLst>
              <a:ext uri="{FF2B5EF4-FFF2-40B4-BE49-F238E27FC236}">
                <a16:creationId xmlns:a16="http://schemas.microsoft.com/office/drawing/2014/main" id="{0065041E-0389-DD48-A01E-CE368AA3C2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212350" y="590518"/>
            <a:ext cx="4313864" cy="4964444"/>
          </a:xfrm>
        </p:spPr>
        <p:txBody>
          <a:bodyPr>
            <a:normAutofit lnSpcReduction="10000"/>
          </a:bodyPr>
          <a:lstStyle/>
          <a:p>
            <a:pPr marL="0" indent="0" algn="ctr">
              <a:lnSpc>
                <a:spcPct val="110000"/>
              </a:lnSpc>
              <a:buNone/>
            </a:pPr>
            <a:r>
              <a:rPr lang="ru-RU" sz="2800" dirty="0"/>
              <a:t> Негативное высказывание</a:t>
            </a:r>
          </a:p>
          <a:p>
            <a:pPr algn="just">
              <a:lnSpc>
                <a:spcPct val="150000"/>
              </a:lnSpc>
            </a:pPr>
            <a:r>
              <a:rPr lang="ru-RU" sz="2400" dirty="0"/>
              <a:t>Потеря времени</a:t>
            </a:r>
          </a:p>
          <a:p>
            <a:pPr algn="just">
              <a:lnSpc>
                <a:spcPct val="150000"/>
              </a:lnSpc>
            </a:pPr>
            <a:r>
              <a:rPr lang="ru-RU" sz="2400" dirty="0"/>
              <a:t>Страх поражения </a:t>
            </a:r>
          </a:p>
          <a:p>
            <a:pPr algn="just">
              <a:lnSpc>
                <a:spcPct val="150000"/>
              </a:lnSpc>
            </a:pPr>
            <a:r>
              <a:rPr lang="ru-RU" sz="2400" dirty="0"/>
              <a:t>Нереально </a:t>
            </a:r>
          </a:p>
          <a:p>
            <a:pPr algn="just">
              <a:lnSpc>
                <a:spcPct val="150000"/>
              </a:lnSpc>
            </a:pPr>
            <a:r>
              <a:rPr lang="ru-RU" sz="2400" dirty="0"/>
              <a:t>слишком много усилий </a:t>
            </a:r>
          </a:p>
          <a:p>
            <a:pPr algn="just">
              <a:lnSpc>
                <a:spcPct val="150000"/>
              </a:lnSpc>
            </a:pPr>
            <a:r>
              <a:rPr lang="ru-RU" sz="2400" dirty="0"/>
              <a:t>Глупо</a:t>
            </a:r>
          </a:p>
          <a:p>
            <a:pPr algn="just">
              <a:lnSpc>
                <a:spcPct val="150000"/>
              </a:lnSpc>
            </a:pPr>
            <a:r>
              <a:rPr lang="ru-RU" sz="2400" dirty="0"/>
              <a:t>Слишком дорого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ED81941-CAB4-B64D-9354-932E2A98E6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43700" y="614824"/>
            <a:ext cx="4543425" cy="5287112"/>
          </a:xfrm>
        </p:spPr>
        <p:txBody>
          <a:bodyPr>
            <a:normAutofit lnSpcReduction="10000"/>
          </a:bodyPr>
          <a:lstStyle/>
          <a:p>
            <a:pPr marL="0" indent="0" algn="ctr">
              <a:lnSpc>
                <a:spcPct val="110000"/>
              </a:lnSpc>
              <a:buNone/>
            </a:pPr>
            <a:r>
              <a:rPr lang="ru-RU" sz="2800" dirty="0"/>
              <a:t>Позитивное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ru-RU" sz="2800" dirty="0"/>
              <a:t>утверждение</a:t>
            </a:r>
            <a:endParaRPr lang="ru-RU" sz="2400" dirty="0"/>
          </a:p>
          <a:p>
            <a:r>
              <a:rPr lang="ru-RU" sz="2400" dirty="0"/>
              <a:t>Разумное использование имеющихся ресурсов</a:t>
            </a:r>
          </a:p>
          <a:p>
            <a:r>
              <a:rPr lang="ru-RU" sz="2400" dirty="0"/>
              <a:t>Желание достичь успеха</a:t>
            </a:r>
          </a:p>
          <a:p>
            <a:r>
              <a:rPr lang="ru-RU" sz="2400" dirty="0"/>
              <a:t>Конкретно и осуществимо</a:t>
            </a:r>
          </a:p>
          <a:p>
            <a:r>
              <a:rPr lang="ru-RU" sz="2400" dirty="0"/>
              <a:t>Легко и быстро</a:t>
            </a:r>
          </a:p>
          <a:p>
            <a:r>
              <a:rPr lang="ru-RU" sz="2400" dirty="0"/>
              <a:t>Мудро и со знанием дела</a:t>
            </a:r>
          </a:p>
          <a:p>
            <a:r>
              <a:rPr lang="ru-RU" sz="2400" dirty="0"/>
              <a:t>По средствам</a:t>
            </a:r>
          </a:p>
          <a:p>
            <a:pPr marL="0" indent="0">
              <a:buNone/>
            </a:pPr>
            <a:endParaRPr lang="ru-RU" sz="28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74272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7D814A-7EC2-5343-96AF-412C79B7F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4" y="434104"/>
            <a:ext cx="8911687" cy="1280890"/>
          </a:xfrm>
        </p:spPr>
        <p:txBody>
          <a:bodyPr/>
          <a:lstStyle/>
          <a:p>
            <a:r>
              <a:rPr lang="ru-RU" dirty="0"/>
              <a:t>Пример таблицы по работе с позитивным мышлением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B1B626D-4637-D942-B6F9-60604B5902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346325" y="1805385"/>
            <a:ext cx="4313864" cy="4720106"/>
          </a:xfrm>
        </p:spPr>
        <p:txBody>
          <a:bodyPr>
            <a:normAutofit fontScale="92500" lnSpcReduction="20000"/>
          </a:bodyPr>
          <a:lstStyle/>
          <a:p>
            <a:r>
              <a:rPr lang="ru-RU" sz="2100" b="1" dirty="0"/>
              <a:t>Негативные фразы</a:t>
            </a:r>
          </a:p>
          <a:p>
            <a:pPr>
              <a:lnSpc>
                <a:spcPct val="120000"/>
              </a:lnSpc>
            </a:pPr>
            <a:r>
              <a:rPr lang="ru-RU" sz="2100" dirty="0">
                <a:solidFill>
                  <a:schemeClr val="tx1"/>
                </a:solidFill>
              </a:rPr>
              <a:t>1.я не смогу встретиться с тобой завтра</a:t>
            </a:r>
          </a:p>
          <a:p>
            <a:pPr>
              <a:lnSpc>
                <a:spcPct val="120000"/>
              </a:lnSpc>
            </a:pPr>
            <a:r>
              <a:rPr lang="ru-RU" sz="2100" dirty="0">
                <a:solidFill>
                  <a:schemeClr val="tx1"/>
                </a:solidFill>
              </a:rPr>
              <a:t>2. Я не знаю, есть ли сейчас эта книга у меня.</a:t>
            </a:r>
            <a:endParaRPr lang="ru-RU" sz="2100" spc="-300" dirty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</a:pPr>
            <a:r>
              <a:rPr lang="ru-RU" sz="2100" dirty="0">
                <a:solidFill>
                  <a:schemeClr val="tx1"/>
                </a:solidFill>
              </a:rPr>
              <a:t>3. Марина такая бестолковая, ничего сама не может сделать!</a:t>
            </a:r>
          </a:p>
          <a:p>
            <a:pPr>
              <a:lnSpc>
                <a:spcPct val="120000"/>
              </a:lnSpc>
            </a:pPr>
            <a:r>
              <a:rPr lang="ru-RU" sz="2100" dirty="0">
                <a:solidFill>
                  <a:schemeClr val="tx1"/>
                </a:solidFill>
              </a:rPr>
              <a:t>4. Я сегодня заболел и прийти не смогу.</a:t>
            </a:r>
          </a:p>
          <a:p>
            <a:pPr>
              <a:lnSpc>
                <a:spcPct val="120000"/>
              </a:lnSpc>
            </a:pPr>
            <a:r>
              <a:rPr lang="ru-RU" sz="2100" dirty="0">
                <a:solidFill>
                  <a:schemeClr val="tx1"/>
                </a:solidFill>
              </a:rPr>
              <a:t>5. Не смогу я пробежать 10 километров.</a:t>
            </a:r>
          </a:p>
          <a:p>
            <a:pPr>
              <a:lnSpc>
                <a:spcPct val="120000"/>
              </a:lnSpc>
            </a:pPr>
            <a:r>
              <a:rPr lang="ru-RU" sz="2100" dirty="0">
                <a:solidFill>
                  <a:schemeClr val="tx1"/>
                </a:solidFill>
              </a:rPr>
              <a:t>6. У Андрея руки все грязные.</a:t>
            </a:r>
          </a:p>
          <a:p>
            <a:endParaRPr lang="ru-RU" dirty="0">
              <a:solidFill>
                <a:srgbClr val="C00000"/>
              </a:solidFill>
              <a:latin typeface="Helvetica" pitchFamily="2" charset="0"/>
            </a:endParaRPr>
          </a:p>
          <a:p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AEE2384-B120-EB4C-80FF-585B3AC77A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190747" y="1756442"/>
            <a:ext cx="4313864" cy="4731778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20000"/>
              </a:lnSpc>
            </a:pPr>
            <a:r>
              <a:rPr lang="ru-RU" sz="2100" b="1" dirty="0"/>
              <a:t>Позитивные фразы</a:t>
            </a:r>
          </a:p>
          <a:p>
            <a:pPr>
              <a:lnSpc>
                <a:spcPct val="120000"/>
              </a:lnSpc>
            </a:pPr>
            <a:r>
              <a:rPr lang="ru-RU" sz="2100" dirty="0">
                <a:solidFill>
                  <a:schemeClr val="tx1"/>
                </a:solidFill>
              </a:rPr>
              <a:t>1. Я смогу встретиться с тобой через день</a:t>
            </a:r>
          </a:p>
          <a:p>
            <a:pPr>
              <a:lnSpc>
                <a:spcPct val="120000"/>
              </a:lnSpc>
            </a:pPr>
            <a:r>
              <a:rPr lang="ru-RU" sz="2100" dirty="0">
                <a:solidFill>
                  <a:schemeClr val="tx1"/>
                </a:solidFill>
              </a:rPr>
              <a:t>2. Я обязательно посмотрю, есть ли нужная тебе книга у меня дома.</a:t>
            </a:r>
          </a:p>
          <a:p>
            <a:pPr>
              <a:lnSpc>
                <a:spcPct val="120000"/>
              </a:lnSpc>
            </a:pPr>
            <a:r>
              <a:rPr lang="ru-RU" sz="2100" dirty="0">
                <a:solidFill>
                  <a:schemeClr val="tx1"/>
                </a:solidFill>
              </a:rPr>
              <a:t>3. Чтобы у Марины получилось, нужно делать вместе с ней.</a:t>
            </a:r>
          </a:p>
          <a:p>
            <a:pPr>
              <a:lnSpc>
                <a:spcPct val="120000"/>
              </a:lnSpc>
            </a:pPr>
            <a:r>
              <a:rPr lang="ru-RU" sz="2100" dirty="0">
                <a:solidFill>
                  <a:schemeClr val="tx1"/>
                </a:solidFill>
              </a:rPr>
              <a:t>4. Сегодня я выздоравливаю, приду, когда выздоровею.</a:t>
            </a:r>
          </a:p>
          <a:p>
            <a:pPr>
              <a:lnSpc>
                <a:spcPct val="120000"/>
              </a:lnSpc>
            </a:pPr>
            <a:r>
              <a:rPr lang="ru-RU" sz="2100" dirty="0">
                <a:solidFill>
                  <a:schemeClr val="tx1"/>
                </a:solidFill>
              </a:rPr>
              <a:t>5. Могу пробежать если нужно 2-3 километра, или пройти 10.</a:t>
            </a:r>
          </a:p>
          <a:p>
            <a:pPr>
              <a:lnSpc>
                <a:spcPct val="120000"/>
              </a:lnSpc>
            </a:pPr>
            <a:r>
              <a:rPr lang="ru-RU" sz="2100" dirty="0">
                <a:solidFill>
                  <a:schemeClr val="tx1"/>
                </a:solidFill>
              </a:rPr>
              <a:t>6. У Андрея руки в торте.</a:t>
            </a:r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5633987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ACB6EC44-E347-C642-BADB-0B83A9798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2715" y="968411"/>
            <a:ext cx="8915399" cy="1468800"/>
          </a:xfrm>
        </p:spPr>
        <p:txBody>
          <a:bodyPr>
            <a:normAutofit/>
          </a:bodyPr>
          <a:lstStyle/>
          <a:p>
            <a:r>
              <a:rPr lang="ru-RU" sz="5400" dirty="0">
                <a:solidFill>
                  <a:schemeClr val="accent1">
                    <a:lumMod val="40000"/>
                    <a:lumOff val="60000"/>
                  </a:schemeClr>
                </a:solidFill>
                <a:highlight>
                  <a:srgbClr val="008000"/>
                </a:highlight>
              </a:rPr>
              <a:t>2. Упражнение «+5»</a:t>
            </a:r>
          </a:p>
        </p:txBody>
      </p:sp>
      <p:sp>
        <p:nvSpPr>
          <p:cNvPr id="2" name="Текст 1">
            <a:extLst>
              <a:ext uri="{FF2B5EF4-FFF2-40B4-BE49-F238E27FC236}">
                <a16:creationId xmlns:a16="http://schemas.microsoft.com/office/drawing/2014/main" id="{CF1F3097-6538-4642-9592-F7C9BA4F1D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23120" y="2454554"/>
            <a:ext cx="8915399" cy="974446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ru-RU" dirty="0">
                <a:solidFill>
                  <a:schemeClr val="accent1">
                    <a:lumMod val="40000"/>
                    <a:lumOff val="60000"/>
                  </a:schemeClr>
                </a:solidFill>
                <a:highlight>
                  <a:srgbClr val="008000"/>
                </a:highlight>
              </a:rPr>
              <a:t>Суть техники—найти положительные стороны в любом из негативных событий в вашей жизни. В каждом событии постарайтесь найти минимум 5 выгодных для вас сторон. Такая нехитрая «ревизия» поможет настроиться на позитивное мышление.</a:t>
            </a:r>
          </a:p>
          <a:p>
            <a:endParaRPr lang="ru-RU" dirty="0">
              <a:solidFill>
                <a:schemeClr val="accent1">
                  <a:lumMod val="40000"/>
                  <a:lumOff val="60000"/>
                </a:schemeClr>
              </a:solidFill>
              <a:highlight>
                <a:srgbClr val="008000"/>
              </a:highlight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4D18D3-4444-EBE7-1A78-51AC2514038D}"/>
              </a:ext>
            </a:extLst>
          </p:cNvPr>
          <p:cNvSpPr txBox="1"/>
          <p:nvPr/>
        </p:nvSpPr>
        <p:spPr>
          <a:xfrm>
            <a:off x="1136821" y="4932486"/>
            <a:ext cx="105032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>
                <a:solidFill>
                  <a:srgbClr val="7030A0"/>
                </a:solidFill>
                <a:highlight>
                  <a:srgbClr val="00FFFF"/>
                </a:highlight>
              </a:rPr>
              <a:t>3. Не запрещайте себе негатив!!!</a:t>
            </a:r>
          </a:p>
        </p:txBody>
      </p:sp>
    </p:spTree>
    <p:extLst>
      <p:ext uri="{BB962C8B-B14F-4D97-AF65-F5344CB8AC3E}">
        <p14:creationId xmlns:p14="http://schemas.microsoft.com/office/powerpoint/2010/main" val="27835860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BF03DD74-FD2F-4E48-A951-58360D8135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dirty="0"/>
              <a:t>Способы снятия нервно-психического напряжения</a:t>
            </a:r>
            <a:br>
              <a:rPr lang="ru-RU" dirty="0"/>
            </a:br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426B814-79CC-0946-A40A-F8F30CB12C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905000"/>
            <a:ext cx="8915400" cy="4100290"/>
          </a:xfrm>
        </p:spPr>
        <p:txBody>
          <a:bodyPr>
            <a:noAutofit/>
          </a:bodyPr>
          <a:lstStyle/>
          <a:p>
            <a:r>
              <a:rPr lang="ru-RU" sz="1900" dirty="0"/>
              <a:t>Можно разрядить свои эмоции, высказавшись тем людям, которые</a:t>
            </a:r>
            <a:r>
              <a:rPr lang="en" sz="1900" dirty="0"/>
              <a:t> </a:t>
            </a:r>
            <a:r>
              <a:rPr lang="ru-RU" sz="1900" dirty="0"/>
              <a:t>поймут и посочувствуют.</a:t>
            </a:r>
          </a:p>
          <a:p>
            <a:r>
              <a:rPr lang="ru-RU" sz="1900" dirty="0"/>
              <a:t>Если ты один, можешь поколотить подушку или выжать мокрое полотенце - это поможет расслабиться так как обычно при негативных эмоциях большая часть энергии копится в мышцам плеч, в верхней части рук и в пальцах</a:t>
            </a:r>
          </a:p>
          <a:p>
            <a:r>
              <a:rPr lang="ru-RU" sz="1900" dirty="0"/>
              <a:t>Производи любые спонтанные звуки — напряжение может быть «заперто» в горле.</a:t>
            </a:r>
          </a:p>
          <a:p>
            <a:r>
              <a:rPr lang="ru-RU" sz="1900" dirty="0"/>
              <a:t>Свое напряжение вложить в </a:t>
            </a:r>
            <a:r>
              <a:rPr lang="ru-RU" sz="1900" dirty="0" err="1"/>
              <a:t>комканье</a:t>
            </a:r>
            <a:r>
              <a:rPr lang="ru-RU" sz="1900" dirty="0"/>
              <a:t> газетного листа, сделать этот комок как можно меньше и закинуть подальше. Другую газету порвать на мелкие кусочки, затем выбросить. Из другой газеты слепить свое настроение. Закрасить газетный разворот (рисование кляксами, пальчиковое рисование гуашью) </a:t>
            </a:r>
          </a:p>
          <a:p>
            <a:r>
              <a:rPr lang="ru-RU" sz="1900" dirty="0"/>
              <a:t>Потанцевать под музыку, громко спеть свою любимую песню, погулять в тихом месте на природе.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0980285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C8021C-5AF9-0940-A4E5-C35A78E18F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/>
              <a:t>Физический способ борьбы с негативным мышлением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BBEB594-8A7C-FC44-B754-AE0D3D8845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Физический способ устранения негативного мышления основан на        методе негативного подкрепления.</a:t>
            </a:r>
          </a:p>
          <a:p>
            <a:r>
              <a:rPr lang="ru-RU" b="1" dirty="0"/>
              <a:t>Этот способ настолько же эффективный, насколько и сложный, поскольку вам придется постоянно отслеживать свои мысли.</a:t>
            </a:r>
            <a:endParaRPr lang="ru-RU" dirty="0"/>
          </a:p>
          <a:p>
            <a:r>
              <a:rPr lang="ru-RU" dirty="0"/>
              <a:t>Наденьте себе на запястье тонкую канцелярскую </a:t>
            </a:r>
            <a:r>
              <a:rPr lang="ru-RU" dirty="0" err="1"/>
              <a:t>резиночку</a:t>
            </a:r>
            <a:r>
              <a:rPr lang="ru-RU" dirty="0"/>
              <a:t> (ими обычно перевязывают пачки денежных купюр).</a:t>
            </a:r>
          </a:p>
          <a:p>
            <a:r>
              <a:rPr lang="ru-RU" dirty="0"/>
              <a:t>Как только вы подумаете о чем-то плохом, оттяните </a:t>
            </a:r>
            <a:r>
              <a:rPr lang="ru-RU" dirty="0" err="1"/>
              <a:t>резиночку</a:t>
            </a:r>
            <a:r>
              <a:rPr lang="ru-RU" dirty="0"/>
              <a:t> в сторону и резко отпустите.</a:t>
            </a:r>
          </a:p>
          <a:p>
            <a:r>
              <a:rPr lang="ru-RU" dirty="0"/>
              <a:t>Болевое ощущение напомнит вам о том, что вы мыслите неправильно.</a:t>
            </a:r>
          </a:p>
          <a:p>
            <a:pPr marL="0" indent="0">
              <a:buNone/>
            </a:pPr>
            <a:r>
              <a:rPr lang="ru-RU" dirty="0"/>
              <a:t>Главный секрет успеха заключается в том, что если вы не можете изменить ситуацию, то нужно изменить отношение к ней.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211706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184927-EAFB-DB4B-A8DF-33B1C9D3DC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dirty="0"/>
              <a:t>Рекомендации по преодолению стресса: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86F144D-D6CC-C049-AFA9-BE3090B054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4724400"/>
          </a:xfrm>
        </p:spPr>
        <p:txBody>
          <a:bodyPr>
            <a:normAutofit fontScale="92500" lnSpcReduction="10000"/>
          </a:bodyPr>
          <a:lstStyle/>
          <a:p>
            <a:r>
              <a:rPr lang="ru-RU" sz="2400" dirty="0"/>
              <a:t>переключаться на приятные сегодняшние воспоминания (новости, комплименты, хорошие дела).</a:t>
            </a:r>
          </a:p>
          <a:p>
            <a:r>
              <a:rPr lang="ru-RU" sz="2400" dirty="0"/>
              <a:t>Не боятся плакать</a:t>
            </a:r>
          </a:p>
          <a:p>
            <a:r>
              <a:rPr lang="ru-RU" sz="2400" dirty="0"/>
              <a:t>Постараться принять негативные события как необходимость совершить позитивные действия (по принципу: всё что ни делается, всё к лучшему).</a:t>
            </a:r>
          </a:p>
          <a:p>
            <a:r>
              <a:rPr lang="ru-RU" sz="2400" dirty="0"/>
              <a:t>Не создавайте напряжения во взаимоотношениях и не угрожайте.</a:t>
            </a:r>
          </a:p>
          <a:p>
            <a:r>
              <a:rPr lang="ru-RU" sz="2400" dirty="0"/>
              <a:t>Поддерживайте его в момент неуверенности в своих силах.</a:t>
            </a:r>
          </a:p>
          <a:p>
            <a:r>
              <a:rPr lang="ru-RU" sz="2400" dirty="0"/>
              <a:t>Развитие навыков </a:t>
            </a:r>
            <a:r>
              <a:rPr lang="ru-RU" sz="2400" dirty="0" err="1"/>
              <a:t>саморегуляции</a:t>
            </a:r>
            <a:r>
              <a:rPr lang="ru-RU" sz="2400" dirty="0"/>
              <a:t> (самовнушение) с целью снятия напряжения.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145394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99ADA3-F991-8B49-BFFB-1BF9CFBB85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8491" y="3106965"/>
            <a:ext cx="8915399" cy="1468800"/>
          </a:xfrm>
        </p:spPr>
        <p:txBody>
          <a:bodyPr>
            <a:normAutofit fontScale="90000"/>
          </a:bodyPr>
          <a:lstStyle/>
          <a:p>
            <a:r>
              <a:rPr lang="ru-RU" sz="4400" dirty="0"/>
              <a:t>4.ЗАПИСЫВАЙТЕ СЛУЧИВШИЕСЯ ЗА ДЕНЬ ПОЗИТИВНЫЕ СОБЫТИЯ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49961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6F7AD8-253C-1642-9EB5-C1FE4D79B3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23523" y="445690"/>
            <a:ext cx="8911687" cy="1280890"/>
          </a:xfrm>
        </p:spPr>
        <p:txBody>
          <a:bodyPr>
            <a:normAutofit fontScale="90000"/>
          </a:bodyPr>
          <a:lstStyle/>
          <a:p>
            <a:r>
              <a:rPr lang="ru-RU" sz="4000" dirty="0"/>
              <a:t>5.Прощайте и отпускайте прошлое</a:t>
            </a:r>
            <a:br>
              <a:rPr lang="ru-RU" dirty="0"/>
            </a:br>
            <a:endParaRPr lang="ru-RU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6380AB87-4699-004A-9F5F-C1E9C1FB629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3523" y="1320053"/>
            <a:ext cx="8726975" cy="4913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72135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470E58-8E13-024F-8D21-516841BD48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Упражнение «Рюкзак с обидами».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AC472CE-225A-2B46-BF73-1E2E8CFBF1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400" dirty="0"/>
              <a:t>Представьте, что вы находитесь высоко в горах и стоите на узком, шатком мостике над ущельем. У вас на спине рюкзак, наполненный вашими обидами, разочарованиями, злостью, негативными эмоциями. Еще одна эмоция, обида - и рюкзак перевесит вас. Вы упадете в пропасть. Попытайтесь больше не нагружать рюкзак, не складывайте в него очередную обиду, а резко сбросьте его с плеч - пусть все ваши обиды падают в пропасть. Постойте еще немного на мостике, попрощайтесь с негативом и возвращайтесь домой.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30285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B2FB6F-B3CF-484E-82B3-54526A3AD5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2981" y="769960"/>
            <a:ext cx="10754391" cy="1408464"/>
          </a:xfrm>
        </p:spPr>
        <p:txBody>
          <a:bodyPr/>
          <a:lstStyle/>
          <a:p>
            <a:r>
              <a:rPr lang="ru-RU" b="1" dirty="0"/>
              <a:t>            </a:t>
            </a:r>
            <a:r>
              <a:rPr lang="ru-RU" sz="4000" dirty="0"/>
              <a:t>6.Чаще улыбайтесь</a:t>
            </a:r>
            <a:br>
              <a:rPr lang="ru-RU" dirty="0"/>
            </a:br>
            <a:endParaRPr lang="ru-RU" dirty="0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D72E9333-F103-6444-8ACB-057F38302F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0040" y="1474192"/>
            <a:ext cx="5196470" cy="5182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18187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Волшебная сила простых объятий: почему важно и нужно обнимать друг друга? |  Mltpl.City">
            <a:extLst>
              <a:ext uri="{FF2B5EF4-FFF2-40B4-BE49-F238E27FC236}">
                <a16:creationId xmlns:a16="http://schemas.microsoft.com/office/drawing/2014/main" id="{1D173162-6169-804F-9487-12D5569324C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0700"/>
            <a:ext cx="12309231" cy="7248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309D1C-9942-2345-99B6-5643D5F44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43418" y="3593528"/>
            <a:ext cx="4422392" cy="837795"/>
          </a:xfrm>
        </p:spPr>
        <p:txBody>
          <a:bodyPr>
            <a:noAutofit/>
          </a:bodyPr>
          <a:lstStyle/>
          <a:p>
            <a:r>
              <a:rPr lang="ru-RU" sz="4000" dirty="0">
                <a:highlight>
                  <a:srgbClr val="FFFF00"/>
                </a:highlight>
              </a:rPr>
              <a:t>7.Благодарите</a:t>
            </a:r>
          </a:p>
        </p:txBody>
      </p:sp>
    </p:spTree>
    <p:extLst>
      <p:ext uri="{BB962C8B-B14F-4D97-AF65-F5344CB8AC3E}">
        <p14:creationId xmlns:p14="http://schemas.microsoft.com/office/powerpoint/2010/main" val="17747670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4F302C-ABFB-6B43-8DE2-0DB632CC8F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/>
              <a:t>8.Визуализация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903AF54-EA76-DA4A-A5C9-CB35D84DCE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/>
              <a:t>Наш мозг эффективнее воспринимает образную информацию, поэтому учитесь мысленно представлять положительные события в своей жизни. Чтобы получить ощутимый эффект, упражнения нужно выполнять  ежедневно.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4986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BE7D1F-1FAE-CB49-BD21-B09EA33FF3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9. Анализируйте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99AAADB-7212-5744-9679-AEB7895DB8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2925" y="1905000"/>
            <a:ext cx="8915400" cy="3777622"/>
          </a:xfrm>
        </p:spPr>
        <p:txBody>
          <a:bodyPr>
            <a:noAutofit/>
          </a:bodyPr>
          <a:lstStyle/>
          <a:p>
            <a:r>
              <a:rPr lang="ru-RU" sz="2400" dirty="0"/>
              <a:t>Подходите к негативным событиям в жизни с рациональной стороны. Если случилась неприятность, постарайтесь детально ответить себе на следующие вопросы:</a:t>
            </a:r>
          </a:p>
          <a:p>
            <a:pPr marL="0" lvl="0" indent="0">
              <a:buNone/>
            </a:pPr>
            <a:r>
              <a:rPr lang="ru-RU" sz="2400" dirty="0"/>
              <a:t>1.Почему так произошло?</a:t>
            </a:r>
          </a:p>
          <a:p>
            <a:pPr marL="0" lvl="0" indent="0">
              <a:buNone/>
            </a:pPr>
            <a:r>
              <a:rPr lang="ru-RU" sz="2400" dirty="0"/>
              <a:t>2.Какие посторонние факторы или собственные действия к этому привели?</a:t>
            </a:r>
          </a:p>
          <a:p>
            <a:pPr marL="0" lvl="0" indent="0">
              <a:buNone/>
            </a:pPr>
            <a:r>
              <a:rPr lang="ru-RU" sz="2400" dirty="0"/>
              <a:t>3.Что можно сделать для разрешения проблемы вообще?</a:t>
            </a:r>
          </a:p>
          <a:p>
            <a:pPr marL="0" lvl="0" indent="0">
              <a:buNone/>
            </a:pPr>
            <a:r>
              <a:rPr lang="ru-RU" sz="2400" dirty="0"/>
              <a:t>4.Какие шаги следует предпринять в самом ближайшем будущем?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2707290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A9B030-4ADD-E34D-9E01-9B6FE3F3FC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Ответьте на вопросы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072C3C7-2B99-C048-96EE-EAFC5B0130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400" dirty="0"/>
              <a:t>Это событие на самом деле такое важное?</a:t>
            </a:r>
          </a:p>
          <a:p>
            <a:r>
              <a:rPr lang="ru-RU" sz="2400" dirty="0"/>
              <a:t>Происшедшее имеет трагические последствия для вас и ваших близких?</a:t>
            </a:r>
          </a:p>
          <a:p>
            <a:r>
              <a:rPr lang="ru-RU" sz="2400" dirty="0"/>
              <a:t>Стоит ли это событие таких переживаний?</a:t>
            </a:r>
          </a:p>
          <a:p>
            <a:r>
              <a:rPr lang="ru-RU" sz="2400" dirty="0"/>
              <a:t>Через месяц случившееся будет для вас таким же значимым?</a:t>
            </a:r>
          </a:p>
          <a:p>
            <a:r>
              <a:rPr lang="ru-RU" sz="2400" dirty="0"/>
              <a:t>Неужели это событие страшнее смерти?</a:t>
            </a:r>
          </a:p>
          <a:p>
            <a:r>
              <a:rPr lang="ru-RU" sz="2400" dirty="0"/>
              <a:t>Если все же сбудутся худшие опасения, сможете ли вы справиться с ситуацией?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0728237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Как поднять себе настроение за 5 минут">
            <a:extLst>
              <a:ext uri="{FF2B5EF4-FFF2-40B4-BE49-F238E27FC236}">
                <a16:creationId xmlns:a16="http://schemas.microsoft.com/office/drawing/2014/main" id="{7FD4B41F-612A-3142-8419-6D6742AE83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5950" y="0"/>
            <a:ext cx="8629650" cy="6831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187784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2D962D7-62DA-ED41-A33C-3E86376F00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2925" y="1905000"/>
            <a:ext cx="8915400" cy="3777622"/>
          </a:xfrm>
        </p:spPr>
        <p:txBody>
          <a:bodyPr>
            <a:normAutofit fontScale="92500"/>
          </a:bodyPr>
          <a:lstStyle/>
          <a:p>
            <a:r>
              <a:rPr lang="ru-RU" sz="3600" dirty="0"/>
              <a:t>Меньше хмурься, больше улыбайся </a:t>
            </a:r>
          </a:p>
          <a:p>
            <a:r>
              <a:rPr lang="ru-RU" sz="3600" dirty="0"/>
              <a:t>Меньше говори, больше слушай </a:t>
            </a:r>
          </a:p>
          <a:p>
            <a:r>
              <a:rPr lang="ru-RU" sz="3600" dirty="0"/>
              <a:t>Меньше осуждай, больше принимай </a:t>
            </a:r>
          </a:p>
          <a:p>
            <a:r>
              <a:rPr lang="ru-RU" sz="3600" dirty="0"/>
              <a:t>Меньше наблюдай, больше делай </a:t>
            </a:r>
          </a:p>
          <a:p>
            <a:r>
              <a:rPr lang="ru-RU" sz="3600" dirty="0"/>
              <a:t>Меньше жалуйся, больше цени </a:t>
            </a:r>
          </a:p>
          <a:p>
            <a:r>
              <a:rPr lang="ru-RU" sz="3600" dirty="0"/>
              <a:t>Меньше бойся, больше люби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38874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>
            <a:extLst>
              <a:ext uri="{FF2B5EF4-FFF2-40B4-BE49-F238E27FC236}">
                <a16:creationId xmlns:a16="http://schemas.microsoft.com/office/drawing/2014/main" id="{6325D895-7ADB-6545-A3D7-6873C32084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EFF8FE7A-AF20-914B-ACAA-EBCBDEE42C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4800" dirty="0">
                <a:solidFill>
                  <a:schemeClr val="accent2">
                    <a:lumMod val="75000"/>
                  </a:schemeClr>
                </a:solidFill>
                <a:highlight>
                  <a:srgbClr val="C0C0C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Самая великая победа-победа над своим негативным мышлением.</a:t>
            </a:r>
          </a:p>
          <a:p>
            <a:pPr marL="0" indent="0">
              <a:buNone/>
            </a:pPr>
            <a:r>
              <a:rPr lang="ru-RU" sz="4800" dirty="0">
                <a:solidFill>
                  <a:schemeClr val="accent2">
                    <a:lumMod val="75000"/>
                  </a:schemeClr>
                </a:solidFill>
                <a:highlight>
                  <a:srgbClr val="C0C0C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Сократ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111515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6C3988C0-1522-0942-A5C6-B6EB71A8D0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19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46BA86-3F77-474F-8890-6B55C8103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1971606" cy="6919264"/>
          </a:xfrm>
        </p:spPr>
        <p:txBody>
          <a:bodyPr>
            <a:normAutofit fontScale="90000"/>
          </a:bodyPr>
          <a:lstStyle/>
          <a:p>
            <a:r>
              <a:rPr lang="ru-RU" b="1" u="sng" dirty="0">
                <a:solidFill>
                  <a:schemeClr val="accent1">
                    <a:lumMod val="50000"/>
                  </a:schemeClr>
                </a:solidFill>
                <a:highlight>
                  <a:srgbClr val="00FFFF"/>
                </a:highlight>
              </a:rPr>
              <a:t>Все в Ваших руках.</a:t>
            </a:r>
            <a:br>
              <a:rPr lang="ru-RU" dirty="0">
                <a:solidFill>
                  <a:schemeClr val="accent1">
                    <a:lumMod val="50000"/>
                  </a:schemeClr>
                </a:solidFill>
                <a:highlight>
                  <a:srgbClr val="00FFFF"/>
                </a:highlight>
              </a:rPr>
            </a:br>
            <a:r>
              <a:rPr lang="ru-RU" b="1" u="sng" dirty="0">
                <a:solidFill>
                  <a:schemeClr val="accent1">
                    <a:lumMod val="50000"/>
                  </a:schemeClr>
                </a:solidFill>
                <a:highlight>
                  <a:srgbClr val="00FFFF"/>
                </a:highlight>
              </a:rPr>
              <a:t>«Мир –это Вы. Когда Вы преобразуете свои мысли, мир, в котором вы живете , тоже преобразуется…</a:t>
            </a:r>
            <a:br>
              <a:rPr lang="ru-RU" b="1" u="sng" dirty="0">
                <a:solidFill>
                  <a:schemeClr val="accent1">
                    <a:lumMod val="50000"/>
                  </a:schemeClr>
                </a:solidFill>
                <a:highlight>
                  <a:srgbClr val="00FFFF"/>
                </a:highlight>
              </a:rPr>
            </a:br>
            <a:br>
              <a:rPr lang="ru-RU" dirty="0">
                <a:solidFill>
                  <a:schemeClr val="accent1">
                    <a:lumMod val="50000"/>
                  </a:schemeClr>
                </a:solidFill>
                <a:highlight>
                  <a:srgbClr val="00FFFF"/>
                </a:highlight>
              </a:rPr>
            </a:br>
            <a:r>
              <a:rPr lang="ru-RU" b="1" u="sng" dirty="0">
                <a:solidFill>
                  <a:schemeClr val="accent1">
                    <a:lumMod val="50000"/>
                  </a:schemeClr>
                </a:solidFill>
                <a:highlight>
                  <a:srgbClr val="00FFFF"/>
                </a:highlight>
              </a:rPr>
              <a:t> Поэтому, самое лучшее, что Вы можете сделать для мира –ЭТО СТАТЬ ВОЛШЕБНИКОМ...» </a:t>
            </a:r>
            <a:br>
              <a:rPr lang="ru-RU" b="1" u="sng" dirty="0">
                <a:solidFill>
                  <a:schemeClr val="accent1">
                    <a:lumMod val="50000"/>
                  </a:schemeClr>
                </a:solidFill>
                <a:highlight>
                  <a:srgbClr val="00FFFF"/>
                </a:highlight>
              </a:rPr>
            </a:br>
            <a:r>
              <a:rPr lang="ru-RU" b="1" u="sng" dirty="0">
                <a:solidFill>
                  <a:schemeClr val="accent1">
                    <a:lumMod val="50000"/>
                  </a:schemeClr>
                </a:solidFill>
                <a:highlight>
                  <a:srgbClr val="00FFFF"/>
                </a:highlight>
              </a:rPr>
              <a:t>(</a:t>
            </a:r>
            <a:r>
              <a:rPr lang="ru-RU" b="1" u="sng" dirty="0" err="1">
                <a:solidFill>
                  <a:schemeClr val="accent1">
                    <a:lumMod val="50000"/>
                  </a:schemeClr>
                </a:solidFill>
                <a:highlight>
                  <a:srgbClr val="00FFFF"/>
                </a:highlight>
              </a:rPr>
              <a:t>Дипак</a:t>
            </a:r>
            <a:r>
              <a:rPr lang="ru-RU" b="1" u="sng" dirty="0">
                <a:solidFill>
                  <a:schemeClr val="accent1">
                    <a:lumMod val="50000"/>
                  </a:schemeClr>
                </a:solidFill>
                <a:highlight>
                  <a:srgbClr val="00FFFF"/>
                </a:highlight>
              </a:rPr>
              <a:t> </a:t>
            </a:r>
            <a:r>
              <a:rPr lang="ru-RU" b="1" u="sng" dirty="0" err="1">
                <a:solidFill>
                  <a:schemeClr val="accent1">
                    <a:lumMod val="50000"/>
                  </a:schemeClr>
                </a:solidFill>
                <a:highlight>
                  <a:srgbClr val="00FFFF"/>
                </a:highlight>
              </a:rPr>
              <a:t>Чопра</a:t>
            </a:r>
            <a:r>
              <a:rPr lang="ru-RU" b="1" u="sng" dirty="0">
                <a:solidFill>
                  <a:schemeClr val="accent1">
                    <a:lumMod val="50000"/>
                  </a:schemeClr>
                </a:solidFill>
                <a:highlight>
                  <a:srgbClr val="00FFFF"/>
                </a:highlight>
              </a:rPr>
              <a:t>)</a:t>
            </a:r>
            <a:br>
              <a:rPr lang="ru-RU" b="1" u="sng" dirty="0">
                <a:solidFill>
                  <a:schemeClr val="accent1">
                    <a:lumMod val="50000"/>
                  </a:schemeClr>
                </a:solidFill>
                <a:highlight>
                  <a:srgbClr val="00FFFF"/>
                </a:highlight>
              </a:rPr>
            </a:br>
            <a:br>
              <a:rPr lang="ru-RU" sz="4000" b="1" u="sng" dirty="0">
                <a:solidFill>
                  <a:schemeClr val="accent1">
                    <a:lumMod val="50000"/>
                  </a:schemeClr>
                </a:solidFill>
                <a:highlight>
                  <a:srgbClr val="00FFFF"/>
                </a:highlight>
              </a:rPr>
            </a:br>
            <a:r>
              <a:rPr lang="ru-RU" sz="4000" b="1" i="1" u="sng" dirty="0">
                <a:solidFill>
                  <a:schemeClr val="accent1">
                    <a:lumMod val="50000"/>
                  </a:schemeClr>
                </a:solidFill>
                <a:highlight>
                  <a:srgbClr val="00FFFF"/>
                </a:highlight>
              </a:rPr>
              <a:t>« Реальность –это не то что с нами происходит, а ТО ЧТО МЫ ДЕЛАЕМ С ТЕМ, ЧТО С НАМИ ПРОИСХОДИТ…» </a:t>
            </a:r>
            <a:br>
              <a:rPr lang="ru-RU" sz="4000" b="1" i="1" u="sng" dirty="0">
                <a:solidFill>
                  <a:schemeClr val="accent1">
                    <a:lumMod val="50000"/>
                  </a:schemeClr>
                </a:solidFill>
                <a:highlight>
                  <a:srgbClr val="00FFFF"/>
                </a:highlight>
              </a:rPr>
            </a:br>
            <a:r>
              <a:rPr lang="ru-RU" sz="4000" b="1" i="1" dirty="0" err="1">
                <a:solidFill>
                  <a:schemeClr val="accent1">
                    <a:lumMod val="50000"/>
                  </a:schemeClr>
                </a:solidFill>
                <a:highlight>
                  <a:srgbClr val="00FFFF"/>
                </a:highlight>
              </a:rPr>
              <a:t>Ол­дос</a:t>
            </a:r>
            <a:r>
              <a:rPr lang="ru-RU" sz="4000" b="1" i="1" dirty="0">
                <a:solidFill>
                  <a:schemeClr val="accent1">
                    <a:lumMod val="50000"/>
                  </a:schemeClr>
                </a:solidFill>
                <a:highlight>
                  <a:srgbClr val="00FFFF"/>
                </a:highlight>
              </a:rPr>
              <a:t> Хак­с­ли </a:t>
            </a:r>
            <a:br>
              <a:rPr lang="ru-RU" sz="4000" b="1" dirty="0">
                <a:solidFill>
                  <a:schemeClr val="accent1">
                    <a:lumMod val="50000"/>
                  </a:schemeClr>
                </a:solidFill>
                <a:highlight>
                  <a:srgbClr val="00FFFF"/>
                </a:highlight>
              </a:rPr>
            </a:br>
            <a:br>
              <a:rPr lang="ru-RU" dirty="0">
                <a:highlight>
                  <a:srgbClr val="00FFFF"/>
                </a:highlight>
              </a:rPr>
            </a:br>
            <a:endParaRPr lang="ru-RU" dirty="0">
              <a:highlight>
                <a:srgbClr val="00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652312328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{B679017D-E3C8-E947-AB26-A2E70460E8ED}tf10001069</Template>
  <TotalTime>365</TotalTime>
  <Words>1887</Words>
  <Application>Microsoft Office PowerPoint</Application>
  <PresentationFormat>Широкоэкранный</PresentationFormat>
  <Paragraphs>174</Paragraphs>
  <Slides>32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40" baseType="lpstr">
      <vt:lpstr>Arial</vt:lpstr>
      <vt:lpstr>Calibri</vt:lpstr>
      <vt:lpstr>Century Gothic</vt:lpstr>
      <vt:lpstr>Helvetica</vt:lpstr>
      <vt:lpstr>Symbol</vt:lpstr>
      <vt:lpstr>Times New Roman</vt:lpstr>
      <vt:lpstr>Wingdings 3</vt:lpstr>
      <vt:lpstr>Легкий дым</vt:lpstr>
      <vt:lpstr>.</vt:lpstr>
      <vt:lpstr>Презентация PowerPoint</vt:lpstr>
      <vt:lpstr>У каждого из нас есть возможность выбора каждый день, каждую минуту. Мы сами принимаем решение, в какой цвет раскрасить свой сегодняшний день и всю свою жизнь. Мы сами решаем: стакан, наполненный наполовину, — он наполовину пустой или наполовину полный? </vt:lpstr>
      <vt:lpstr>Презентация PowerPoint</vt:lpstr>
      <vt:lpstr>7 основных установок позитивного мышления </vt:lpstr>
      <vt:lpstr>Преимущества позитивного отношения: </vt:lpstr>
      <vt:lpstr>ВЛИЯНИЕ ПОЛОЖИТЕЛЬНЫХ И ОТРИЦАТЕЛЬНЫХ ЭМОЦИЙ НА ИММУНИТЕТ ЧЕЛОВЕКА.</vt:lpstr>
      <vt:lpstr>Принципы позитивного мышления</vt:lpstr>
      <vt:lpstr>Преимущества позитивного мышления </vt:lpstr>
      <vt:lpstr>Презентация PowerPoint</vt:lpstr>
      <vt:lpstr>Презентация PowerPoint</vt:lpstr>
      <vt:lpstr>Приёмы позитивного мышления:</vt:lpstr>
      <vt:lpstr>10 МЕТОДОВ ПОЗИТИВНОГО МЫШЛЕНИЯ </vt:lpstr>
      <vt:lpstr>Презентация PowerPoint</vt:lpstr>
      <vt:lpstr>Презентация PowerPoint</vt:lpstr>
      <vt:lpstr>Пример таблицы по работе с позитивным мышлением</vt:lpstr>
      <vt:lpstr>2. Упражнение «+5»</vt:lpstr>
      <vt:lpstr>Способы снятия нервно-психического напряжения </vt:lpstr>
      <vt:lpstr>Физический способ борьбы с негативным мышлением</vt:lpstr>
      <vt:lpstr>Рекомендации по преодолению стресса: </vt:lpstr>
      <vt:lpstr>4.ЗАПИСЫВАЙТЕ СЛУЧИВШИЕСЯ ЗА ДЕНЬ ПОЗИТИВНЫЕ СОБЫТИЯ </vt:lpstr>
      <vt:lpstr>5.Прощайте и отпускайте прошлое </vt:lpstr>
      <vt:lpstr>Упражнение «Рюкзак с обидами». </vt:lpstr>
      <vt:lpstr>            6.Чаще улыбайтесь </vt:lpstr>
      <vt:lpstr>7.Благодарите</vt:lpstr>
      <vt:lpstr>8.Визуализация </vt:lpstr>
      <vt:lpstr>9. Анализируйте </vt:lpstr>
      <vt:lpstr>Ответьте на вопросы </vt:lpstr>
      <vt:lpstr>Презентация PowerPoint</vt:lpstr>
      <vt:lpstr>Презентация PowerPoint</vt:lpstr>
      <vt:lpstr>Презентация PowerPoint</vt:lpstr>
      <vt:lpstr>Все в Ваших руках. «Мир –это Вы. Когда Вы преобразуете свои мысли, мир, в котором вы живете , тоже преобразуется…   Поэтому, самое лучшее, что Вы можете сделать для мира –ЭТО СТАТЬ ВОЛШЕБНИКОМ...»  (Дипак Чопра)  « Реальность –это не то что с нами происходит, а ТО ЧТО МЫ ДЕЛАЕМ С ТЕМ, ЧТО С НАМИ ПРОИСХОДИТ…»  Ол­дос Хак­с­ли 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Святослав Килочек</dc:creator>
  <cp:lastModifiedBy>Наталья Булгакова</cp:lastModifiedBy>
  <cp:revision>35</cp:revision>
  <dcterms:created xsi:type="dcterms:W3CDTF">2021-03-30T09:16:05Z</dcterms:created>
  <dcterms:modified xsi:type="dcterms:W3CDTF">2022-05-08T17:15:49Z</dcterms:modified>
</cp:coreProperties>
</file>