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70" r:id="rId2"/>
    <p:sldId id="257" r:id="rId3"/>
    <p:sldId id="258" r:id="rId4"/>
    <p:sldId id="259" r:id="rId5"/>
    <p:sldId id="260" r:id="rId6"/>
    <p:sldId id="289" r:id="rId7"/>
    <p:sldId id="271" r:id="rId8"/>
    <p:sldId id="276" r:id="rId9"/>
    <p:sldId id="272" r:id="rId10"/>
    <p:sldId id="291" r:id="rId11"/>
    <p:sldId id="274" r:id="rId12"/>
    <p:sldId id="282" r:id="rId13"/>
    <p:sldId id="261" r:id="rId14"/>
    <p:sldId id="310" r:id="rId15"/>
    <p:sldId id="295" r:id="rId16"/>
    <p:sldId id="297" r:id="rId17"/>
    <p:sldId id="311" r:id="rId18"/>
    <p:sldId id="294" r:id="rId19"/>
    <p:sldId id="296" r:id="rId20"/>
    <p:sldId id="299" r:id="rId21"/>
    <p:sldId id="284" r:id="rId22"/>
    <p:sldId id="300" r:id="rId23"/>
    <p:sldId id="301" r:id="rId24"/>
    <p:sldId id="278" r:id="rId25"/>
    <p:sldId id="302" r:id="rId26"/>
    <p:sldId id="303" r:id="rId27"/>
    <p:sldId id="304" r:id="rId28"/>
    <p:sldId id="281" r:id="rId29"/>
    <p:sldId id="305" r:id="rId30"/>
    <p:sldId id="307" r:id="rId31"/>
    <p:sldId id="314" r:id="rId32"/>
    <p:sldId id="313" r:id="rId33"/>
    <p:sldId id="312" r:id="rId34"/>
    <p:sldId id="315" r:id="rId35"/>
    <p:sldId id="316" r:id="rId36"/>
    <p:sldId id="317" r:id="rId37"/>
    <p:sldId id="318" r:id="rId38"/>
    <p:sldId id="319" r:id="rId39"/>
    <p:sldId id="320" r:id="rId40"/>
    <p:sldId id="321" r:id="rId41"/>
    <p:sldId id="322" r:id="rId42"/>
    <p:sldId id="323" r:id="rId43"/>
    <p:sldId id="324" r:id="rId44"/>
    <p:sldId id="325" r:id="rId45"/>
    <p:sldId id="326" r:id="rId46"/>
    <p:sldId id="328" r:id="rId47"/>
    <p:sldId id="327" r:id="rId48"/>
    <p:sldId id="329" r:id="rId49"/>
    <p:sldId id="330" r:id="rId50"/>
    <p:sldId id="332" r:id="rId5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FFFF00"/>
    <a:srgbClr val="FF6600"/>
    <a:srgbClr val="00FF00"/>
    <a:srgbClr val="990099"/>
    <a:srgbClr val="FF3399"/>
    <a:srgbClr val="FF7111"/>
    <a:srgbClr val="1B9B15"/>
    <a:srgbClr val="3333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99061" autoAdjust="0"/>
  </p:normalViewPr>
  <p:slideViewPr>
    <p:cSldViewPr>
      <p:cViewPr>
        <p:scale>
          <a:sx n="64" d="100"/>
          <a:sy n="64" d="100"/>
        </p:scale>
        <p:origin x="-630" y="-324"/>
      </p:cViewPr>
      <p:guideLst>
        <p:guide orient="horz" pos="3838"/>
        <p:guide pos="29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87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ru-RU" altLang="en-US"/>
              <a:t>Образец заголовка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 altLang="en-US"/>
              <a:t>Образец подзаголовка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E1982-DC6F-4142-9127-5EA294DEAF3C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D63536-A8FD-4E77-84DC-680171FA745F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860E92-0BF6-415E-B847-11CA4CA96171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C82294-0CB3-4FA3-8F86-9B7EBB9C5605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4C1D7B-8428-4023-BD21-FAB5A3B3C3DF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C59AAE-8980-49F4-9AC3-BD1A9A1EBEAB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049D4-5BE0-46AC-A890-1E8DF30D5B06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C803A5-097D-4BA8-85A4-9BD0DB5603F2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21724-8417-4FD1-91A7-B6490438554D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3C4A81-CAEB-4968-836B-361A0F4F05AE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66D0F-832A-421A-8BEB-8F5A829AD8FC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C27368-4266-4270-84D9-81A084DCF110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153451-AB99-4005-A37B-DBAA87DC8DEE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8E55B-82AA-4C05-966A-BD2F29255581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3A2A8-FD57-4960-BD58-24CF336623BE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1177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1177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pPr>
              <a:defRPr/>
            </a:pPr>
            <a:fld id="{E05A0227-65EB-4B50-A004-9CE0C3208CFB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  <p:sp>
        <p:nvSpPr>
          <p:cNvPr id="117767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7768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  <p:sldLayoutId id="2147483832" r:id="rId12"/>
    <p:sldLayoutId id="2147483833" r:id="rId13"/>
    <p:sldLayoutId id="2147483834" r:id="rId14"/>
    <p:sldLayoutId id="2147483835" r:id="rId15"/>
  </p:sldLayoutIdLst>
  <p:transition spd="slow"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hyperlink" Target="http://img.biser.info.s3.amazonaws.com/files/images2node/biser.info_111627886349e30d4c7a166_o.jpg" TargetMode="External"/><Relationship Id="rId7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11" Type="http://schemas.openxmlformats.org/officeDocument/2006/relationships/image" Target="../media/image81.jpeg"/><Relationship Id="rId5" Type="http://schemas.openxmlformats.org/officeDocument/2006/relationships/image" Target="../media/image75.jpeg"/><Relationship Id="rId10" Type="http://schemas.openxmlformats.org/officeDocument/2006/relationships/image" Target="../media/image80.jpeg"/><Relationship Id="rId4" Type="http://schemas.openxmlformats.org/officeDocument/2006/relationships/image" Target="../media/image74.jpeg"/><Relationship Id="rId9" Type="http://schemas.openxmlformats.org/officeDocument/2006/relationships/image" Target="../media/image79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1524000"/>
            <a:ext cx="8280920" cy="1752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4000" dirty="0" smtClean="0">
                <a:solidFill>
                  <a:srgbClr val="1B9B15"/>
                </a:solidFill>
              </a:rPr>
              <a:t>  </a:t>
            </a:r>
            <a:r>
              <a:rPr lang="ru-RU" sz="4000" b="1" dirty="0" smtClean="0">
                <a:solidFill>
                  <a:srgbClr val="1B9B15"/>
                </a:solidFill>
              </a:rPr>
              <a:t>Мастер-класс</a:t>
            </a:r>
            <a:r>
              <a:rPr lang="ru-RU" sz="4000" dirty="0" smtClean="0">
                <a:solidFill>
                  <a:srgbClr val="1B9B15"/>
                </a:solidFill>
              </a:rPr>
              <a:t/>
            </a:r>
            <a:br>
              <a:rPr lang="ru-RU" sz="4000" dirty="0" smtClean="0">
                <a:solidFill>
                  <a:srgbClr val="1B9B15"/>
                </a:solidFill>
              </a:rPr>
            </a:br>
            <a:r>
              <a:rPr lang="ru-RU" sz="5400" dirty="0" smtClean="0">
                <a:solidFill>
                  <a:srgbClr val="1B9B15"/>
                </a:solidFill>
              </a:rPr>
              <a:t>«Методика бисероплетения»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491880" y="3962400"/>
            <a:ext cx="5042520" cy="1122784"/>
          </a:xfrm>
        </p:spPr>
        <p:txBody>
          <a:bodyPr/>
          <a:lstStyle/>
          <a:p>
            <a:pPr eaLnBrk="1" hangingPunct="1"/>
            <a:r>
              <a:rPr lang="ru-RU" dirty="0" smtClean="0"/>
              <a:t>Изготовление </a:t>
            </a:r>
            <a:r>
              <a:rPr lang="ru-RU" dirty="0" err="1" smtClean="0"/>
              <a:t>феничек</a:t>
            </a:r>
            <a:r>
              <a:rPr lang="ru-RU" dirty="0" smtClean="0"/>
              <a:t>, </a:t>
            </a:r>
          </a:p>
          <a:p>
            <a:pPr eaLnBrk="1" hangingPunct="1"/>
            <a:r>
              <a:rPr lang="ru-RU" dirty="0" smtClean="0"/>
              <a:t>в технике тканье со станком.</a:t>
            </a:r>
          </a:p>
        </p:txBody>
      </p:sp>
    </p:spTree>
  </p:cSld>
  <p:clrMapOvr>
    <a:masterClrMapping/>
  </p:clrMapOvr>
  <p:transition spd="med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53" name="Rectangle 25"/>
          <p:cNvSpPr>
            <a:spLocks noGrp="1" noChangeArrowheads="1"/>
          </p:cNvSpPr>
          <p:nvPr>
            <p:ph type="body" sz="half" idx="2"/>
          </p:nvPr>
        </p:nvSpPr>
        <p:spPr>
          <a:xfrm>
            <a:off x="4716016" y="333375"/>
            <a:ext cx="4177159" cy="579755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200" dirty="0" smtClean="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200" dirty="0" smtClean="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200" dirty="0" smtClean="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3600" b="1" dirty="0" smtClean="0">
                <a:solidFill>
                  <a:srgbClr val="1B9B15"/>
                </a:solidFill>
                <a:latin typeface="Garamond" pitchFamily="18" charset="0"/>
              </a:rPr>
              <a:t>Бунина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3600" b="1" dirty="0" smtClean="0">
                <a:solidFill>
                  <a:srgbClr val="1B9B15"/>
                </a:solidFill>
                <a:latin typeface="Garamond" pitchFamily="18" charset="0"/>
              </a:rPr>
              <a:t>Елена Геннадьевна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3200" dirty="0" smtClean="0">
              <a:solidFill>
                <a:srgbClr val="1B9B15"/>
              </a:solidFill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 smtClean="0"/>
              <a:t>учитель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 smtClean="0"/>
              <a:t>технологии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200" dirty="0" smtClean="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200" dirty="0" smtClean="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200" dirty="0" smtClean="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dirty="0" smtClean="0"/>
              <a:t>МКОУ «Кудук-Чиликская ООШ»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dirty="0" smtClean="0"/>
              <a:t>Азовский ННМР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000" b="1" dirty="0" smtClean="0"/>
          </a:p>
        </p:txBody>
      </p:sp>
      <p:pic>
        <p:nvPicPr>
          <p:cNvPr id="4099" name="Содержимое 9" descr="поменьше 1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8313" y="692150"/>
            <a:ext cx="4114800" cy="4678363"/>
          </a:xfrm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6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68313" y="1844675"/>
            <a:ext cx="8229600" cy="4276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4400" dirty="0" smtClean="0">
                <a:solidFill>
                  <a:schemeClr val="tx2"/>
                </a:solidFill>
                <a:latin typeface="Garamond" pitchFamily="18" charset="0"/>
              </a:rPr>
              <a:t>Задачи</a:t>
            </a:r>
            <a:r>
              <a:rPr lang="ru-RU" sz="4400" dirty="0" smtClean="0"/>
              <a:t> </a:t>
            </a:r>
            <a:r>
              <a:rPr lang="ru-RU" sz="4400" dirty="0" smtClean="0">
                <a:solidFill>
                  <a:schemeClr val="tx2"/>
                </a:solidFill>
                <a:latin typeface="Garamond" pitchFamily="18" charset="0"/>
              </a:rPr>
              <a:t>мастер-класса: </a:t>
            </a:r>
          </a:p>
          <a:p>
            <a:pPr eaLnBrk="1" hangingPunct="1"/>
            <a:r>
              <a:rPr lang="ru-RU" sz="2400" dirty="0" smtClean="0"/>
              <a:t>Научить работе с схемой для тканья;</a:t>
            </a:r>
          </a:p>
          <a:p>
            <a:pPr eaLnBrk="1" hangingPunct="1"/>
            <a:r>
              <a:rPr lang="ru-RU" sz="2400" dirty="0" smtClean="0"/>
              <a:t>Научить изготовлению изделия по схеме;</a:t>
            </a:r>
          </a:p>
          <a:p>
            <a:pPr eaLnBrk="1" hangingPunct="1"/>
            <a:r>
              <a:rPr lang="ru-RU" sz="2400" dirty="0" smtClean="0"/>
              <a:t>Вызвать интерес к данной технике, желание </a:t>
            </a:r>
            <a:r>
              <a:rPr lang="ru-RU" sz="2400" dirty="0" err="1" smtClean="0"/>
              <a:t>самовыражаться</a:t>
            </a:r>
            <a:r>
              <a:rPr lang="ru-RU" sz="2400" dirty="0" smtClean="0"/>
              <a:t>;</a:t>
            </a:r>
          </a:p>
          <a:p>
            <a:pPr eaLnBrk="1" hangingPunct="1"/>
            <a:r>
              <a:rPr lang="ru-RU" sz="2400" dirty="0" smtClean="0"/>
              <a:t>Развитие творческого воображения и художественного вкуса.</a:t>
            </a:r>
          </a:p>
          <a:p>
            <a:pPr eaLnBrk="1" hangingPunct="1">
              <a:buFont typeface="Wingdings" pitchFamily="2" charset="2"/>
              <a:buNone/>
            </a:pPr>
            <a:endParaRPr lang="ru-RU" sz="2400" dirty="0" smtClean="0"/>
          </a:p>
        </p:txBody>
      </p:sp>
      <p:sp>
        <p:nvSpPr>
          <p:cNvPr id="119818" name="Rectangle 10"/>
          <p:cNvSpPr>
            <a:spLocks noChangeArrowheads="1"/>
          </p:cNvSpPr>
          <p:nvPr/>
        </p:nvSpPr>
        <p:spPr bwMode="auto">
          <a:xfrm>
            <a:off x="468313" y="260350"/>
            <a:ext cx="82296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ru-RU" sz="4400" dirty="0">
                <a:solidFill>
                  <a:schemeClr val="tx2"/>
                </a:solidFill>
                <a:latin typeface="Garamond" pitchFamily="18" charset="0"/>
              </a:rPr>
              <a:t>Цель</a:t>
            </a:r>
            <a:r>
              <a:rPr lang="ru-RU" sz="4400" dirty="0"/>
              <a:t> </a:t>
            </a:r>
            <a:r>
              <a:rPr lang="ru-RU" sz="4400" dirty="0">
                <a:solidFill>
                  <a:schemeClr val="tx2"/>
                </a:solidFill>
                <a:latin typeface="Garamond" pitchFamily="18" charset="0"/>
              </a:rPr>
              <a:t>мастер-класса:</a:t>
            </a:r>
            <a:r>
              <a:rPr lang="ru-RU" sz="4400" dirty="0"/>
              <a:t> 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ru-RU" sz="2400" dirty="0"/>
              <a:t>Овладеть технологией тканья на станке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70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rgbClr val="1B9B15"/>
                </a:solidFill>
                <a:ea typeface="Ebrima" pitchFamily="2" charset="0"/>
                <a:cs typeface="Aharoni" pitchFamily="2" charset="-79"/>
              </a:rPr>
              <a:t>Материалы и инструменты:</a:t>
            </a:r>
            <a:br>
              <a:rPr lang="ru-RU" dirty="0" smtClean="0">
                <a:solidFill>
                  <a:srgbClr val="1B9B15"/>
                </a:solidFill>
                <a:ea typeface="Ebrima" pitchFamily="2" charset="0"/>
                <a:cs typeface="Aharoni" pitchFamily="2" charset="-79"/>
              </a:rPr>
            </a:br>
            <a:r>
              <a:rPr lang="ru-RU" dirty="0" smtClean="0">
                <a:solidFill>
                  <a:srgbClr val="1B9B15"/>
                </a:solidFill>
                <a:ea typeface="Ebrima" pitchFamily="2" charset="0"/>
                <a:cs typeface="Aharoni" pitchFamily="2" charset="-79"/>
              </a:rPr>
              <a:t/>
            </a:r>
            <a:br>
              <a:rPr lang="ru-RU" dirty="0" smtClean="0">
                <a:solidFill>
                  <a:srgbClr val="1B9B15"/>
                </a:solidFill>
                <a:ea typeface="Ebrima" pitchFamily="2" charset="0"/>
                <a:cs typeface="Aharoni" pitchFamily="2" charset="-79"/>
              </a:rPr>
            </a:br>
            <a:endParaRPr lang="ru-RU" dirty="0" smtClean="0">
              <a:solidFill>
                <a:srgbClr val="1B9B15"/>
              </a:solidFill>
              <a:ea typeface="Ebrima" pitchFamily="2" charset="0"/>
              <a:cs typeface="Aharoni" pitchFamily="2" charset="-79"/>
            </a:endParaRPr>
          </a:p>
        </p:txBody>
      </p:sp>
      <p:sp>
        <p:nvSpPr>
          <p:cNvPr id="614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052513"/>
            <a:ext cx="3671887" cy="5472112"/>
          </a:xfrm>
        </p:spPr>
        <p:txBody>
          <a:bodyPr/>
          <a:lstStyle/>
          <a:p>
            <a:pPr eaLnBrk="1" hangingPunct="1"/>
            <a:r>
              <a:rPr lang="ru-RU" sz="2000" dirty="0" smtClean="0"/>
              <a:t>Схема плетения</a:t>
            </a:r>
          </a:p>
          <a:p>
            <a:pPr eaLnBrk="1" hangingPunct="1">
              <a:buFont typeface="Wingdings" pitchFamily="2" charset="2"/>
              <a:buNone/>
            </a:pPr>
            <a:endParaRPr lang="ru-RU" sz="2000" dirty="0" smtClean="0"/>
          </a:p>
          <a:p>
            <a:pPr eaLnBrk="1" hangingPunct="1"/>
            <a:r>
              <a:rPr lang="ru-RU" sz="2000" dirty="0" smtClean="0"/>
              <a:t>Станок для тканья   </a:t>
            </a:r>
          </a:p>
          <a:p>
            <a:pPr eaLnBrk="1" hangingPunct="1">
              <a:buFont typeface="Wingdings" pitchFamily="2" charset="2"/>
              <a:buNone/>
            </a:pPr>
            <a:endParaRPr lang="ru-RU" sz="2000" dirty="0" smtClean="0"/>
          </a:p>
          <a:p>
            <a:pPr eaLnBrk="1" hangingPunct="1"/>
            <a:r>
              <a:rPr lang="ru-RU" sz="2000" dirty="0" smtClean="0"/>
              <a:t>Нитки простые для основы </a:t>
            </a:r>
          </a:p>
          <a:p>
            <a:pPr eaLnBrk="1" hangingPunct="1"/>
            <a:r>
              <a:rPr lang="ru-RU" sz="2000" dirty="0" smtClean="0"/>
              <a:t>Нитки ирис для кромки </a:t>
            </a:r>
            <a:r>
              <a:rPr lang="ru-RU" sz="2000" dirty="0" err="1" smtClean="0"/>
              <a:t>фенички</a:t>
            </a:r>
            <a:endParaRPr lang="ru-RU" sz="2000" dirty="0" smtClean="0"/>
          </a:p>
          <a:p>
            <a:pPr eaLnBrk="1" hangingPunct="1">
              <a:buFont typeface="Wingdings" pitchFamily="2" charset="2"/>
              <a:buNone/>
            </a:pPr>
            <a:endParaRPr lang="ru-RU" sz="2000" dirty="0" smtClean="0"/>
          </a:p>
          <a:p>
            <a:pPr eaLnBrk="1" hangingPunct="1"/>
            <a:r>
              <a:rPr lang="ru-RU" sz="2000" dirty="0" smtClean="0"/>
              <a:t>Бисер</a:t>
            </a:r>
          </a:p>
          <a:p>
            <a:pPr eaLnBrk="1" hangingPunct="1">
              <a:buFont typeface="Wingdings" pitchFamily="2" charset="2"/>
              <a:buNone/>
            </a:pPr>
            <a:endParaRPr lang="ru-RU" sz="2000" dirty="0" smtClean="0"/>
          </a:p>
          <a:p>
            <a:pPr eaLnBrk="1" hangingPunct="1"/>
            <a:r>
              <a:rPr lang="ru-RU" sz="2000" dirty="0" smtClean="0"/>
              <a:t>Иглы для бисера</a:t>
            </a:r>
          </a:p>
          <a:p>
            <a:pPr eaLnBrk="1" hangingPunct="1">
              <a:buFont typeface="Wingdings" pitchFamily="2" charset="2"/>
              <a:buNone/>
            </a:pPr>
            <a:endParaRPr lang="ru-RU" sz="2600" dirty="0" smtClean="0"/>
          </a:p>
          <a:p>
            <a:pPr eaLnBrk="1" hangingPunct="1"/>
            <a:r>
              <a:rPr lang="ru-RU" sz="2000" dirty="0" smtClean="0"/>
              <a:t>Ножницы</a:t>
            </a:r>
          </a:p>
        </p:txBody>
      </p:sp>
      <p:pic>
        <p:nvPicPr>
          <p:cNvPr id="6148" name="Рисунок 6" descr="DSCF4595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40200" y="981075"/>
            <a:ext cx="800100" cy="61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Рисунок 7" descr="DSCF4591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40200" y="1700213"/>
            <a:ext cx="3384550" cy="69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Рисунок 9" descr="DSCF4598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40200" y="2565400"/>
            <a:ext cx="1439863" cy="117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Рисунок 10" descr="DSCF4589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1638" y="3933825"/>
            <a:ext cx="50482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Рисунок 11" descr="DSCF4588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9338" y="3933825"/>
            <a:ext cx="50482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Рисунок 12" descr="DSCF4590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8625" y="3933825"/>
            <a:ext cx="50323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Рисунок 13" descr="DSCF4601.JPG"/>
          <p:cNvPicPr>
            <a:picLocks noChangeAspect="1"/>
          </p:cNvPicPr>
          <p:nvPr/>
        </p:nvPicPr>
        <p:blipFill>
          <a:blip r:embed="rId9" cstate="print"/>
          <a:srcRect l="18501" t="7555" r="27950" b="7555"/>
          <a:stretch>
            <a:fillRect/>
          </a:stretch>
        </p:blipFill>
        <p:spPr bwMode="auto">
          <a:xfrm>
            <a:off x="4211638" y="4733925"/>
            <a:ext cx="43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Рисунок 14" descr="DSCF4602.JPG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40200" y="5373688"/>
            <a:ext cx="877888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d"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400" dirty="0" smtClean="0">
                <a:solidFill>
                  <a:srgbClr val="1B9B15"/>
                </a:solidFill>
              </a:rPr>
              <a:t>Техника безопасности: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08720"/>
            <a:ext cx="8229600" cy="5400600"/>
          </a:xfrm>
        </p:spPr>
        <p:txBody>
          <a:bodyPr/>
          <a:lstStyle/>
          <a:p>
            <a:pPr eaLnBrk="1" hangingPunct="1"/>
            <a:r>
              <a:rPr lang="ru-RU" i="1" dirty="0" smtClean="0">
                <a:solidFill>
                  <a:srgbClr val="FF0000"/>
                </a:solidFill>
              </a:rPr>
              <a:t>При работе с ножницами </a:t>
            </a:r>
          </a:p>
          <a:p>
            <a:pPr eaLnBrk="1" hangingPunct="1">
              <a:buNone/>
            </a:pPr>
            <a:r>
              <a:rPr lang="ru-RU" sz="2400" dirty="0" smtClean="0"/>
              <a:t>   ножницы хранить в определенном месте, </a:t>
            </a:r>
          </a:p>
          <a:p>
            <a:pPr eaLnBrk="1" hangingPunct="1">
              <a:buNone/>
            </a:pPr>
            <a:r>
              <a:rPr lang="ru-RU" sz="2400" dirty="0" smtClean="0"/>
              <a:t>   не держать ножницы острыми концами вверх,</a:t>
            </a:r>
          </a:p>
          <a:p>
            <a:pPr eaLnBrk="1" hangingPunct="1">
              <a:buNone/>
            </a:pPr>
            <a:r>
              <a:rPr lang="ru-RU" sz="2400" dirty="0" smtClean="0"/>
              <a:t>   передавать кольцами вперед.</a:t>
            </a:r>
          </a:p>
          <a:p>
            <a:pPr eaLnBrk="1" hangingPunct="1"/>
            <a:r>
              <a:rPr lang="ru-RU" i="1" dirty="0" smtClean="0">
                <a:solidFill>
                  <a:srgbClr val="FF0000"/>
                </a:solidFill>
              </a:rPr>
              <a:t>При работе с канцелярским ножом </a:t>
            </a:r>
            <a:r>
              <a:rPr lang="ru-RU" sz="2400" dirty="0" smtClean="0"/>
              <a:t>передавать только закрытым, </a:t>
            </a:r>
          </a:p>
          <a:p>
            <a:pPr eaLnBrk="1" hangingPunct="1">
              <a:buNone/>
            </a:pPr>
            <a:r>
              <a:rPr lang="ru-RU" sz="2400" dirty="0" smtClean="0"/>
              <a:t>    при работе не держать нож за лезвие.</a:t>
            </a:r>
          </a:p>
          <a:p>
            <a:pPr eaLnBrk="1" hangingPunct="1"/>
            <a:r>
              <a:rPr lang="ru-RU" i="1" dirty="0" smtClean="0">
                <a:solidFill>
                  <a:srgbClr val="FF0000"/>
                </a:solidFill>
              </a:rPr>
              <a:t>При работе с иглой </a:t>
            </a:r>
          </a:p>
          <a:p>
            <a:pPr eaLnBrk="1" hangingPunct="1">
              <a:buNone/>
            </a:pPr>
            <a:r>
              <a:rPr lang="ru-RU" sz="2400" dirty="0" smtClean="0"/>
              <a:t>     хранить иголки в игольнице,</a:t>
            </a:r>
          </a:p>
          <a:p>
            <a:pPr eaLnBrk="1" hangingPunct="1">
              <a:buNone/>
            </a:pPr>
            <a:r>
              <a:rPr lang="ru-RU" sz="2400" dirty="0" smtClean="0"/>
              <a:t>     не оставлять их на рабочем месте, </a:t>
            </a:r>
          </a:p>
          <a:p>
            <a:pPr eaLnBrk="1" hangingPunct="1">
              <a:buNone/>
            </a:pPr>
            <a:r>
              <a:rPr lang="ru-RU" sz="2400" dirty="0" smtClean="0"/>
              <a:t>     ни в коем случае не берите в рот.</a:t>
            </a:r>
            <a:endParaRPr lang="ru-RU" sz="2400" u="sng" dirty="0" smtClean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700"/>
          </a:xfrm>
        </p:spPr>
        <p:txBody>
          <a:bodyPr/>
          <a:lstStyle/>
          <a:p>
            <a:pPr eaLnBrk="1" hangingPunct="1"/>
            <a:r>
              <a:rPr lang="ru-RU" sz="4400" dirty="0" smtClean="0">
                <a:solidFill>
                  <a:srgbClr val="1B9B15"/>
                </a:solidFill>
              </a:rPr>
              <a:t>Схемы для тканья</a:t>
            </a:r>
          </a:p>
        </p:txBody>
      </p:sp>
      <p:sp>
        <p:nvSpPr>
          <p:cNvPr id="10243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1520" y="1124744"/>
            <a:ext cx="8640960" cy="1008856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ru-RU" sz="2600" dirty="0" smtClean="0"/>
              <a:t>Часто используются готовые узоры вышивок крестом 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2600" dirty="0" smtClean="0"/>
          </a:p>
        </p:txBody>
      </p:sp>
      <p:pic>
        <p:nvPicPr>
          <p:cNvPr id="10244" name="Рисунок 7" descr="Картинка 656 из 7643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29710" t="8867" r="64586" b="51398"/>
          <a:stretch>
            <a:fillRect/>
          </a:stretch>
        </p:blipFill>
        <p:spPr bwMode="auto">
          <a:xfrm>
            <a:off x="4716016" y="2420888"/>
            <a:ext cx="809625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Рисунок 9" descr="http://s008.radikal.ru/i305/1112/b3/f8ac78bbee9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2348880"/>
            <a:ext cx="719137" cy="327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Рисунок 10" descr="http://s017.radikal.ru/i421/1112/d4/d7060cf0459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1844824"/>
            <a:ext cx="863600" cy="418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Рисунок 12" descr="http://s004.radikal.ru/i208/1112/35/bba94ad8cc0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92280" y="2348880"/>
            <a:ext cx="1552575" cy="326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5" descr="E:\Ноу 2012г 1\индейцы7.jpg"/>
          <p:cNvPicPr>
            <a:picLocks noChangeAspect="1" noChangeArrowheads="1"/>
          </p:cNvPicPr>
          <p:nvPr/>
        </p:nvPicPr>
        <p:blipFill>
          <a:blip r:embed="rId8" cstate="print"/>
          <a:srcRect l="62422" t="5113" r="2084" b="1569"/>
          <a:stretch>
            <a:fillRect/>
          </a:stretch>
        </p:blipFill>
        <p:spPr bwMode="auto">
          <a:xfrm>
            <a:off x="1763688" y="2276872"/>
            <a:ext cx="887412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матерь.jpg"/>
          <p:cNvPicPr>
            <a:picLocks noChangeAspect="1"/>
          </p:cNvPicPr>
          <p:nvPr/>
        </p:nvPicPr>
        <p:blipFill>
          <a:blip r:embed="rId9" cstate="print"/>
          <a:srcRect l="78120" t="13272" r="3494" b="10211"/>
          <a:stretch>
            <a:fillRect/>
          </a:stretch>
        </p:blipFill>
        <p:spPr>
          <a:xfrm>
            <a:off x="2987824" y="2276872"/>
            <a:ext cx="1224136" cy="3600400"/>
          </a:xfrm>
          <a:prstGeom prst="rect">
            <a:avLst/>
          </a:prstGeom>
        </p:spPr>
      </p:pic>
    </p:spTree>
  </p:cSld>
  <p:clrMapOvr>
    <a:masterClrMapping/>
  </p:clrMapOvr>
  <p:transition spd="slow">
    <p:pull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8"/>
          <p:cNvSpPr>
            <a:spLocks noGrp="1" noChangeArrowheads="1"/>
          </p:cNvSpPr>
          <p:nvPr>
            <p:ph type="title"/>
          </p:nvPr>
        </p:nvSpPr>
        <p:spPr>
          <a:xfrm>
            <a:off x="539552" y="277813"/>
            <a:ext cx="8147248" cy="774700"/>
          </a:xfrm>
        </p:spPr>
        <p:txBody>
          <a:bodyPr/>
          <a:lstStyle/>
          <a:p>
            <a:pPr eaLnBrk="1" hangingPunct="1"/>
            <a:r>
              <a:rPr lang="ru-RU" sz="4400" dirty="0" smtClean="0">
                <a:solidFill>
                  <a:srgbClr val="1B9B15"/>
                </a:solidFill>
              </a:rPr>
              <a:t>Схемы для тканья</a:t>
            </a:r>
          </a:p>
        </p:txBody>
      </p:sp>
      <p:sp>
        <p:nvSpPr>
          <p:cNvPr id="8195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980728"/>
            <a:ext cx="8229600" cy="5185123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ru-RU" sz="2600" dirty="0" smtClean="0"/>
              <a:t>Для работы создаются  схемы выполненные по мотивам орнаментов нанесенных на клеточную сетку.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26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600" dirty="0" smtClean="0"/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600" dirty="0" smtClean="0"/>
              <a:t> </a:t>
            </a:r>
          </a:p>
        </p:txBody>
      </p:sp>
      <p:pic>
        <p:nvPicPr>
          <p:cNvPr id="8196" name="Рисунок 12" descr="у4 001.jpg"/>
          <p:cNvPicPr>
            <a:picLocks noChangeAspect="1"/>
          </p:cNvPicPr>
          <p:nvPr/>
        </p:nvPicPr>
        <p:blipFill>
          <a:blip r:embed="rId2" cstate="print"/>
          <a:srcRect r="10983"/>
          <a:stretch>
            <a:fillRect/>
          </a:stretch>
        </p:blipFill>
        <p:spPr bwMode="auto">
          <a:xfrm>
            <a:off x="4576763" y="2205038"/>
            <a:ext cx="3811587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Рисунок 13" descr="уз2 001.jpg"/>
          <p:cNvPicPr>
            <a:picLocks noChangeAspect="1"/>
          </p:cNvPicPr>
          <p:nvPr/>
        </p:nvPicPr>
        <p:blipFill>
          <a:blip r:embed="rId3" cstate="print"/>
          <a:srcRect l="7062"/>
          <a:stretch>
            <a:fillRect/>
          </a:stretch>
        </p:blipFill>
        <p:spPr bwMode="auto">
          <a:xfrm>
            <a:off x="4473575" y="4365625"/>
            <a:ext cx="4249738" cy="133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Рисунок 19" descr="DSCF4595.JPG"/>
          <p:cNvPicPr>
            <a:picLocks noChangeAspect="1"/>
          </p:cNvPicPr>
          <p:nvPr/>
        </p:nvPicPr>
        <p:blipFill>
          <a:blip r:embed="rId4" cstate="print"/>
          <a:srcRect l="13387" t="17686" r="29913" b="6856"/>
          <a:stretch>
            <a:fillRect/>
          </a:stretch>
        </p:blipFill>
        <p:spPr bwMode="auto">
          <a:xfrm>
            <a:off x="899592" y="2636912"/>
            <a:ext cx="3097212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188641"/>
            <a:ext cx="8229600" cy="72008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rgbClr val="1B9B15"/>
                </a:solidFill>
              </a:rPr>
              <a:t>Цветовое решение схемы для тканья</a:t>
            </a:r>
          </a:p>
        </p:txBody>
      </p:sp>
      <p:sp>
        <p:nvSpPr>
          <p:cNvPr id="9219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1520" y="908050"/>
            <a:ext cx="8712968" cy="5616575"/>
          </a:xfrm>
        </p:spPr>
        <p:txBody>
          <a:bodyPr/>
          <a:lstStyle/>
          <a:p>
            <a:pPr eaLnBrk="1" hangingPunct="1"/>
            <a:r>
              <a:rPr lang="ru-RU" sz="1600" dirty="0" smtClean="0">
                <a:solidFill>
                  <a:schemeClr val="bg1"/>
                </a:solidFill>
              </a:rPr>
              <a:t>Белый — идеал, чистота, вера, правда, точность, невинность, религиозность, изысканность, свобода, путь, дорога, начало, жизнь, добро, свет, независимость</a:t>
            </a:r>
            <a:r>
              <a:rPr lang="ru-RU" sz="1600" dirty="0" smtClean="0"/>
              <a:t>.</a:t>
            </a:r>
          </a:p>
          <a:p>
            <a:pPr eaLnBrk="1" hangingPunct="1"/>
            <a:r>
              <a:rPr lang="ru-RU" sz="1600" b="1" dirty="0" smtClean="0">
                <a:solidFill>
                  <a:srgbClr val="003399"/>
                </a:solidFill>
              </a:rPr>
              <a:t>Синий</a:t>
            </a:r>
            <a:r>
              <a:rPr lang="ru-RU" sz="1600" dirty="0" smtClean="0">
                <a:solidFill>
                  <a:srgbClr val="003399"/>
                </a:solidFill>
              </a:rPr>
              <a:t> </a:t>
            </a:r>
            <a:r>
              <a:rPr lang="ru-RU" sz="1600" dirty="0" smtClean="0"/>
              <a:t>— </a:t>
            </a:r>
            <a:r>
              <a:rPr lang="ru-RU" sz="1600" dirty="0" smtClean="0">
                <a:solidFill>
                  <a:srgbClr val="002060"/>
                </a:solidFill>
              </a:rPr>
              <a:t>спокойствие, умиротворенность, дух, бесконечность, открытость всему новому, чистота, небо, гармония, любовь к Богу, дружелюбие, непорочность.</a:t>
            </a:r>
          </a:p>
          <a:p>
            <a:pPr eaLnBrk="1" hangingPunct="1"/>
            <a:r>
              <a:rPr lang="ru-RU" sz="1600" b="1" dirty="0" err="1" smtClean="0">
                <a:solidFill>
                  <a:srgbClr val="3399FF"/>
                </a:solidFill>
              </a:rPr>
              <a:t>Голубой</a:t>
            </a:r>
            <a:r>
              <a:rPr lang="ru-RU" sz="1600" dirty="0" smtClean="0"/>
              <a:t> — </a:t>
            </a:r>
            <a:r>
              <a:rPr lang="ru-RU" sz="1600" dirty="0" smtClean="0">
                <a:solidFill>
                  <a:srgbClr val="00B0F0"/>
                </a:solidFill>
              </a:rPr>
              <a:t>гармония, дружба, безграничность, вода, спокойствие, небо, тоска, надежда, ум, дух, покой,  умиротворенность.</a:t>
            </a:r>
          </a:p>
          <a:p>
            <a:pPr eaLnBrk="1" hangingPunct="1"/>
            <a:r>
              <a:rPr lang="ru-RU" sz="1600" b="1" dirty="0" smtClean="0">
                <a:solidFill>
                  <a:srgbClr val="33CC33"/>
                </a:solidFill>
              </a:rPr>
              <a:t>Зелёный</a:t>
            </a:r>
            <a:r>
              <a:rPr lang="ru-RU" sz="1600" dirty="0" smtClean="0">
                <a:solidFill>
                  <a:srgbClr val="33CC33"/>
                </a:solidFill>
              </a:rPr>
              <a:t> </a:t>
            </a:r>
            <a:r>
              <a:rPr lang="ru-RU" sz="1600" dirty="0" smtClean="0"/>
              <a:t>— </a:t>
            </a:r>
            <a:r>
              <a:rPr lang="ru-RU" sz="1600" dirty="0" smtClean="0">
                <a:solidFill>
                  <a:srgbClr val="1B9B15"/>
                </a:solidFill>
              </a:rPr>
              <a:t>надежда, природа, юность, жизнь, лес, растения, гармония, вера, вечность, поиск любви.</a:t>
            </a:r>
          </a:p>
          <a:p>
            <a:pPr eaLnBrk="1" hangingPunct="1"/>
            <a:r>
              <a:rPr lang="ru-RU" sz="1600" b="1" dirty="0" smtClean="0">
                <a:solidFill>
                  <a:srgbClr val="FF0000"/>
                </a:solidFill>
              </a:rPr>
              <a:t>Красный</a:t>
            </a:r>
            <a:r>
              <a:rPr lang="ru-RU" sz="1600" dirty="0" smtClean="0">
                <a:solidFill>
                  <a:srgbClr val="FF0000"/>
                </a:solidFill>
              </a:rPr>
              <a:t> </a:t>
            </a:r>
            <a:r>
              <a:rPr lang="ru-RU" sz="1600" dirty="0" smtClean="0"/>
              <a:t>— </a:t>
            </a:r>
            <a:r>
              <a:rPr lang="ru-RU" sz="1600" dirty="0" smtClean="0">
                <a:solidFill>
                  <a:srgbClr val="FF0000"/>
                </a:solidFill>
              </a:rPr>
              <a:t>страсть, любовь, кровь, энергия, огонь, привязанность, радость</a:t>
            </a:r>
            <a:r>
              <a:rPr lang="ru-RU" sz="1600" dirty="0" smtClean="0"/>
              <a:t>.</a:t>
            </a:r>
          </a:p>
          <a:p>
            <a:pPr eaLnBrk="1" hangingPunct="1"/>
            <a:r>
              <a:rPr lang="ru-RU" sz="1600" b="1" dirty="0" smtClean="0">
                <a:solidFill>
                  <a:srgbClr val="777777"/>
                </a:solidFill>
              </a:rPr>
              <a:t>Серый</a:t>
            </a:r>
            <a:r>
              <a:rPr lang="ru-RU" sz="1600" dirty="0" smtClean="0"/>
              <a:t> — </a:t>
            </a:r>
            <a:r>
              <a:rPr lang="ru-RU" sz="1600" dirty="0" smtClean="0">
                <a:solidFill>
                  <a:schemeClr val="accent4">
                    <a:lumMod val="50000"/>
                    <a:lumOff val="50000"/>
                  </a:schemeClr>
                </a:solidFill>
              </a:rPr>
              <a:t>скромность, печаль, бесчувственность, старость, страсть, пунктуальность.</a:t>
            </a:r>
          </a:p>
          <a:p>
            <a:pPr eaLnBrk="1" hangingPunct="1"/>
            <a:r>
              <a:rPr lang="ru-RU" sz="1600" b="1" dirty="0" smtClean="0">
                <a:solidFill>
                  <a:srgbClr val="FF7111"/>
                </a:solidFill>
              </a:rPr>
              <a:t>Оранжевый</a:t>
            </a:r>
            <a:r>
              <a:rPr lang="ru-RU" sz="1600" dirty="0" smtClean="0"/>
              <a:t> — </a:t>
            </a:r>
            <a:r>
              <a:rPr lang="ru-RU" sz="1600" dirty="0" smtClean="0">
                <a:solidFill>
                  <a:srgbClr val="FF7111"/>
                </a:solidFill>
              </a:rPr>
              <a:t>привязанность, энергия, любовь, огонь.</a:t>
            </a:r>
          </a:p>
          <a:p>
            <a:pPr eaLnBrk="1" hangingPunct="1"/>
            <a:r>
              <a:rPr lang="ru-RU" sz="1600" b="1" dirty="0" err="1" smtClean="0">
                <a:solidFill>
                  <a:srgbClr val="FF3399"/>
                </a:solidFill>
              </a:rPr>
              <a:t>Розовый</a:t>
            </a:r>
            <a:r>
              <a:rPr lang="ru-RU" sz="1600" dirty="0" smtClean="0">
                <a:solidFill>
                  <a:srgbClr val="FF3399"/>
                </a:solidFill>
              </a:rPr>
              <a:t> </a:t>
            </a:r>
            <a:r>
              <a:rPr lang="ru-RU" sz="1600" dirty="0" smtClean="0"/>
              <a:t>— </a:t>
            </a:r>
            <a:r>
              <a:rPr lang="ru-RU" sz="1600" dirty="0" smtClean="0">
                <a:solidFill>
                  <a:srgbClr val="FF3399"/>
                </a:solidFill>
              </a:rPr>
              <a:t>мечтательность, привязанность, страсть, энергия, детство, нежность, любовь, наивность.</a:t>
            </a:r>
          </a:p>
          <a:p>
            <a:pPr eaLnBrk="1" hangingPunct="1"/>
            <a:r>
              <a:rPr lang="ru-RU" sz="1600" b="1" dirty="0" smtClean="0"/>
              <a:t>Чёрный</a:t>
            </a:r>
            <a:r>
              <a:rPr lang="ru-RU" sz="1600" dirty="0" smtClean="0"/>
              <a:t> — сильная энергия, отрешение, очищение, магия, бесстрашие, смерть, свобода, мистика, независимость, печаль, </a:t>
            </a:r>
            <a:r>
              <a:rPr lang="ru-RU" sz="1600" dirty="0" err="1" smtClean="0"/>
              <a:t>инь</a:t>
            </a:r>
            <a:r>
              <a:rPr lang="ru-RU" sz="1600" dirty="0" smtClean="0"/>
              <a:t> .</a:t>
            </a:r>
          </a:p>
          <a:p>
            <a:pPr eaLnBrk="1" hangingPunct="1"/>
            <a:r>
              <a:rPr lang="ru-RU" sz="1600" b="1" dirty="0" smtClean="0">
                <a:solidFill>
                  <a:srgbClr val="FFFF00"/>
                </a:solidFill>
              </a:rPr>
              <a:t>Жёлтый</a:t>
            </a:r>
            <a:r>
              <a:rPr lang="ru-RU" sz="1600" dirty="0" smtClean="0">
                <a:solidFill>
                  <a:srgbClr val="FFFF00"/>
                </a:solidFill>
              </a:rPr>
              <a:t> — солнце, тоска, уныние, печаль, ревность, изменчивость, зависть, неискренность, лето, грусть, вера, красота, изобилие.</a:t>
            </a:r>
          </a:p>
          <a:p>
            <a:pPr eaLnBrk="1" hangingPunct="1"/>
            <a:r>
              <a:rPr lang="ru-RU" sz="1600" b="1" dirty="0" smtClean="0">
                <a:solidFill>
                  <a:srgbClr val="990099"/>
                </a:solidFill>
              </a:rPr>
              <a:t>Фиолетовый</a:t>
            </a:r>
            <a:r>
              <a:rPr lang="ru-RU" sz="1600" dirty="0" smtClean="0"/>
              <a:t> — </a:t>
            </a:r>
            <a:r>
              <a:rPr lang="ru-RU" sz="1600" dirty="0" smtClean="0">
                <a:solidFill>
                  <a:srgbClr val="990099"/>
                </a:solidFill>
              </a:rPr>
              <a:t>мудрость, фантазия, мистика, экстравагантность, мечты, оригинальность, </a:t>
            </a:r>
            <a:r>
              <a:rPr lang="ru-RU" sz="1600" dirty="0" err="1" smtClean="0">
                <a:solidFill>
                  <a:srgbClr val="990099"/>
                </a:solidFill>
              </a:rPr>
              <a:t>дружба,магия</a:t>
            </a:r>
            <a:r>
              <a:rPr lang="ru-RU" sz="1600" dirty="0" smtClean="0">
                <a:solidFill>
                  <a:srgbClr val="990099"/>
                </a:solidFill>
              </a:rPr>
              <a:t>.</a:t>
            </a:r>
          </a:p>
        </p:txBody>
      </p:sp>
    </p:spTree>
  </p:cSld>
  <p:clrMapOvr>
    <a:masterClrMapping/>
  </p:clrMapOvr>
  <p:transition spd="slow">
    <p:push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260350"/>
            <a:ext cx="8158361" cy="647700"/>
          </a:xfrm>
        </p:spPr>
        <p:txBody>
          <a:bodyPr/>
          <a:lstStyle/>
          <a:p>
            <a:pPr eaLnBrk="1" hangingPunct="1"/>
            <a:r>
              <a:rPr lang="ru-RU" sz="4400" dirty="0" smtClean="0">
                <a:solidFill>
                  <a:srgbClr val="1B9B15"/>
                </a:solidFill>
              </a:rPr>
              <a:t>Станок для тканья: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908721"/>
            <a:ext cx="8497069" cy="525713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dirty="0" smtClean="0"/>
              <a:t>     </a:t>
            </a:r>
            <a:r>
              <a:rPr lang="ru-RU" sz="2000" dirty="0" smtClean="0">
                <a:solidFill>
                  <a:srgbClr val="00B050"/>
                </a:solidFill>
              </a:rPr>
              <a:t>Для изготовления нужна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/>
              <a:t>- дощечка толщиной в 1-1.5см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/>
              <a:t>шиной 6-10 см и длиной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/>
              <a:t> в зависимости от длинны изделия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/>
              <a:t>                                                                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/>
              <a:t>- на каждом конце прикрепить порожек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/>
              <a:t> высотой в 3-5 см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sz="20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/>
              <a:t>-  на порожках в шахматном порядке,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/>
              <a:t>на расстоянии 2-3 мм друг от друга,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/>
              <a:t>забивают маленькие гвоздики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/>
              <a:t>для закрепления нитей основы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/>
              <a:t>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/>
              <a:t>- по одному забивают с торца станка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/>
              <a:t> </a:t>
            </a:r>
          </a:p>
        </p:txBody>
      </p:sp>
      <p:pic>
        <p:nvPicPr>
          <p:cNvPr id="11268" name="Рисунок 4" descr="DSCF4591.JPG"/>
          <p:cNvPicPr>
            <a:picLocks noChangeAspect="1"/>
          </p:cNvPicPr>
          <p:nvPr/>
        </p:nvPicPr>
        <p:blipFill>
          <a:blip r:embed="rId3" cstate="print"/>
          <a:srcRect l="15797" t="45877" r="12011" b="30564"/>
          <a:stretch>
            <a:fillRect/>
          </a:stretch>
        </p:blipFill>
        <p:spPr bwMode="auto">
          <a:xfrm>
            <a:off x="5580112" y="1196752"/>
            <a:ext cx="2987824" cy="70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Рисунок 5" descr="DSCF4591.JPG"/>
          <p:cNvPicPr>
            <a:picLocks noChangeAspect="1"/>
          </p:cNvPicPr>
          <p:nvPr/>
        </p:nvPicPr>
        <p:blipFill>
          <a:blip r:embed="rId4" cstate="print"/>
          <a:srcRect l="4326" t="42926" r="83459" b="27599"/>
          <a:stretch>
            <a:fillRect/>
          </a:stretch>
        </p:blipFill>
        <p:spPr bwMode="auto">
          <a:xfrm>
            <a:off x="5675161" y="2420888"/>
            <a:ext cx="1206189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Рисунок 6" descr="DSCF4486.JPG"/>
          <p:cNvPicPr>
            <a:picLocks noChangeAspect="1"/>
          </p:cNvPicPr>
          <p:nvPr/>
        </p:nvPicPr>
        <p:blipFill>
          <a:blip r:embed="rId5" cstate="print"/>
          <a:srcRect l="16925" t="11092" r="42125" b="13451"/>
          <a:stretch>
            <a:fillRect/>
          </a:stretch>
        </p:blipFill>
        <p:spPr bwMode="auto">
          <a:xfrm>
            <a:off x="5796136" y="4781196"/>
            <a:ext cx="1008112" cy="1240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 flipH="1">
            <a:off x="6804248" y="5517232"/>
            <a:ext cx="431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5436096" y="1340768"/>
            <a:ext cx="0" cy="57606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 flipV="1">
            <a:off x="6660232" y="2564904"/>
            <a:ext cx="288032" cy="14401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r"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39825"/>
          </a:xfrm>
        </p:spPr>
        <p:txBody>
          <a:bodyPr/>
          <a:lstStyle/>
          <a:p>
            <a:pPr eaLnBrk="1" hangingPunct="1"/>
            <a:r>
              <a:rPr lang="ru-RU" sz="4400" dirty="0" smtClean="0">
                <a:solidFill>
                  <a:srgbClr val="1B9B15"/>
                </a:solidFill>
              </a:rPr>
              <a:t>Станок для тканья: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981075"/>
            <a:ext cx="8569077" cy="51847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sz="26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600" dirty="0" smtClean="0"/>
              <a:t> -для </a:t>
            </a:r>
            <a:r>
              <a:rPr lang="ru-RU" sz="2600" dirty="0" err="1" smtClean="0"/>
              <a:t>фенички</a:t>
            </a:r>
            <a:r>
              <a:rPr lang="ru-RU" sz="2600" dirty="0" smtClean="0"/>
              <a:t> 30см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sz="26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600" dirty="0" smtClean="0"/>
              <a:t>-для нагрудного украшения 45-50см </a:t>
            </a:r>
            <a:r>
              <a:rPr lang="ru-RU" sz="2000" dirty="0" smtClean="0">
                <a:solidFill>
                  <a:srgbClr val="00B050"/>
                </a:solidFill>
              </a:rPr>
              <a:t>(ширина 10-15см)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sz="26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sz="26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sz="26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600" dirty="0" smtClean="0"/>
              <a:t>-для пояса 100см до 150 см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sz="2600" dirty="0" smtClean="0"/>
          </a:p>
        </p:txBody>
      </p:sp>
      <p:pic>
        <p:nvPicPr>
          <p:cNvPr id="4" name="Рисунок 4" descr="DSCF4591.JPG"/>
          <p:cNvPicPr>
            <a:picLocks noChangeAspect="1"/>
          </p:cNvPicPr>
          <p:nvPr/>
        </p:nvPicPr>
        <p:blipFill>
          <a:blip r:embed="rId2" cstate="print"/>
          <a:srcRect l="4326" t="42926" b="27599"/>
          <a:stretch>
            <a:fillRect/>
          </a:stretch>
        </p:blipFill>
        <p:spPr bwMode="auto">
          <a:xfrm>
            <a:off x="3923928" y="1340768"/>
            <a:ext cx="1680183" cy="50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SCF4591.JPG"/>
          <p:cNvPicPr>
            <a:picLocks noChangeAspect="1"/>
          </p:cNvPicPr>
          <p:nvPr/>
        </p:nvPicPr>
        <p:blipFill>
          <a:blip r:embed="rId3" cstate="print"/>
          <a:srcRect l="4326" t="42926" b="27599"/>
          <a:stretch>
            <a:fillRect/>
          </a:stretch>
        </p:blipFill>
        <p:spPr bwMode="auto">
          <a:xfrm>
            <a:off x="2915816" y="2996952"/>
            <a:ext cx="434295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4" descr="DSCF4591.JPG"/>
          <p:cNvPicPr>
            <a:picLocks noChangeAspect="1"/>
          </p:cNvPicPr>
          <p:nvPr/>
        </p:nvPicPr>
        <p:blipFill>
          <a:blip r:embed="rId3" cstate="print"/>
          <a:srcRect l="4326" t="42926" b="27599"/>
          <a:stretch>
            <a:fillRect/>
          </a:stretch>
        </p:blipFill>
        <p:spPr bwMode="auto">
          <a:xfrm>
            <a:off x="1115616" y="4869160"/>
            <a:ext cx="712879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7813"/>
            <a:ext cx="8218487" cy="630237"/>
          </a:xfrm>
        </p:spPr>
        <p:txBody>
          <a:bodyPr/>
          <a:lstStyle/>
          <a:p>
            <a:pPr eaLnBrk="1" hangingPunct="1"/>
            <a:r>
              <a:rPr lang="ru-RU" sz="4400" dirty="0" smtClean="0">
                <a:solidFill>
                  <a:srgbClr val="1B9B15"/>
                </a:solidFill>
              </a:rPr>
              <a:t>Закрепление ниток на станке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052736"/>
            <a:ext cx="8785225" cy="5113114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2000" dirty="0" smtClean="0"/>
          </a:p>
          <a:p>
            <a:pPr eaLnBrk="1" hangingPunct="1">
              <a:lnSpc>
                <a:spcPct val="80000"/>
              </a:lnSpc>
            </a:pPr>
            <a:r>
              <a:rPr lang="ru-RU" sz="2000" dirty="0" smtClean="0">
                <a:solidFill>
                  <a:srgbClr val="FF0000"/>
                </a:solidFill>
              </a:rPr>
              <a:t>1.</a:t>
            </a:r>
            <a:r>
              <a:rPr lang="ru-RU" sz="2000" dirty="0" smtClean="0"/>
              <a:t> нитей должно быть на </a:t>
            </a:r>
            <a:r>
              <a:rPr lang="ru-RU" sz="2000" dirty="0" smtClean="0">
                <a:solidFill>
                  <a:srgbClr val="FF0000"/>
                </a:solidFill>
              </a:rPr>
              <a:t>одну больше</a:t>
            </a:r>
            <a:r>
              <a:rPr lang="ru-RU" sz="2000" dirty="0" smtClean="0"/>
              <a:t>,  чем бусин в схеме </a:t>
            </a:r>
            <a:r>
              <a:rPr lang="ru-RU" sz="1600" dirty="0" smtClean="0">
                <a:solidFill>
                  <a:srgbClr val="00B050"/>
                </a:solidFill>
              </a:rPr>
              <a:t>(по ширине) </a:t>
            </a:r>
          </a:p>
          <a:p>
            <a:pPr eaLnBrk="1" hangingPunct="1">
              <a:lnSpc>
                <a:spcPct val="80000"/>
              </a:lnSpc>
              <a:buNone/>
            </a:pPr>
            <a:endParaRPr lang="ru-RU" sz="2000" dirty="0" smtClean="0"/>
          </a:p>
          <a:p>
            <a:pPr eaLnBrk="1" hangingPunct="1">
              <a:lnSpc>
                <a:spcPct val="80000"/>
              </a:lnSpc>
              <a:buNone/>
            </a:pPr>
            <a:endParaRPr lang="ru-RU" sz="2000" dirty="0" smtClean="0"/>
          </a:p>
          <a:p>
            <a:pPr eaLnBrk="1" hangingPunct="1">
              <a:lnSpc>
                <a:spcPct val="80000"/>
              </a:lnSpc>
              <a:buNone/>
            </a:pPr>
            <a:r>
              <a:rPr lang="ru-RU" sz="2000" dirty="0" smtClean="0"/>
              <a:t>                                                                            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sz="2000" dirty="0" smtClean="0"/>
              <a:t>                                                                              </a:t>
            </a:r>
            <a:r>
              <a:rPr lang="ru-RU" sz="2400" dirty="0" smtClean="0">
                <a:solidFill>
                  <a:schemeClr val="tx2"/>
                </a:solidFill>
              </a:rPr>
              <a:t>в схеме 20 бусин</a:t>
            </a:r>
          </a:p>
          <a:p>
            <a:pPr eaLnBrk="1" hangingPunct="1">
              <a:lnSpc>
                <a:spcPct val="80000"/>
              </a:lnSpc>
              <a:buNone/>
            </a:pPr>
            <a:endParaRPr lang="ru-RU" sz="24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ru-RU" sz="2400" dirty="0" smtClean="0">
                <a:solidFill>
                  <a:schemeClr val="tx2"/>
                </a:solidFill>
              </a:rPr>
              <a:t>                                                                 значит нитей нужно        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sz="2400" dirty="0" smtClean="0">
                <a:solidFill>
                  <a:schemeClr val="tx2"/>
                </a:solidFill>
              </a:rPr>
              <a:t>                                                                          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sz="2400" dirty="0" smtClean="0">
                <a:solidFill>
                  <a:schemeClr val="tx2"/>
                </a:solidFill>
              </a:rPr>
              <a:t>                                                                              </a:t>
            </a:r>
            <a:r>
              <a:rPr lang="ru-RU" sz="2400" dirty="0" smtClean="0">
                <a:solidFill>
                  <a:srgbClr val="FF0000"/>
                </a:solidFill>
              </a:rPr>
              <a:t>21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sz="2400" dirty="0" smtClean="0"/>
              <a:t>      </a:t>
            </a:r>
            <a:endParaRPr lang="ru-RU" sz="24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 smtClean="0">
                <a:solidFill>
                  <a:srgbClr val="1B9B15"/>
                </a:solidFill>
              </a:rPr>
              <a:t>                                                                                                                          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800" dirty="0" smtClean="0">
              <a:solidFill>
                <a:srgbClr val="1B9B15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800" dirty="0" smtClean="0">
              <a:solidFill>
                <a:srgbClr val="1B9B15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ru-RU" sz="1700" dirty="0" smtClean="0"/>
          </a:p>
          <a:p>
            <a:pPr eaLnBrk="1" hangingPunct="1">
              <a:lnSpc>
                <a:spcPct val="80000"/>
              </a:lnSpc>
            </a:pPr>
            <a:endParaRPr lang="ru-RU" sz="1700" dirty="0" smtClean="0"/>
          </a:p>
          <a:p>
            <a:pPr eaLnBrk="1" hangingPunct="1">
              <a:lnSpc>
                <a:spcPct val="80000"/>
              </a:lnSpc>
            </a:pPr>
            <a:endParaRPr lang="ru-RU" sz="17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7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7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700" dirty="0" smtClean="0"/>
          </a:p>
          <a:p>
            <a:pPr eaLnBrk="1" hangingPunct="1">
              <a:lnSpc>
                <a:spcPct val="80000"/>
              </a:lnSpc>
            </a:pPr>
            <a:endParaRPr lang="ru-RU" sz="1700" dirty="0" smtClean="0"/>
          </a:p>
          <a:p>
            <a:pPr eaLnBrk="1" hangingPunct="1">
              <a:lnSpc>
                <a:spcPct val="80000"/>
              </a:lnSpc>
            </a:pPr>
            <a:endParaRPr lang="ru-RU" sz="17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700" dirty="0" smtClean="0"/>
              <a:t>        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8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700" dirty="0" smtClean="0"/>
              <a:t> </a:t>
            </a:r>
          </a:p>
        </p:txBody>
      </p:sp>
      <p:sp>
        <p:nvSpPr>
          <p:cNvPr id="14340" name="AutoShape 8"/>
          <p:cNvSpPr>
            <a:spLocks noChangeArrowheads="1"/>
          </p:cNvSpPr>
          <p:nvPr/>
        </p:nvSpPr>
        <p:spPr bwMode="auto">
          <a:xfrm rot="5400000" flipV="1">
            <a:off x="3491882" y="3789039"/>
            <a:ext cx="3096343" cy="72010"/>
          </a:xfrm>
          <a:prstGeom prst="leftRightArrow">
            <a:avLst>
              <a:gd name="adj1" fmla="val 50000"/>
              <a:gd name="adj2" fmla="val 93703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endParaRPr lang="ru-RU" dirty="0">
              <a:solidFill>
                <a:srgbClr val="33CC33"/>
              </a:solidFill>
            </a:endParaRPr>
          </a:p>
        </p:txBody>
      </p:sp>
      <p:pic>
        <p:nvPicPr>
          <p:cNvPr id="14343" name="Рисунок 7" descr="DSCF4595.JPG"/>
          <p:cNvPicPr>
            <a:picLocks noChangeAspect="1"/>
          </p:cNvPicPr>
          <p:nvPr/>
        </p:nvPicPr>
        <p:blipFill>
          <a:blip r:embed="rId3" cstate="print"/>
          <a:srcRect l="27950" t="15808" r="15350" b="5197"/>
          <a:stretch>
            <a:fillRect/>
          </a:stretch>
        </p:blipFill>
        <p:spPr bwMode="auto">
          <a:xfrm>
            <a:off x="683568" y="2348880"/>
            <a:ext cx="4009503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d"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8"/>
          <p:cNvSpPr>
            <a:spLocks noGrp="1" noChangeArrowheads="1"/>
          </p:cNvSpPr>
          <p:nvPr>
            <p:ph type="title"/>
          </p:nvPr>
        </p:nvSpPr>
        <p:spPr>
          <a:xfrm>
            <a:off x="539552" y="277813"/>
            <a:ext cx="8352928" cy="703262"/>
          </a:xfrm>
        </p:spPr>
        <p:txBody>
          <a:bodyPr/>
          <a:lstStyle/>
          <a:p>
            <a:pPr eaLnBrk="1" hangingPunct="1"/>
            <a:r>
              <a:rPr lang="ru-RU" sz="4400" dirty="0" smtClean="0">
                <a:solidFill>
                  <a:srgbClr val="1B9B15"/>
                </a:solidFill>
              </a:rPr>
              <a:t>Закрепление ниток основы </a:t>
            </a:r>
            <a:r>
              <a:rPr lang="ru-RU" sz="4400" dirty="0" smtClean="0"/>
              <a:t/>
            </a:r>
            <a:br>
              <a:rPr lang="ru-RU" sz="4400" dirty="0" smtClean="0"/>
            </a:br>
            <a:endParaRPr lang="ru-RU" dirty="0" smtClean="0"/>
          </a:p>
        </p:txBody>
      </p:sp>
      <p:sp>
        <p:nvSpPr>
          <p:cNvPr id="1229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323528" y="1196752"/>
            <a:ext cx="8569647" cy="496909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2400" dirty="0" smtClean="0"/>
          </a:p>
          <a:p>
            <a:pPr eaLnBrk="1" hangingPunct="1">
              <a:lnSpc>
                <a:spcPct val="80000"/>
              </a:lnSpc>
            </a:pPr>
            <a:r>
              <a:rPr lang="ru-RU" sz="2400" dirty="0" smtClean="0">
                <a:solidFill>
                  <a:srgbClr val="FF0000"/>
                </a:solidFill>
              </a:rPr>
              <a:t>2. </a:t>
            </a:r>
            <a:r>
              <a:rPr lang="ru-RU" sz="2400" dirty="0" smtClean="0"/>
              <a:t>делаем петлю    -  </a:t>
            </a:r>
          </a:p>
          <a:p>
            <a:pPr eaLnBrk="1" hangingPunct="1">
              <a:lnSpc>
                <a:spcPct val="80000"/>
              </a:lnSpc>
            </a:pPr>
            <a:endParaRPr lang="ru-RU" sz="2400" dirty="0" smtClean="0"/>
          </a:p>
          <a:p>
            <a:pPr eaLnBrk="1" hangingPunct="1">
              <a:lnSpc>
                <a:spcPct val="80000"/>
              </a:lnSpc>
            </a:pPr>
            <a:endParaRPr lang="ru-RU" sz="2400" dirty="0" smtClean="0"/>
          </a:p>
          <a:p>
            <a:pPr eaLnBrk="1" hangingPunct="1">
              <a:lnSpc>
                <a:spcPct val="80000"/>
              </a:lnSpc>
            </a:pPr>
            <a:endParaRPr lang="ru-RU" sz="2400" dirty="0" smtClean="0"/>
          </a:p>
          <a:p>
            <a:pPr eaLnBrk="1" hangingPunct="1">
              <a:lnSpc>
                <a:spcPct val="80000"/>
              </a:lnSpc>
            </a:pPr>
            <a:endParaRPr lang="ru-RU" sz="2400" dirty="0" smtClean="0"/>
          </a:p>
          <a:p>
            <a:pPr eaLnBrk="1" hangingPunct="1">
              <a:lnSpc>
                <a:spcPct val="80000"/>
              </a:lnSpc>
            </a:pPr>
            <a:endParaRPr lang="ru-RU" sz="2400" dirty="0" smtClean="0"/>
          </a:p>
          <a:p>
            <a:pPr eaLnBrk="1" hangingPunct="1">
              <a:lnSpc>
                <a:spcPct val="80000"/>
              </a:lnSpc>
            </a:pPr>
            <a:endParaRPr lang="ru-RU" sz="2400" dirty="0" smtClean="0"/>
          </a:p>
          <a:p>
            <a:pPr eaLnBrk="1" hangingPunct="1">
              <a:lnSpc>
                <a:spcPct val="80000"/>
              </a:lnSpc>
            </a:pPr>
            <a:r>
              <a:rPr lang="ru-RU" sz="2400" dirty="0" smtClean="0">
                <a:solidFill>
                  <a:srgbClr val="FF0000"/>
                </a:solidFill>
              </a:rPr>
              <a:t>3.</a:t>
            </a:r>
            <a:r>
              <a:rPr lang="ru-RU" sz="2400" dirty="0" smtClean="0"/>
              <a:t> закрепляем          </a:t>
            </a:r>
          </a:p>
          <a:p>
            <a:pPr eaLnBrk="1" hangingPunct="1">
              <a:lnSpc>
                <a:spcPct val="80000"/>
              </a:lnSpc>
              <a:buNone/>
            </a:pPr>
            <a:endParaRPr lang="ru-RU" sz="2400" dirty="0" smtClean="0"/>
          </a:p>
          <a:p>
            <a:pPr eaLnBrk="1" hangingPunct="1">
              <a:lnSpc>
                <a:spcPct val="80000"/>
              </a:lnSpc>
              <a:buNone/>
            </a:pPr>
            <a:r>
              <a:rPr lang="ru-RU" sz="2400" dirty="0" smtClean="0"/>
              <a:t>   её с торца станочка  - </a:t>
            </a:r>
          </a:p>
          <a:p>
            <a:pPr eaLnBrk="1" hangingPunct="1">
              <a:lnSpc>
                <a:spcPct val="80000"/>
              </a:lnSpc>
              <a:buNone/>
            </a:pPr>
            <a:endParaRPr lang="ru-RU" sz="2400" dirty="0" smtClean="0"/>
          </a:p>
          <a:p>
            <a:pPr eaLnBrk="1" hangingPunct="1">
              <a:lnSpc>
                <a:spcPct val="80000"/>
              </a:lnSpc>
              <a:buNone/>
            </a:pPr>
            <a:endParaRPr lang="ru-RU" sz="2400" dirty="0" smtClean="0"/>
          </a:p>
          <a:p>
            <a:pPr eaLnBrk="1" hangingPunct="1">
              <a:lnSpc>
                <a:spcPct val="80000"/>
              </a:lnSpc>
              <a:buNone/>
            </a:pPr>
            <a:endParaRPr lang="ru-RU" sz="2400" dirty="0" smtClean="0"/>
          </a:p>
          <a:p>
            <a:pPr eaLnBrk="1" hangingPunct="1">
              <a:lnSpc>
                <a:spcPct val="80000"/>
              </a:lnSpc>
              <a:buNone/>
            </a:pPr>
            <a:endParaRPr lang="ru-RU" sz="2400" dirty="0" smtClean="0"/>
          </a:p>
          <a:p>
            <a:pPr eaLnBrk="1" hangingPunct="1">
              <a:lnSpc>
                <a:spcPct val="80000"/>
              </a:lnSpc>
              <a:buNone/>
            </a:pPr>
            <a:endParaRPr lang="ru-RU" sz="2400" dirty="0" smtClean="0"/>
          </a:p>
        </p:txBody>
      </p:sp>
      <p:pic>
        <p:nvPicPr>
          <p:cNvPr id="5" name="Рисунок 8" descr="DSCF448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3968" y="3429000"/>
            <a:ext cx="3960440" cy="2475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" descr="DSCF4484.JPG"/>
          <p:cNvPicPr>
            <a:picLocks noChangeAspect="1"/>
          </p:cNvPicPr>
          <p:nvPr/>
        </p:nvPicPr>
        <p:blipFill>
          <a:blip r:embed="rId3" cstate="print"/>
          <a:srcRect l="45573" t="1988" b="23506"/>
          <a:stretch>
            <a:fillRect/>
          </a:stretch>
        </p:blipFill>
        <p:spPr bwMode="auto">
          <a:xfrm>
            <a:off x="5004048" y="1196752"/>
            <a:ext cx="2159075" cy="1974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8"/>
          <p:cNvSpPr>
            <a:spLocks noGrp="1" noChangeArrowheads="1"/>
          </p:cNvSpPr>
          <p:nvPr>
            <p:ph type="title"/>
          </p:nvPr>
        </p:nvSpPr>
        <p:spPr>
          <a:xfrm>
            <a:off x="468313" y="277813"/>
            <a:ext cx="8218487" cy="703262"/>
          </a:xfrm>
        </p:spPr>
        <p:txBody>
          <a:bodyPr/>
          <a:lstStyle/>
          <a:p>
            <a:pPr eaLnBrk="1" hangingPunct="1"/>
            <a:r>
              <a:rPr lang="ru-RU" sz="4400" smtClean="0">
                <a:solidFill>
                  <a:srgbClr val="1B9B15"/>
                </a:solidFill>
              </a:rPr>
              <a:t>Закрепление ниток на станке</a:t>
            </a:r>
            <a:endParaRPr lang="ru-RU" smtClean="0"/>
          </a:p>
        </p:txBody>
      </p:sp>
      <p:sp>
        <p:nvSpPr>
          <p:cNvPr id="15363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124745"/>
            <a:ext cx="8893175" cy="5112544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ru-RU" sz="2600" dirty="0" smtClean="0"/>
              <a:t>  </a:t>
            </a:r>
            <a:r>
              <a:rPr lang="ru-RU" sz="2000" dirty="0" smtClean="0">
                <a:solidFill>
                  <a:srgbClr val="FF0000"/>
                </a:solidFill>
              </a:rPr>
              <a:t>4. </a:t>
            </a:r>
            <a:r>
              <a:rPr lang="ru-RU" sz="2000" dirty="0" smtClean="0"/>
              <a:t>нитку от торцевого </a:t>
            </a:r>
            <a:r>
              <a:rPr lang="ru-RU" sz="2000" dirty="0" err="1" smtClean="0"/>
              <a:t>говоздя</a:t>
            </a:r>
            <a:r>
              <a:rPr lang="ru-RU" sz="2000" dirty="0" smtClean="0"/>
              <a:t>                     </a:t>
            </a:r>
            <a:r>
              <a:rPr lang="ru-RU" sz="2000" dirty="0" smtClean="0">
                <a:solidFill>
                  <a:srgbClr val="FF0000"/>
                </a:solidFill>
              </a:rPr>
              <a:t>5. </a:t>
            </a:r>
            <a:r>
              <a:rPr lang="ru-RU" sz="2000" dirty="0" smtClean="0"/>
              <a:t>протягиваем к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/>
              <a:t>     ведём к первому гвоздику                         противоположной стороне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/>
              <a:t>    на плоскости станочка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2600" dirty="0" smtClean="0"/>
          </a:p>
        </p:txBody>
      </p:sp>
      <p:pic>
        <p:nvPicPr>
          <p:cNvPr id="15364" name="Рисунок 4" descr="DSCF4487.JPG"/>
          <p:cNvPicPr>
            <a:picLocks noChangeAspect="1"/>
          </p:cNvPicPr>
          <p:nvPr/>
        </p:nvPicPr>
        <p:blipFill>
          <a:blip r:embed="rId2" cstate="print"/>
          <a:srcRect l="2751" r="5113" b="9914"/>
          <a:stretch>
            <a:fillRect/>
          </a:stretch>
        </p:blipFill>
        <p:spPr bwMode="auto">
          <a:xfrm>
            <a:off x="323850" y="2997200"/>
            <a:ext cx="330835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Рисунок 5" descr="DSCF4488.JPG"/>
          <p:cNvPicPr>
            <a:picLocks noChangeAspect="1"/>
          </p:cNvPicPr>
          <p:nvPr/>
        </p:nvPicPr>
        <p:blipFill>
          <a:blip r:embed="rId3" cstate="print"/>
          <a:srcRect b="9914"/>
          <a:stretch>
            <a:fillRect/>
          </a:stretch>
        </p:blipFill>
        <p:spPr bwMode="auto">
          <a:xfrm>
            <a:off x="4140200" y="2492375"/>
            <a:ext cx="478631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Прямая со стрелкой 5"/>
          <p:cNvCxnSpPr/>
          <p:nvPr/>
        </p:nvCxnSpPr>
        <p:spPr>
          <a:xfrm flipH="1">
            <a:off x="2843808" y="4509120"/>
            <a:ext cx="360363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H="1">
            <a:off x="4356100" y="4797425"/>
            <a:ext cx="424815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323850" y="1700213"/>
            <a:ext cx="71438" cy="730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076825" y="1700213"/>
            <a:ext cx="63500" cy="63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8"/>
          <p:cNvSpPr>
            <a:spLocks noGrp="1" noChangeArrowheads="1"/>
          </p:cNvSpPr>
          <p:nvPr>
            <p:ph type="title"/>
          </p:nvPr>
        </p:nvSpPr>
        <p:spPr>
          <a:xfrm>
            <a:off x="755650" y="277813"/>
            <a:ext cx="7931150" cy="703262"/>
          </a:xfrm>
        </p:spPr>
        <p:txBody>
          <a:bodyPr/>
          <a:lstStyle/>
          <a:p>
            <a:pPr eaLnBrk="1" hangingPunct="1"/>
            <a:r>
              <a:rPr lang="ru-RU" sz="4400" smtClean="0">
                <a:solidFill>
                  <a:srgbClr val="1B9B15"/>
                </a:solidFill>
              </a:rPr>
              <a:t>Закрепление ниток на станке</a:t>
            </a:r>
            <a:r>
              <a:rPr lang="ru-RU" sz="4400" smtClean="0"/>
              <a:t/>
            </a:r>
            <a:br>
              <a:rPr lang="ru-RU" sz="4400" smtClean="0"/>
            </a:br>
            <a:endParaRPr lang="ru-RU" smtClean="0"/>
          </a:p>
        </p:txBody>
      </p:sp>
      <p:sp>
        <p:nvSpPr>
          <p:cNvPr id="1229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179512" y="1124744"/>
            <a:ext cx="8964488" cy="5041106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sz="2600" dirty="0" smtClean="0"/>
              <a:t>  </a:t>
            </a:r>
          </a:p>
          <a:p>
            <a:pPr marL="0" indent="0" eaLnBrk="1" hangingPunct="1">
              <a:defRPr/>
            </a:pPr>
            <a:endParaRPr lang="ru-RU" sz="2600" dirty="0" smtClean="0"/>
          </a:p>
          <a:p>
            <a:pPr marL="0" indent="0" eaLnBrk="1" hangingPunct="1">
              <a:defRPr/>
            </a:pPr>
            <a:r>
              <a:rPr lang="ru-RU" sz="1800" dirty="0" smtClean="0"/>
              <a:t>   </a:t>
            </a:r>
            <a:r>
              <a:rPr lang="ru-RU" sz="1800" dirty="0" smtClean="0">
                <a:solidFill>
                  <a:srgbClr val="FF0000"/>
                </a:solidFill>
              </a:rPr>
              <a:t>6.</a:t>
            </a:r>
            <a:r>
              <a:rPr lang="ru-RU" sz="1800" dirty="0" smtClean="0"/>
              <a:t> </a:t>
            </a:r>
            <a:r>
              <a:rPr lang="ru-RU" sz="2000" dirty="0" smtClean="0"/>
              <a:t>проводим нить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sz="2000" dirty="0" smtClean="0"/>
              <a:t>     мимо гвоздя            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sz="2000" dirty="0" smtClean="0"/>
              <a:t>     к торцевому гвоздю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sz="1800" dirty="0" smtClean="0"/>
              <a:t>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ru-RU" sz="1800" dirty="0" smtClean="0">
              <a:solidFill>
                <a:srgbClr val="FF0000"/>
              </a:solidFill>
            </a:endParaRP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solidFill>
                  <a:srgbClr val="FF0000"/>
                </a:solidFill>
              </a:rPr>
              <a:t>за торцевые гвозди заматываем каждый раз, проводя нить из стороны  в сторону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solidFill>
                  <a:srgbClr val="00B050"/>
                </a:solidFill>
              </a:rPr>
              <a:t>         (это необходимо чтобы увеличить длину нитей для завязок </a:t>
            </a:r>
            <a:r>
              <a:rPr lang="ru-RU" sz="1800" dirty="0" err="1" smtClean="0">
                <a:solidFill>
                  <a:srgbClr val="00B050"/>
                </a:solidFill>
              </a:rPr>
              <a:t>фенички</a:t>
            </a:r>
            <a:r>
              <a:rPr lang="ru-RU" sz="1800" dirty="0" smtClean="0">
                <a:solidFill>
                  <a:srgbClr val="00B050"/>
                </a:solidFill>
              </a:rPr>
              <a:t>)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16388" name="Рисунок 3" descr="DSCF4489.JPG"/>
          <p:cNvPicPr>
            <a:picLocks noChangeAspect="1"/>
          </p:cNvPicPr>
          <p:nvPr/>
        </p:nvPicPr>
        <p:blipFill>
          <a:blip r:embed="rId2" cstate="print"/>
          <a:srcRect b="12271"/>
          <a:stretch>
            <a:fillRect/>
          </a:stretch>
        </p:blipFill>
        <p:spPr bwMode="auto">
          <a:xfrm>
            <a:off x="3563888" y="1412776"/>
            <a:ext cx="4535239" cy="3380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8"/>
          <p:cNvSpPr>
            <a:spLocks noGrp="1" noChangeArrowheads="1"/>
          </p:cNvSpPr>
          <p:nvPr>
            <p:ph type="title"/>
          </p:nvPr>
        </p:nvSpPr>
        <p:spPr>
          <a:xfrm>
            <a:off x="755650" y="277813"/>
            <a:ext cx="7931150" cy="703262"/>
          </a:xfrm>
        </p:spPr>
        <p:txBody>
          <a:bodyPr/>
          <a:lstStyle/>
          <a:p>
            <a:pPr eaLnBrk="1" hangingPunct="1"/>
            <a:r>
              <a:rPr lang="ru-RU" sz="4400" smtClean="0">
                <a:solidFill>
                  <a:srgbClr val="1B9B15"/>
                </a:solidFill>
              </a:rPr>
              <a:t>Закрепление ниток на станке</a:t>
            </a:r>
            <a:r>
              <a:rPr lang="ru-RU" sz="4400" smtClean="0"/>
              <a:t/>
            </a:r>
            <a:br>
              <a:rPr lang="ru-RU" sz="4400" smtClean="0"/>
            </a:br>
            <a:endParaRPr lang="ru-RU" smtClean="0"/>
          </a:p>
        </p:txBody>
      </p:sp>
      <p:sp>
        <p:nvSpPr>
          <p:cNvPr id="1229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341438"/>
            <a:ext cx="8351837" cy="4824412"/>
          </a:xfrm>
        </p:spPr>
        <p:txBody>
          <a:bodyPr/>
          <a:lstStyle/>
          <a:p>
            <a:pPr marL="0" indent="0" eaLnBrk="1" hangingPunct="1">
              <a:defRPr/>
            </a:pPr>
            <a:r>
              <a:rPr lang="ru-RU" sz="2600" dirty="0" smtClean="0"/>
              <a:t> </a:t>
            </a:r>
            <a:r>
              <a:rPr lang="ru-RU" sz="2000" dirty="0" smtClean="0">
                <a:solidFill>
                  <a:srgbClr val="FF0000"/>
                </a:solidFill>
              </a:rPr>
              <a:t>7.</a:t>
            </a:r>
            <a:r>
              <a:rPr lang="ru-RU" sz="2600" dirty="0" smtClean="0"/>
              <a:t>  </a:t>
            </a:r>
            <a:r>
              <a:rPr lang="ru-RU" sz="2000" dirty="0" smtClean="0"/>
              <a:t>нити протягиваем между гвоздиками, образуя узкие бороздки </a:t>
            </a:r>
            <a:endParaRPr lang="ru-RU" sz="2000" dirty="0" smtClean="0">
              <a:solidFill>
                <a:schemeClr val="accent6"/>
              </a:solidFill>
            </a:endParaRPr>
          </a:p>
        </p:txBody>
      </p:sp>
      <p:pic>
        <p:nvPicPr>
          <p:cNvPr id="17412" name="Рисунок 4" descr="DSCF449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2348880"/>
            <a:ext cx="7848103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8"/>
          <p:cNvSpPr>
            <a:spLocks noGrp="1" noChangeArrowheads="1"/>
          </p:cNvSpPr>
          <p:nvPr>
            <p:ph type="title"/>
          </p:nvPr>
        </p:nvSpPr>
        <p:spPr>
          <a:xfrm>
            <a:off x="755650" y="277813"/>
            <a:ext cx="7931150" cy="703262"/>
          </a:xfrm>
        </p:spPr>
        <p:txBody>
          <a:bodyPr/>
          <a:lstStyle/>
          <a:p>
            <a:pPr eaLnBrk="1" hangingPunct="1"/>
            <a:r>
              <a:rPr lang="ru-RU" sz="4400" dirty="0" smtClean="0">
                <a:solidFill>
                  <a:srgbClr val="1B9B15"/>
                </a:solidFill>
              </a:rPr>
              <a:t>Закрепление ниток основы</a:t>
            </a:r>
            <a:r>
              <a:rPr lang="ru-RU" sz="4400" dirty="0" smtClean="0"/>
              <a:t/>
            </a:r>
            <a:br>
              <a:rPr lang="ru-RU" sz="4400" dirty="0" smtClean="0"/>
            </a:br>
            <a:endParaRPr lang="ru-RU" dirty="0" smtClean="0"/>
          </a:p>
        </p:txBody>
      </p:sp>
      <p:sp>
        <p:nvSpPr>
          <p:cNvPr id="1229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684213" y="1268413"/>
            <a:ext cx="7775575" cy="4897437"/>
          </a:xfrm>
        </p:spPr>
        <p:txBody>
          <a:bodyPr/>
          <a:lstStyle/>
          <a:p>
            <a:pPr marL="0" indent="0" eaLnBrk="1" hangingPunct="1">
              <a:defRPr/>
            </a:pPr>
            <a:r>
              <a:rPr lang="ru-RU" sz="1800" dirty="0" smtClean="0"/>
              <a:t>  </a:t>
            </a:r>
            <a:r>
              <a:rPr lang="ru-RU" sz="2000" dirty="0" smtClean="0"/>
              <a:t>все нити основы готовы к работе – </a:t>
            </a:r>
            <a:r>
              <a:rPr lang="ru-RU" sz="2000" dirty="0" smtClean="0">
                <a:solidFill>
                  <a:srgbClr val="FF0000"/>
                </a:solidFill>
              </a:rPr>
              <a:t>21 нить</a:t>
            </a:r>
          </a:p>
          <a:p>
            <a:pPr marL="0" indent="0" eaLnBrk="1" hangingPunct="1">
              <a:buNone/>
              <a:defRPr/>
            </a:pPr>
            <a:endParaRPr lang="ru-RU" sz="2000" dirty="0" smtClean="0">
              <a:solidFill>
                <a:schemeClr val="accent6"/>
              </a:solidFill>
            </a:endParaRPr>
          </a:p>
          <a:p>
            <a:pPr marL="0" indent="0" eaLnBrk="1" hangingPunct="1">
              <a:defRPr/>
            </a:pPr>
            <a:endParaRPr lang="ru-RU" sz="2000" dirty="0" smtClean="0">
              <a:solidFill>
                <a:schemeClr val="accent6"/>
              </a:solidFill>
            </a:endParaRPr>
          </a:p>
          <a:p>
            <a:pPr marL="0" indent="0" eaLnBrk="1" hangingPunct="1">
              <a:defRPr/>
            </a:pPr>
            <a:endParaRPr lang="ru-RU" sz="2000" dirty="0" smtClean="0">
              <a:solidFill>
                <a:schemeClr val="accent6"/>
              </a:solidFill>
            </a:endParaRPr>
          </a:p>
          <a:p>
            <a:pPr marL="0" indent="0" eaLnBrk="1" hangingPunct="1">
              <a:defRPr/>
            </a:pPr>
            <a:endParaRPr lang="ru-RU" sz="2000" dirty="0" smtClean="0">
              <a:solidFill>
                <a:schemeClr val="accent6"/>
              </a:solidFill>
            </a:endParaRPr>
          </a:p>
          <a:p>
            <a:pPr marL="0" indent="0" eaLnBrk="1" hangingPunct="1">
              <a:defRPr/>
            </a:pPr>
            <a:endParaRPr lang="ru-RU" sz="2000" dirty="0" smtClean="0">
              <a:solidFill>
                <a:schemeClr val="accent6"/>
              </a:solidFill>
            </a:endParaRP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ru-RU" sz="2000" dirty="0" smtClean="0">
              <a:solidFill>
                <a:schemeClr val="accent6"/>
              </a:solidFill>
            </a:endParaRP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ru-RU" sz="2000" dirty="0" smtClean="0"/>
          </a:p>
          <a:p>
            <a:pPr marL="0" indent="0" eaLnBrk="1" hangingPunct="1">
              <a:defRPr/>
            </a:pPr>
            <a:endParaRPr lang="ru-RU" sz="2000" dirty="0" smtClean="0"/>
          </a:p>
        </p:txBody>
      </p:sp>
      <p:pic>
        <p:nvPicPr>
          <p:cNvPr id="18436" name="Рисунок 5" descr="DSCF4492.JPG"/>
          <p:cNvPicPr>
            <a:picLocks noChangeAspect="1"/>
          </p:cNvPicPr>
          <p:nvPr/>
        </p:nvPicPr>
        <p:blipFill>
          <a:blip r:embed="rId3" cstate="print"/>
          <a:srcRect t="7555" b="32314"/>
          <a:stretch>
            <a:fillRect/>
          </a:stretch>
        </p:blipFill>
        <p:spPr bwMode="auto">
          <a:xfrm>
            <a:off x="395536" y="2060848"/>
            <a:ext cx="8414931" cy="3961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8"/>
          <p:cNvSpPr>
            <a:spLocks noGrp="1" noChangeArrowheads="1"/>
          </p:cNvSpPr>
          <p:nvPr>
            <p:ph type="title"/>
          </p:nvPr>
        </p:nvSpPr>
        <p:spPr>
          <a:xfrm>
            <a:off x="755650" y="277813"/>
            <a:ext cx="7931150" cy="703262"/>
          </a:xfrm>
        </p:spPr>
        <p:txBody>
          <a:bodyPr/>
          <a:lstStyle/>
          <a:p>
            <a:pPr eaLnBrk="1" hangingPunct="1"/>
            <a:r>
              <a:rPr lang="ru-RU" sz="4400" dirty="0" smtClean="0">
                <a:solidFill>
                  <a:srgbClr val="1B9B15"/>
                </a:solidFill>
              </a:rPr>
              <a:t>Закрепление кромочной нити</a:t>
            </a:r>
            <a:endParaRPr lang="ru-RU" dirty="0" smtClean="0"/>
          </a:p>
        </p:txBody>
      </p:sp>
      <p:sp>
        <p:nvSpPr>
          <p:cNvPr id="1229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755576" y="1052736"/>
            <a:ext cx="7704856" cy="5041107"/>
          </a:xfrm>
        </p:spPr>
        <p:txBody>
          <a:bodyPr/>
          <a:lstStyle/>
          <a:p>
            <a:pPr marL="0" indent="0" eaLnBrk="1" hangingPunct="1">
              <a:defRPr/>
            </a:pPr>
            <a:r>
              <a:rPr lang="ru-RU" sz="1800" dirty="0" smtClean="0"/>
              <a:t>  </a:t>
            </a:r>
            <a:r>
              <a:rPr lang="ru-RU" sz="2000" dirty="0" smtClean="0">
                <a:solidFill>
                  <a:srgbClr val="FF0000"/>
                </a:solidFill>
              </a:rPr>
              <a:t>9.</a:t>
            </a:r>
            <a:r>
              <a:rPr lang="ru-RU" sz="2000" dirty="0" smtClean="0"/>
              <a:t> теперь закрепляем </a:t>
            </a:r>
            <a:r>
              <a:rPr lang="ru-RU" sz="2000" dirty="0" smtClean="0">
                <a:solidFill>
                  <a:schemeClr val="tx2"/>
                </a:solidFill>
              </a:rPr>
              <a:t>кромочную</a:t>
            </a:r>
            <a:r>
              <a:rPr lang="ru-RU" sz="2000" dirty="0" smtClean="0"/>
              <a:t> нить ирис </a:t>
            </a:r>
          </a:p>
          <a:p>
            <a:pPr marL="0" indent="0" eaLnBrk="1" hangingPunct="1">
              <a:buNone/>
              <a:defRPr/>
            </a:pPr>
            <a:r>
              <a:rPr lang="ru-RU" sz="2000" dirty="0" smtClean="0"/>
              <a:t>    для прочности края изделия </a:t>
            </a:r>
          </a:p>
          <a:p>
            <a:pPr marL="0" indent="0" eaLnBrk="1" hangingPunct="1">
              <a:buNone/>
              <a:defRPr/>
            </a:pPr>
            <a:r>
              <a:rPr lang="ru-RU" sz="2000" dirty="0" smtClean="0"/>
              <a:t>  </a:t>
            </a:r>
            <a:r>
              <a:rPr lang="ru-RU" sz="2000" dirty="0" smtClean="0">
                <a:solidFill>
                  <a:srgbClr val="FF0000"/>
                </a:solidFill>
              </a:rPr>
              <a:t>дублируем первую и последнюю нити основы </a:t>
            </a:r>
            <a:r>
              <a:rPr lang="ru-RU" sz="2000" dirty="0" smtClean="0">
                <a:solidFill>
                  <a:srgbClr val="00B050"/>
                </a:solidFill>
              </a:rPr>
              <a:t>21+2нити ирис</a:t>
            </a:r>
          </a:p>
        </p:txBody>
      </p:sp>
      <p:pic>
        <p:nvPicPr>
          <p:cNvPr id="8" name="Рисунок 7" descr="DSCF450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03648" y="2276872"/>
            <a:ext cx="5832648" cy="3644048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Grp="1" noChangeArrowheads="1"/>
          </p:cNvSpPr>
          <p:nvPr>
            <p:ph type="title"/>
          </p:nvPr>
        </p:nvSpPr>
        <p:spPr>
          <a:xfrm>
            <a:off x="899592" y="277813"/>
            <a:ext cx="7787208" cy="703262"/>
          </a:xfrm>
        </p:spPr>
        <p:txBody>
          <a:bodyPr/>
          <a:lstStyle/>
          <a:p>
            <a:pPr eaLnBrk="1" hangingPunct="1"/>
            <a:r>
              <a:rPr lang="ru-RU" sz="4400" dirty="0" smtClean="0">
                <a:solidFill>
                  <a:srgbClr val="1B9B15"/>
                </a:solidFill>
              </a:rPr>
              <a:t>Закрепление рабочей нити</a:t>
            </a:r>
            <a:endParaRPr lang="ru-RU" dirty="0" smtClean="0"/>
          </a:p>
        </p:txBody>
      </p:sp>
      <p:sp>
        <p:nvSpPr>
          <p:cNvPr id="19459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395536" y="980728"/>
            <a:ext cx="8208516" cy="5400600"/>
          </a:xfrm>
        </p:spPr>
        <p:txBody>
          <a:bodyPr/>
          <a:lstStyle/>
          <a:p>
            <a:pPr marL="0" indent="0" eaLnBrk="1" hangingPunct="1"/>
            <a:r>
              <a:rPr lang="ru-RU" sz="1800" dirty="0" smtClean="0"/>
              <a:t> </a:t>
            </a:r>
            <a:r>
              <a:rPr lang="ru-RU" sz="1800" dirty="0" smtClean="0">
                <a:solidFill>
                  <a:srgbClr val="FF0000"/>
                </a:solidFill>
              </a:rPr>
              <a:t>10.</a:t>
            </a:r>
            <a:r>
              <a:rPr lang="ru-RU" sz="1800" dirty="0" smtClean="0"/>
              <a:t> </a:t>
            </a:r>
            <a:r>
              <a:rPr lang="ru-RU" sz="2000" dirty="0" smtClean="0"/>
              <a:t>кромочную и первую нить основы завязываем рабочей нитью</a:t>
            </a:r>
          </a:p>
          <a:p>
            <a:pPr marL="0" indent="0" eaLnBrk="1" hangingPunct="1">
              <a:buNone/>
            </a:pPr>
            <a:r>
              <a:rPr lang="ru-RU" sz="2000" dirty="0" smtClean="0"/>
              <a:t>   на расстоянии </a:t>
            </a:r>
            <a:r>
              <a:rPr lang="ru-RU" sz="2000" dirty="0" smtClean="0">
                <a:solidFill>
                  <a:srgbClr val="FF0000"/>
                </a:solidFill>
              </a:rPr>
              <a:t>6-7см</a:t>
            </a:r>
            <a:r>
              <a:rPr lang="ru-RU" sz="2000" dirty="0" smtClean="0"/>
              <a:t> от середины станка </a:t>
            </a:r>
          </a:p>
          <a:p>
            <a:pPr marL="0" indent="0" eaLnBrk="1" hangingPunct="1"/>
            <a:r>
              <a:rPr lang="ru-RU" sz="2000" dirty="0" smtClean="0"/>
              <a:t> </a:t>
            </a:r>
            <a:r>
              <a:rPr lang="ru-RU" sz="2000" dirty="0" smtClean="0">
                <a:solidFill>
                  <a:srgbClr val="00B050"/>
                </a:solidFill>
              </a:rPr>
              <a:t>«короткий» </a:t>
            </a:r>
            <a:r>
              <a:rPr lang="ru-RU" sz="2000" dirty="0" smtClean="0"/>
              <a:t>кончик рабочей нити  оставляем длинной</a:t>
            </a:r>
            <a:r>
              <a:rPr lang="ru-RU" sz="2000" dirty="0" smtClean="0">
                <a:solidFill>
                  <a:srgbClr val="FF0000"/>
                </a:solidFill>
              </a:rPr>
              <a:t>15-20см</a:t>
            </a:r>
            <a:r>
              <a:rPr lang="ru-RU" sz="2000" dirty="0" smtClean="0"/>
              <a:t> 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/>
              <a:t>   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>
              <a:solidFill>
                <a:srgbClr val="00B050"/>
              </a:solidFill>
            </a:endParaRP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>
              <a:solidFill>
                <a:srgbClr val="00B050"/>
              </a:solidFill>
            </a:endParaRP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>
              <a:solidFill>
                <a:srgbClr val="00B050"/>
              </a:solidFill>
            </a:endParaRP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>
              <a:solidFill>
                <a:srgbClr val="00B050"/>
              </a:solidFill>
            </a:endParaRP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>
              <a:solidFill>
                <a:srgbClr val="00B050"/>
              </a:solidFill>
            </a:endParaRP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>
              <a:solidFill>
                <a:srgbClr val="00B050"/>
              </a:solidFill>
            </a:endParaRP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>
              <a:solidFill>
                <a:srgbClr val="00B050"/>
              </a:solidFill>
            </a:endParaRP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>
              <a:solidFill>
                <a:srgbClr val="00B050"/>
              </a:solidFill>
            </a:endParaRP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>
              <a:solidFill>
                <a:srgbClr val="00B050"/>
              </a:solidFill>
            </a:endParaRP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>
                <a:solidFill>
                  <a:srgbClr val="00B050"/>
                </a:solidFill>
              </a:rPr>
              <a:t>                                       он понадобиться позже</a:t>
            </a:r>
            <a:r>
              <a:rPr lang="ru-RU" sz="2000" dirty="0" smtClean="0"/>
              <a:t>                                                       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800" dirty="0" smtClean="0"/>
              <a:t>                                                                              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800" dirty="0" smtClean="0"/>
              <a:t>                                                  </a:t>
            </a:r>
            <a:endParaRPr lang="ru-RU" sz="2600" dirty="0" smtClean="0"/>
          </a:p>
        </p:txBody>
      </p:sp>
      <p:pic>
        <p:nvPicPr>
          <p:cNvPr id="5" name="Рисунок 4" descr="DSCF450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1600" y="2204864"/>
            <a:ext cx="6912768" cy="3380205"/>
          </a:xfrm>
          <a:prstGeom prst="rect">
            <a:avLst/>
          </a:prstGeom>
        </p:spPr>
      </p:pic>
      <p:cxnSp>
        <p:nvCxnSpPr>
          <p:cNvPr id="6" name="Прямая со стрелкой 5"/>
          <p:cNvCxnSpPr/>
          <p:nvPr/>
        </p:nvCxnSpPr>
        <p:spPr>
          <a:xfrm flipH="1">
            <a:off x="4067944" y="3789040"/>
            <a:ext cx="1512168" cy="21602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 rot="21069274">
            <a:off x="4164440" y="3291720"/>
            <a:ext cx="1055130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6-7см</a:t>
            </a:r>
            <a:endParaRPr lang="ru-RU" sz="2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8"/>
          <p:cNvSpPr>
            <a:spLocks noGrp="1" noChangeArrowheads="1"/>
          </p:cNvSpPr>
          <p:nvPr>
            <p:ph type="title"/>
          </p:nvPr>
        </p:nvSpPr>
        <p:spPr>
          <a:xfrm>
            <a:off x="395537" y="188913"/>
            <a:ext cx="8748464" cy="792162"/>
          </a:xfrm>
        </p:spPr>
        <p:txBody>
          <a:bodyPr/>
          <a:lstStyle/>
          <a:p>
            <a:pPr eaLnBrk="1" hangingPunct="1"/>
            <a:r>
              <a:rPr lang="ru-RU" sz="4000" dirty="0" smtClean="0"/>
              <a:t>Изготовление ограничителя для схемы</a:t>
            </a:r>
          </a:p>
        </p:txBody>
      </p:sp>
      <p:sp>
        <p:nvSpPr>
          <p:cNvPr id="20483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107950" y="1052736"/>
            <a:ext cx="8785225" cy="4968652"/>
          </a:xfrm>
        </p:spPr>
        <p:txBody>
          <a:bodyPr/>
          <a:lstStyle/>
          <a:p>
            <a:pPr marL="0" indent="0" eaLnBrk="1" hangingPunct="1"/>
            <a:r>
              <a:rPr lang="ru-RU" sz="2000" dirty="0" smtClean="0">
                <a:solidFill>
                  <a:srgbClr val="FF0000"/>
                </a:solidFill>
              </a:rPr>
              <a:t> 1.                             </a:t>
            </a:r>
            <a:r>
              <a:rPr lang="ru-RU" sz="2000" dirty="0" smtClean="0"/>
              <a:t>на картоне большего размера чем схема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/>
              <a:t>                                  отмечаем ширину отверстия ограничителя</a:t>
            </a: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800" dirty="0" smtClean="0">
                <a:solidFill>
                  <a:srgbClr val="FF0000"/>
                </a:solidFill>
              </a:rPr>
              <a:t>                                   2.                                    </a:t>
            </a:r>
            <a:r>
              <a:rPr lang="ru-RU" sz="1800" dirty="0" smtClean="0"/>
              <a:t>канцелярским ножом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800" dirty="0" smtClean="0"/>
              <a:t>                                                                          прорезаем отверстие 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800" dirty="0" smtClean="0"/>
              <a:t>                                               </a:t>
            </a:r>
            <a:r>
              <a:rPr lang="ru-RU" sz="1800" dirty="0" smtClean="0">
                <a:solidFill>
                  <a:srgbClr val="FF0000"/>
                </a:solidFill>
              </a:rPr>
              <a:t>3. </a:t>
            </a:r>
            <a:r>
              <a:rPr lang="ru-RU" sz="1800" dirty="0" smtClean="0"/>
              <a:t>вставляем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800" dirty="0" smtClean="0"/>
              <a:t>                                                схему в ограничитель</a:t>
            </a:r>
          </a:p>
          <a:p>
            <a:pPr marL="0" indent="0" eaLnBrk="1" hangingPunct="1"/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800" dirty="0" smtClean="0"/>
              <a:t>                               </a:t>
            </a:r>
          </a:p>
        </p:txBody>
      </p:sp>
      <p:pic>
        <p:nvPicPr>
          <p:cNvPr id="20484" name="Рисунок 16" descr="DSCF4510.JPG"/>
          <p:cNvPicPr>
            <a:picLocks noChangeAspect="1"/>
          </p:cNvPicPr>
          <p:nvPr/>
        </p:nvPicPr>
        <p:blipFill>
          <a:blip r:embed="rId3" cstate="print"/>
          <a:srcRect l="27950" t="481" r="16138"/>
          <a:stretch>
            <a:fillRect/>
          </a:stretch>
        </p:blipFill>
        <p:spPr bwMode="auto">
          <a:xfrm>
            <a:off x="683568" y="1124744"/>
            <a:ext cx="1846263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Рисунок 17" descr="DSCF4511.JPG"/>
          <p:cNvPicPr>
            <a:picLocks noChangeAspect="1"/>
          </p:cNvPicPr>
          <p:nvPr/>
        </p:nvPicPr>
        <p:blipFill>
          <a:blip r:embed="rId4" cstate="print"/>
          <a:srcRect l="31100" r="15350" b="29259"/>
          <a:stretch>
            <a:fillRect/>
          </a:stretch>
        </p:blipFill>
        <p:spPr bwMode="auto">
          <a:xfrm>
            <a:off x="2699792" y="2204864"/>
            <a:ext cx="1939925" cy="170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Прямоугольник 19"/>
          <p:cNvSpPr/>
          <p:nvPr/>
        </p:nvSpPr>
        <p:spPr>
          <a:xfrm flipH="1">
            <a:off x="2195736" y="3212976"/>
            <a:ext cx="71438" cy="730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487" name="Рисунок 20" descr="DSCF4512.JPG"/>
          <p:cNvPicPr>
            <a:picLocks noChangeAspect="1"/>
          </p:cNvPicPr>
          <p:nvPr/>
        </p:nvPicPr>
        <p:blipFill>
          <a:blip r:embed="rId5" cstate="print"/>
          <a:srcRect l="25587" t="11092" r="17712" b="18166"/>
          <a:stretch>
            <a:fillRect/>
          </a:stretch>
        </p:blipFill>
        <p:spPr bwMode="auto">
          <a:xfrm>
            <a:off x="539750" y="4149725"/>
            <a:ext cx="23399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Прямоугольник 22"/>
          <p:cNvSpPr/>
          <p:nvPr/>
        </p:nvSpPr>
        <p:spPr>
          <a:xfrm flipV="1">
            <a:off x="2987824" y="4869160"/>
            <a:ext cx="46037" cy="730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489" name="Рисунок 23" descr="DSCF4513.JPG"/>
          <p:cNvPicPr>
            <a:picLocks noChangeAspect="1"/>
          </p:cNvPicPr>
          <p:nvPr/>
        </p:nvPicPr>
        <p:blipFill>
          <a:blip r:embed="rId6" cstate="print"/>
          <a:srcRect l="22836" t="8734" r="16525" b="32314"/>
          <a:stretch>
            <a:fillRect/>
          </a:stretch>
        </p:blipFill>
        <p:spPr bwMode="auto">
          <a:xfrm>
            <a:off x="5796136" y="4005064"/>
            <a:ext cx="2619375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850" y="188913"/>
            <a:ext cx="8820150" cy="792162"/>
          </a:xfrm>
        </p:spPr>
        <p:txBody>
          <a:bodyPr/>
          <a:lstStyle/>
          <a:p>
            <a:pPr eaLnBrk="1" hangingPunct="1"/>
            <a:r>
              <a:rPr lang="ru-RU" sz="4400" smtClean="0"/>
              <a:t>Подготовка рабочей поверхности</a:t>
            </a:r>
            <a:endParaRPr lang="ru-RU" smtClean="0"/>
          </a:p>
        </p:txBody>
      </p:sp>
      <p:sp>
        <p:nvSpPr>
          <p:cNvPr id="21507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107950" y="1268413"/>
            <a:ext cx="8785225" cy="4752975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/>
            <a:r>
              <a:rPr lang="ru-RU" sz="2000" dirty="0" smtClean="0">
                <a:solidFill>
                  <a:srgbClr val="FF0000"/>
                </a:solidFill>
              </a:rPr>
              <a:t>1</a:t>
            </a:r>
            <a:r>
              <a:rPr lang="ru-RU" sz="2000" dirty="0" smtClean="0"/>
              <a:t> </a:t>
            </a:r>
            <a:r>
              <a:rPr lang="ru-RU" sz="1800" dirty="0" smtClean="0"/>
              <a:t>Станок с нитями основы,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800" dirty="0" smtClean="0"/>
              <a:t>     кромочными нитями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800" dirty="0" smtClean="0"/>
              <a:t>     и рабочей нитью 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/>
            <a:r>
              <a:rPr lang="ru-RU" sz="1800" dirty="0" smtClean="0"/>
              <a:t> </a:t>
            </a:r>
            <a:r>
              <a:rPr lang="ru-RU" sz="1800" dirty="0" smtClean="0">
                <a:solidFill>
                  <a:srgbClr val="FF0000"/>
                </a:solidFill>
              </a:rPr>
              <a:t>2</a:t>
            </a:r>
            <a:r>
              <a:rPr lang="ru-RU" sz="1800" dirty="0" smtClean="0"/>
              <a:t> Схема с ограничителем 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/>
            <a:r>
              <a:rPr lang="ru-RU" sz="1800" dirty="0" smtClean="0"/>
              <a:t> </a:t>
            </a:r>
            <a:r>
              <a:rPr lang="ru-RU" sz="1800" dirty="0" smtClean="0">
                <a:solidFill>
                  <a:srgbClr val="FF0000"/>
                </a:solidFill>
              </a:rPr>
              <a:t>3 </a:t>
            </a:r>
            <a:r>
              <a:rPr lang="ru-RU" sz="1800" dirty="0" smtClean="0"/>
              <a:t>Игольница с иглой</a:t>
            </a:r>
          </a:p>
          <a:p>
            <a:pPr marL="0" indent="0" eaLnBrk="1" hangingPunct="1"/>
            <a:endParaRPr lang="ru-RU" sz="18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0" indent="0" eaLnBrk="1" hangingPunct="1"/>
            <a:r>
              <a:rPr lang="ru-RU" sz="1800" dirty="0" smtClean="0"/>
              <a:t> </a:t>
            </a:r>
            <a:r>
              <a:rPr lang="ru-RU" sz="1800" dirty="0" smtClean="0">
                <a:solidFill>
                  <a:srgbClr val="FF0000"/>
                </a:solidFill>
              </a:rPr>
              <a:t>4</a:t>
            </a:r>
            <a:r>
              <a:rPr lang="ru-RU" sz="1800" dirty="0" smtClean="0"/>
              <a:t> Блюдца с бисером                               </a:t>
            </a:r>
          </a:p>
        </p:txBody>
      </p:sp>
      <p:pic>
        <p:nvPicPr>
          <p:cNvPr id="21508" name="Рисунок 11" descr="DSCF4515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8038" y="1412875"/>
            <a:ext cx="5400675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Прямоугольник 12"/>
          <p:cNvSpPr>
            <a:spLocks noChangeArrowheads="1"/>
          </p:cNvSpPr>
          <p:nvPr/>
        </p:nvSpPr>
        <p:spPr bwMode="auto">
          <a:xfrm>
            <a:off x="3779838" y="1700213"/>
            <a:ext cx="2984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 b="1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21510" name="Прямоугольник 13"/>
          <p:cNvSpPr>
            <a:spLocks noChangeArrowheads="1"/>
          </p:cNvSpPr>
          <p:nvPr/>
        </p:nvSpPr>
        <p:spPr bwMode="auto">
          <a:xfrm>
            <a:off x="3995738" y="4508500"/>
            <a:ext cx="2984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1511" name="Прямоугольник 14"/>
          <p:cNvSpPr>
            <a:spLocks noChangeArrowheads="1"/>
          </p:cNvSpPr>
          <p:nvPr/>
        </p:nvSpPr>
        <p:spPr bwMode="auto">
          <a:xfrm>
            <a:off x="6156325" y="2636838"/>
            <a:ext cx="2984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1512" name="Прямоугольник 15"/>
          <p:cNvSpPr>
            <a:spLocks noChangeArrowheads="1"/>
          </p:cNvSpPr>
          <p:nvPr/>
        </p:nvSpPr>
        <p:spPr bwMode="auto">
          <a:xfrm>
            <a:off x="4140200" y="3357563"/>
            <a:ext cx="2984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>
                <a:solidFill>
                  <a:srgbClr val="FF0000"/>
                </a:solidFill>
              </a:rPr>
              <a:t>3</a:t>
            </a:r>
          </a:p>
        </p:txBody>
      </p:sp>
    </p:spTree>
  </p:cSld>
  <p:clrMapOvr>
    <a:masterClrMapping/>
  </p:clrMapOvr>
  <p:transition spd="med">
    <p:pull dir="rd"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8"/>
          <p:cNvSpPr>
            <a:spLocks noGrp="1" noChangeArrowheads="1"/>
          </p:cNvSpPr>
          <p:nvPr>
            <p:ph type="title"/>
          </p:nvPr>
        </p:nvSpPr>
        <p:spPr>
          <a:xfrm>
            <a:off x="468313" y="277813"/>
            <a:ext cx="8218487" cy="703262"/>
          </a:xfrm>
        </p:spPr>
        <p:txBody>
          <a:bodyPr/>
          <a:lstStyle/>
          <a:p>
            <a:pPr eaLnBrk="1" hangingPunct="1"/>
            <a:r>
              <a:rPr lang="ru-RU" sz="4400" smtClean="0"/>
              <a:t>Тканье на станке технология</a:t>
            </a:r>
            <a:br>
              <a:rPr lang="ru-RU" sz="4400" smtClean="0"/>
            </a:br>
            <a:endParaRPr lang="ru-RU" smtClean="0"/>
          </a:p>
        </p:txBody>
      </p:sp>
      <p:sp>
        <p:nvSpPr>
          <p:cNvPr id="2253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611560" y="1052736"/>
            <a:ext cx="7906965" cy="4968652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</a:t>
            </a:r>
            <a:r>
              <a:rPr lang="ru-RU" sz="1800" dirty="0" smtClean="0">
                <a:solidFill>
                  <a:srgbClr val="FF0000"/>
                </a:solidFill>
              </a:rPr>
              <a:t>1. </a:t>
            </a:r>
            <a:r>
              <a:rPr lang="ru-RU" sz="2000" dirty="0" smtClean="0"/>
              <a:t>рабочую нить проводим </a:t>
            </a:r>
            <a:r>
              <a:rPr lang="ru-RU" sz="2000" dirty="0" smtClean="0">
                <a:solidFill>
                  <a:srgbClr val="FF0000"/>
                </a:solidFill>
              </a:rPr>
              <a:t>под</a:t>
            </a:r>
            <a:r>
              <a:rPr lang="ru-RU" sz="2000" dirty="0" smtClean="0"/>
              <a:t> нитями основы</a:t>
            </a:r>
          </a:p>
        </p:txBody>
      </p:sp>
      <p:pic>
        <p:nvPicPr>
          <p:cNvPr id="22532" name="Рисунок 3" descr="DSCF451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7742237" cy="33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Прямая со стрелкой 4"/>
          <p:cNvCxnSpPr/>
          <p:nvPr/>
        </p:nvCxnSpPr>
        <p:spPr>
          <a:xfrm flipV="1">
            <a:off x="4211638" y="2636838"/>
            <a:ext cx="504825" cy="1008062"/>
          </a:xfrm>
          <a:prstGeom prst="straightConnector1">
            <a:avLst/>
          </a:prstGeom>
          <a:ln w="3810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8"/>
          <p:cNvSpPr>
            <a:spLocks noGrp="1" noChangeArrowheads="1"/>
          </p:cNvSpPr>
          <p:nvPr>
            <p:ph type="title"/>
          </p:nvPr>
        </p:nvSpPr>
        <p:spPr>
          <a:xfrm>
            <a:off x="468313" y="277813"/>
            <a:ext cx="8218487" cy="703262"/>
          </a:xfrm>
        </p:spPr>
        <p:txBody>
          <a:bodyPr/>
          <a:lstStyle/>
          <a:p>
            <a:pPr eaLnBrk="1" hangingPunct="1"/>
            <a:r>
              <a:rPr lang="ru-RU" sz="4400" smtClean="0"/>
              <a:t>Тканье на станке технология</a:t>
            </a:r>
            <a:br>
              <a:rPr lang="ru-RU" sz="4400" smtClean="0"/>
            </a:br>
            <a:endParaRPr lang="ru-RU" smtClean="0"/>
          </a:p>
        </p:txBody>
      </p:sp>
      <p:sp>
        <p:nvSpPr>
          <p:cNvPr id="23555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1520" y="1196752"/>
            <a:ext cx="8640960" cy="5040536"/>
          </a:xfrm>
        </p:spPr>
        <p:txBody>
          <a:bodyPr/>
          <a:lstStyle/>
          <a:p>
            <a:pPr marL="0" indent="0" eaLnBrk="1" hangingPunct="1"/>
            <a:r>
              <a:rPr lang="ru-RU" sz="2000" dirty="0" smtClean="0"/>
              <a:t>  </a:t>
            </a:r>
            <a:r>
              <a:rPr lang="ru-RU" sz="2000" dirty="0" smtClean="0">
                <a:solidFill>
                  <a:srgbClr val="FF0000"/>
                </a:solidFill>
              </a:rPr>
              <a:t>2.  </a:t>
            </a:r>
            <a:r>
              <a:rPr lang="ru-RU" sz="2000" dirty="0" smtClean="0"/>
              <a:t>набираем бисер на рабочую нить по схеме </a:t>
            </a:r>
            <a:r>
              <a:rPr lang="ru-RU" sz="2000" dirty="0" smtClean="0">
                <a:solidFill>
                  <a:srgbClr val="FF0000"/>
                </a:solidFill>
              </a:rPr>
              <a:t>1</a:t>
            </a:r>
            <a:r>
              <a:rPr lang="ru-RU" sz="2000" dirty="0" smtClean="0"/>
              <a:t>-</a:t>
            </a:r>
            <a:r>
              <a:rPr lang="ru-RU" sz="2000" dirty="0" smtClean="0">
                <a:solidFill>
                  <a:srgbClr val="FF0000"/>
                </a:solidFill>
              </a:rPr>
              <a:t> </a:t>
            </a:r>
            <a:r>
              <a:rPr lang="ru-RU" sz="2000" dirty="0" smtClean="0"/>
              <a:t>го ряда с веху вниз 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</p:txBody>
      </p:sp>
      <p:pic>
        <p:nvPicPr>
          <p:cNvPr id="23556" name="Рисунок 9" descr="DSCF451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913" y="2060575"/>
            <a:ext cx="61341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Прямая со стрелкой 10"/>
          <p:cNvCxnSpPr/>
          <p:nvPr/>
        </p:nvCxnSpPr>
        <p:spPr>
          <a:xfrm>
            <a:off x="4859338" y="3573463"/>
            <a:ext cx="0" cy="100806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8"/>
          <p:cNvSpPr>
            <a:spLocks noGrp="1" noChangeArrowheads="1"/>
          </p:cNvSpPr>
          <p:nvPr>
            <p:ph type="title"/>
          </p:nvPr>
        </p:nvSpPr>
        <p:spPr>
          <a:xfrm>
            <a:off x="468313" y="277813"/>
            <a:ext cx="8218487" cy="703262"/>
          </a:xfrm>
        </p:spPr>
        <p:txBody>
          <a:bodyPr/>
          <a:lstStyle/>
          <a:p>
            <a:pPr eaLnBrk="1" hangingPunct="1"/>
            <a:r>
              <a:rPr lang="ru-RU" sz="4400" smtClean="0"/>
              <a:t>Тканье на станке технология</a:t>
            </a:r>
            <a:br>
              <a:rPr lang="ru-RU" sz="4400" smtClean="0"/>
            </a:br>
            <a:endParaRPr lang="ru-RU" smtClean="0"/>
          </a:p>
        </p:txBody>
      </p:sp>
      <p:sp>
        <p:nvSpPr>
          <p:cNvPr id="24579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467544" y="1125538"/>
            <a:ext cx="8425631" cy="4895850"/>
          </a:xfrm>
        </p:spPr>
        <p:txBody>
          <a:bodyPr/>
          <a:lstStyle/>
          <a:p>
            <a:pPr marL="0" indent="0" eaLnBrk="1" hangingPunct="1"/>
            <a:r>
              <a:rPr lang="ru-RU" sz="1800" dirty="0" smtClean="0"/>
              <a:t>  </a:t>
            </a:r>
            <a:r>
              <a:rPr lang="ru-RU" sz="2000" dirty="0" smtClean="0">
                <a:solidFill>
                  <a:srgbClr val="FF0000"/>
                </a:solidFill>
              </a:rPr>
              <a:t>3. </a:t>
            </a:r>
            <a:r>
              <a:rPr lang="ru-RU" sz="2000" dirty="0" smtClean="0"/>
              <a:t>все бисеринки сдвигаем в ряд</a:t>
            </a:r>
          </a:p>
          <a:p>
            <a:pPr marL="0" indent="0" eaLnBrk="1" hangingPunct="1">
              <a:buNone/>
            </a:pPr>
            <a:r>
              <a:rPr lang="ru-RU" sz="2000" dirty="0" smtClean="0"/>
              <a:t>     и вставляем в «бороздки» из нитей основы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1800" dirty="0" smtClean="0"/>
          </a:p>
        </p:txBody>
      </p:sp>
      <p:pic>
        <p:nvPicPr>
          <p:cNvPr id="24580" name="Рисунок 4" descr="DSCF452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2348880"/>
            <a:ext cx="7904162" cy="363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Прямоугольник 5"/>
          <p:cNvSpPr>
            <a:spLocks noChangeArrowheads="1"/>
          </p:cNvSpPr>
          <p:nvPr/>
        </p:nvSpPr>
        <p:spPr bwMode="auto">
          <a:xfrm>
            <a:off x="1692275" y="3644900"/>
            <a:ext cx="15113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FF0000"/>
                </a:solidFill>
              </a:rPr>
              <a:t>бороздки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683568" y="277813"/>
            <a:ext cx="8003232" cy="919162"/>
          </a:xfrm>
        </p:spPr>
        <p:txBody>
          <a:bodyPr/>
          <a:lstStyle/>
          <a:p>
            <a:pPr eaLnBrk="1" hangingPunct="1"/>
            <a:r>
              <a:rPr lang="ru-RU" sz="4400" dirty="0" smtClean="0"/>
              <a:t>                    Подсказка</a:t>
            </a:r>
            <a:br>
              <a:rPr lang="ru-RU" sz="4400" dirty="0" smtClean="0"/>
            </a:br>
            <a:endParaRPr lang="ru-RU" dirty="0" smtClean="0"/>
          </a:p>
        </p:txBody>
      </p:sp>
      <p:sp>
        <p:nvSpPr>
          <p:cNvPr id="25603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5536" y="1268759"/>
            <a:ext cx="8157915" cy="4752629"/>
          </a:xfrm>
        </p:spPr>
        <p:txBody>
          <a:bodyPr/>
          <a:lstStyle/>
          <a:p>
            <a:pPr marL="0" indent="0" eaLnBrk="1" hangingPunct="1"/>
            <a:r>
              <a:rPr lang="ru-RU" sz="2000" dirty="0" smtClean="0">
                <a:solidFill>
                  <a:srgbClr val="FF0000"/>
                </a:solidFill>
              </a:rPr>
              <a:t>  </a:t>
            </a:r>
            <a:r>
              <a:rPr lang="ru-RU" sz="2000" dirty="0" smtClean="0">
                <a:solidFill>
                  <a:schemeClr val="accent6"/>
                </a:solidFill>
              </a:rPr>
              <a:t>крючком помогаем поправить бисеринки в «бороздки» из нитей  </a:t>
            </a:r>
          </a:p>
        </p:txBody>
      </p:sp>
      <p:pic>
        <p:nvPicPr>
          <p:cNvPr id="25604" name="Рисунок 3" descr="DSCF4526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013" y="2060575"/>
            <a:ext cx="6710362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611560" y="277813"/>
            <a:ext cx="8075240" cy="630237"/>
          </a:xfrm>
        </p:spPr>
        <p:txBody>
          <a:bodyPr/>
          <a:lstStyle/>
          <a:p>
            <a:pPr eaLnBrk="1" hangingPunct="1"/>
            <a:r>
              <a:rPr lang="ru-RU" sz="4400" dirty="0" smtClean="0"/>
              <a:t>Тканье технология</a:t>
            </a:r>
            <a:br>
              <a:rPr lang="ru-RU" sz="4400" dirty="0" smtClean="0"/>
            </a:br>
            <a:endParaRPr lang="ru-RU" dirty="0" smtClean="0"/>
          </a:p>
        </p:txBody>
      </p:sp>
      <p:sp>
        <p:nvSpPr>
          <p:cNvPr id="26627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23528" y="981075"/>
            <a:ext cx="8425185" cy="5327650"/>
          </a:xfrm>
        </p:spPr>
        <p:txBody>
          <a:bodyPr/>
          <a:lstStyle/>
          <a:p>
            <a:pPr marL="0" indent="0" eaLnBrk="1" hangingPunct="1"/>
            <a:r>
              <a:rPr lang="ru-RU" sz="2000" dirty="0" smtClean="0">
                <a:solidFill>
                  <a:srgbClr val="FF0000"/>
                </a:solidFill>
              </a:rPr>
              <a:t> 4.  </a:t>
            </a:r>
            <a:r>
              <a:rPr lang="ru-RU" sz="2000" dirty="0" smtClean="0"/>
              <a:t>бисерный ряд  – нажатием «приподнимаем» так</a:t>
            </a:r>
            <a:endParaRPr lang="en-US" sz="2000" dirty="0" smtClean="0"/>
          </a:p>
          <a:p>
            <a:pPr marL="0" indent="0" eaLnBrk="1" hangingPunct="1">
              <a:buFont typeface="Wingdings" pitchFamily="2" charset="2"/>
              <a:buNone/>
            </a:pPr>
            <a:r>
              <a:rPr lang="en-US" sz="2000" dirty="0" smtClean="0"/>
              <a:t>   </a:t>
            </a:r>
            <a:r>
              <a:rPr lang="ru-RU" sz="2000" dirty="0" smtClean="0"/>
              <a:t> чтобы отверстия бисерин оказались чуть выше нитей основы</a:t>
            </a:r>
          </a:p>
        </p:txBody>
      </p:sp>
      <p:pic>
        <p:nvPicPr>
          <p:cNvPr id="26628" name="Рисунок 5" descr="DSCF452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450" y="2133600"/>
            <a:ext cx="6048375" cy="386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395536" y="277813"/>
            <a:ext cx="8291264" cy="630237"/>
          </a:xfrm>
        </p:spPr>
        <p:txBody>
          <a:bodyPr/>
          <a:lstStyle/>
          <a:p>
            <a:pPr eaLnBrk="1" hangingPunct="1"/>
            <a:r>
              <a:rPr lang="ru-RU" sz="4400" dirty="0" smtClean="0"/>
              <a:t>Тканье технология</a:t>
            </a:r>
            <a:br>
              <a:rPr lang="ru-RU" sz="4400" dirty="0" smtClean="0"/>
            </a:br>
            <a:endParaRPr lang="ru-RU" dirty="0" smtClean="0"/>
          </a:p>
        </p:txBody>
      </p:sp>
      <p:sp>
        <p:nvSpPr>
          <p:cNvPr id="2765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5536" y="1052513"/>
            <a:ext cx="8353177" cy="5256212"/>
          </a:xfrm>
        </p:spPr>
        <p:txBody>
          <a:bodyPr/>
          <a:lstStyle/>
          <a:p>
            <a:pPr marL="0" indent="0" eaLnBrk="1" hangingPunct="1"/>
            <a:r>
              <a:rPr lang="ru-RU" sz="2000" dirty="0" smtClean="0">
                <a:solidFill>
                  <a:srgbClr val="FF0000"/>
                </a:solidFill>
              </a:rPr>
              <a:t> 5.  </a:t>
            </a:r>
            <a:r>
              <a:rPr lang="ru-RU" sz="2000" dirty="0" smtClean="0"/>
              <a:t>иголку вставляем  в бисерный ряд и «от себя»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/>
              <a:t>   протягиваем всю нить через отверстия </a:t>
            </a:r>
            <a:r>
              <a:rPr lang="ru-RU" sz="2000" dirty="0" smtClean="0">
                <a:solidFill>
                  <a:schemeClr val="accent6"/>
                </a:solidFill>
              </a:rPr>
              <a:t>поверх</a:t>
            </a:r>
            <a:r>
              <a:rPr lang="ru-RU" sz="2000" dirty="0" smtClean="0"/>
              <a:t> ниток основы </a:t>
            </a:r>
          </a:p>
        </p:txBody>
      </p:sp>
      <p:pic>
        <p:nvPicPr>
          <p:cNvPr id="27652" name="Рисунок 4" descr="DSCF4530.JPG"/>
          <p:cNvPicPr>
            <a:picLocks noChangeAspect="1"/>
          </p:cNvPicPr>
          <p:nvPr/>
        </p:nvPicPr>
        <p:blipFill>
          <a:blip r:embed="rId2" cstate="print"/>
          <a:srcRect l="1962" t="7555" b="5197"/>
          <a:stretch>
            <a:fillRect/>
          </a:stretch>
        </p:blipFill>
        <p:spPr bwMode="auto">
          <a:xfrm>
            <a:off x="1042988" y="1989138"/>
            <a:ext cx="6805612" cy="404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683568" y="277813"/>
            <a:ext cx="8003232" cy="630237"/>
          </a:xfrm>
        </p:spPr>
        <p:txBody>
          <a:bodyPr/>
          <a:lstStyle/>
          <a:p>
            <a:pPr eaLnBrk="1" hangingPunct="1"/>
            <a:r>
              <a:rPr lang="ru-RU" sz="4400" dirty="0" smtClean="0"/>
              <a:t>Тканье технология</a:t>
            </a:r>
            <a:br>
              <a:rPr lang="ru-RU" sz="4400" dirty="0" smtClean="0"/>
            </a:br>
            <a:endParaRPr lang="ru-RU" dirty="0" smtClean="0"/>
          </a:p>
        </p:txBody>
      </p:sp>
      <p:sp>
        <p:nvSpPr>
          <p:cNvPr id="28675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79512" y="981075"/>
            <a:ext cx="8569201" cy="5327650"/>
          </a:xfrm>
        </p:spPr>
        <p:txBody>
          <a:bodyPr/>
          <a:lstStyle/>
          <a:p>
            <a:pPr marL="0" indent="0" eaLnBrk="1" hangingPunct="1"/>
            <a:r>
              <a:rPr lang="ru-RU" sz="2000" dirty="0" smtClean="0">
                <a:solidFill>
                  <a:srgbClr val="FF0000"/>
                </a:solidFill>
              </a:rPr>
              <a:t> 6.  </a:t>
            </a:r>
            <a:r>
              <a:rPr lang="ru-RU" sz="2000" dirty="0" smtClean="0"/>
              <a:t>вытянув всю нить выравниваем бисерный ряд подтягивая иголку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r>
              <a:rPr lang="en-US" sz="2000" dirty="0" smtClean="0"/>
              <a:t>              </a:t>
            </a:r>
            <a:r>
              <a:rPr lang="ru-RU" sz="2000" dirty="0" smtClean="0"/>
              <a:t>    </a:t>
            </a:r>
            <a:r>
              <a:rPr lang="en-US" sz="2000" dirty="0" smtClean="0">
                <a:solidFill>
                  <a:srgbClr val="FF0000"/>
                </a:solidFill>
              </a:rPr>
              <a:t>I</a:t>
            </a:r>
            <a:r>
              <a:rPr lang="ru-RU" sz="2000" dirty="0" smtClean="0">
                <a:solidFill>
                  <a:srgbClr val="FF0000"/>
                </a:solidFill>
              </a:rPr>
              <a:t> ряд готов – нити в «</a:t>
            </a:r>
            <a:r>
              <a:rPr lang="ru-RU" sz="2000" dirty="0" err="1" smtClean="0">
                <a:solidFill>
                  <a:srgbClr val="FF0000"/>
                </a:solidFill>
              </a:rPr>
              <a:t>борозках</a:t>
            </a:r>
            <a:r>
              <a:rPr lang="ru-RU" sz="2000" dirty="0" smtClean="0">
                <a:solidFill>
                  <a:srgbClr val="FF0000"/>
                </a:solidFill>
              </a:rPr>
              <a:t>» уже не спутаются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</p:txBody>
      </p:sp>
      <p:pic>
        <p:nvPicPr>
          <p:cNvPr id="28676" name="Рисунок 8" descr="DSCF453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640" y="1556792"/>
            <a:ext cx="6192837" cy="370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277813"/>
            <a:ext cx="8219256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Тканье технология</a:t>
            </a:r>
            <a:br>
              <a:rPr lang="ru-RU" sz="4400" dirty="0" smtClean="0"/>
            </a:br>
            <a:endParaRPr lang="ru-RU" dirty="0" smtClean="0"/>
          </a:p>
        </p:txBody>
      </p:sp>
      <p:sp>
        <p:nvSpPr>
          <p:cNvPr id="29699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5536" y="1196752"/>
            <a:ext cx="8589714" cy="5040536"/>
          </a:xfrm>
        </p:spPr>
        <p:txBody>
          <a:bodyPr/>
          <a:lstStyle/>
          <a:p>
            <a:pPr marL="0" indent="0" eaLnBrk="1" hangingPunct="1"/>
            <a:r>
              <a:rPr lang="ru-RU" sz="2000" dirty="0" smtClean="0"/>
              <a:t> </a:t>
            </a:r>
            <a:r>
              <a:rPr lang="ru-RU" sz="2000" dirty="0" smtClean="0">
                <a:solidFill>
                  <a:srgbClr val="FF0000"/>
                </a:solidFill>
              </a:rPr>
              <a:t>7. </a:t>
            </a:r>
            <a:r>
              <a:rPr lang="ru-RU" sz="2000" dirty="0" smtClean="0"/>
              <a:t>передвигаем схему в рамочке открывая второй ряд </a:t>
            </a:r>
          </a:p>
        </p:txBody>
      </p:sp>
      <p:pic>
        <p:nvPicPr>
          <p:cNvPr id="29700" name="Рисунок 3" descr="DSCF453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1844824"/>
            <a:ext cx="7345362" cy="363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Прямая со стрелкой 4"/>
          <p:cNvCxnSpPr/>
          <p:nvPr/>
        </p:nvCxnSpPr>
        <p:spPr>
          <a:xfrm>
            <a:off x="4500563" y="3573463"/>
            <a:ext cx="358775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395536" y="277813"/>
            <a:ext cx="8291264" cy="630907"/>
          </a:xfrm>
        </p:spPr>
        <p:txBody>
          <a:bodyPr/>
          <a:lstStyle/>
          <a:p>
            <a:pPr eaLnBrk="1" hangingPunct="1"/>
            <a:r>
              <a:rPr lang="ru-RU" sz="4400" dirty="0" smtClean="0"/>
              <a:t>Технология – тканья ряда изделия</a:t>
            </a:r>
            <a:br>
              <a:rPr lang="ru-RU" sz="4400" dirty="0" smtClean="0"/>
            </a:br>
            <a:endParaRPr lang="ru-RU" dirty="0" smtClean="0"/>
          </a:p>
        </p:txBody>
      </p:sp>
      <p:sp>
        <p:nvSpPr>
          <p:cNvPr id="30723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1521" y="980728"/>
            <a:ext cx="8713092" cy="5472607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ru-RU" sz="2000" dirty="0" smtClean="0"/>
              <a:t>-</a:t>
            </a:r>
            <a:r>
              <a:rPr lang="ru-RU" sz="2000" dirty="0" smtClean="0">
                <a:solidFill>
                  <a:srgbClr val="FF0000"/>
                </a:solidFill>
              </a:rPr>
              <a:t>1</a:t>
            </a:r>
            <a:r>
              <a:rPr lang="ru-RU" sz="2000" dirty="0" smtClean="0"/>
              <a:t> Рабочую нить проводим </a:t>
            </a:r>
            <a:r>
              <a:rPr lang="ru-RU" sz="2000" dirty="0" smtClean="0">
                <a:solidFill>
                  <a:srgbClr val="FF0000"/>
                </a:solidFill>
              </a:rPr>
              <a:t>под</a:t>
            </a:r>
            <a:r>
              <a:rPr lang="ru-RU" sz="2000" dirty="0" smtClean="0"/>
              <a:t> нитями основы ( от себя)</a:t>
            </a:r>
          </a:p>
          <a:p>
            <a:pPr marL="0" indent="0" eaLnBrk="1" hangingPunct="1"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/>
              <a:t>- </a:t>
            </a:r>
            <a:r>
              <a:rPr lang="ru-RU" sz="2000" dirty="0" smtClean="0">
                <a:solidFill>
                  <a:srgbClr val="FF0000"/>
                </a:solidFill>
              </a:rPr>
              <a:t>2 </a:t>
            </a:r>
            <a:r>
              <a:rPr lang="ru-RU" sz="2000" dirty="0" smtClean="0"/>
              <a:t>Набираем бисер на рабочую нить по схеме </a:t>
            </a:r>
            <a:r>
              <a:rPr lang="ru-RU" sz="2000" dirty="0" smtClean="0">
                <a:solidFill>
                  <a:srgbClr val="FF0000"/>
                </a:solidFill>
              </a:rPr>
              <a:t>2</a:t>
            </a:r>
            <a:r>
              <a:rPr lang="ru-RU" sz="2000" dirty="0" smtClean="0"/>
              <a:t>-</a:t>
            </a:r>
            <a:r>
              <a:rPr lang="ru-RU" sz="2000" dirty="0" smtClean="0">
                <a:solidFill>
                  <a:srgbClr val="FF0000"/>
                </a:solidFill>
              </a:rPr>
              <a:t> </a:t>
            </a:r>
            <a:r>
              <a:rPr lang="ru-RU" sz="2000" dirty="0" smtClean="0"/>
              <a:t>го ряда с веху вниз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/>
              <a:t>-</a:t>
            </a:r>
            <a:r>
              <a:rPr lang="ru-RU" sz="2000" dirty="0" smtClean="0">
                <a:solidFill>
                  <a:srgbClr val="FF0000"/>
                </a:solidFill>
              </a:rPr>
              <a:t>3</a:t>
            </a:r>
            <a:r>
              <a:rPr lang="ru-RU" sz="2000" dirty="0" smtClean="0"/>
              <a:t> Все бисеринки сдвигаем в ряд и вставляем в «бороздки»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/>
              <a:t>        из нитей основы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/>
              <a:t>-</a:t>
            </a:r>
            <a:r>
              <a:rPr lang="ru-RU" sz="2000" dirty="0" smtClean="0">
                <a:solidFill>
                  <a:srgbClr val="FF0000"/>
                </a:solidFill>
              </a:rPr>
              <a:t>4</a:t>
            </a:r>
            <a:r>
              <a:rPr lang="ru-RU" sz="2000" dirty="0" smtClean="0"/>
              <a:t> Приподнимаем «</a:t>
            </a:r>
            <a:r>
              <a:rPr lang="ru-RU" sz="2000" dirty="0" err="1" smtClean="0"/>
              <a:t>бисерый</a:t>
            </a:r>
            <a:r>
              <a:rPr lang="ru-RU" sz="2000" dirty="0" smtClean="0"/>
              <a:t> ряд» так чтобы отверстия оказались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/>
              <a:t>    </a:t>
            </a:r>
            <a:r>
              <a:rPr lang="ru-RU" sz="2000" dirty="0" smtClean="0">
                <a:solidFill>
                  <a:srgbClr val="FF0000"/>
                </a:solidFill>
              </a:rPr>
              <a:t>над </a:t>
            </a:r>
            <a:r>
              <a:rPr lang="ru-RU" sz="2000" dirty="0" smtClean="0"/>
              <a:t>нитями основы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>
              <a:solidFill>
                <a:schemeClr val="tx2"/>
              </a:solidFill>
            </a:endParaRP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/>
              <a:t>-</a:t>
            </a:r>
            <a:r>
              <a:rPr lang="ru-RU" sz="2000" dirty="0" smtClean="0">
                <a:solidFill>
                  <a:srgbClr val="FF0000"/>
                </a:solidFill>
              </a:rPr>
              <a:t>5</a:t>
            </a:r>
            <a:r>
              <a:rPr lang="ru-RU" sz="2000" dirty="0" smtClean="0"/>
              <a:t> Продеваем иглу </a:t>
            </a:r>
            <a:r>
              <a:rPr lang="ru-RU" sz="2000" dirty="0" smtClean="0">
                <a:solidFill>
                  <a:srgbClr val="FF0000"/>
                </a:solidFill>
              </a:rPr>
              <a:t>«от себя» </a:t>
            </a:r>
            <a:r>
              <a:rPr lang="ru-RU" sz="2000" dirty="0" smtClean="0"/>
              <a:t>через отверстия «бисерного ряда»,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/>
              <a:t>     </a:t>
            </a:r>
            <a:r>
              <a:rPr lang="ru-RU" sz="2000" dirty="0" smtClean="0">
                <a:solidFill>
                  <a:srgbClr val="FF0000"/>
                </a:solidFill>
              </a:rPr>
              <a:t>над</a:t>
            </a:r>
            <a:r>
              <a:rPr lang="ru-RU" sz="2000" dirty="0" smtClean="0">
                <a:solidFill>
                  <a:schemeClr val="tx2"/>
                </a:solidFill>
              </a:rPr>
              <a:t> нитями основы </a:t>
            </a:r>
            <a:r>
              <a:rPr lang="ru-RU" sz="2000" dirty="0" smtClean="0"/>
              <a:t>подтягиваем  рабочую нить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/>
              <a:t>-</a:t>
            </a:r>
            <a:r>
              <a:rPr lang="ru-RU" sz="2000" dirty="0" smtClean="0">
                <a:solidFill>
                  <a:srgbClr val="FF0000"/>
                </a:solidFill>
              </a:rPr>
              <a:t>6</a:t>
            </a:r>
            <a:r>
              <a:rPr lang="ru-RU" sz="2000" dirty="0" smtClean="0"/>
              <a:t> Выравниваем готовый ряд подтягивая рабочую нить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/>
              <a:t> 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/>
              <a:t>-</a:t>
            </a:r>
            <a:r>
              <a:rPr lang="ru-RU" sz="2000" dirty="0" smtClean="0">
                <a:solidFill>
                  <a:srgbClr val="FF0000"/>
                </a:solidFill>
              </a:rPr>
              <a:t>7</a:t>
            </a:r>
            <a:r>
              <a:rPr lang="ru-RU" sz="2000" dirty="0" smtClean="0"/>
              <a:t> передвигаем схему в ограничителе, открывая следующий ряд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/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8676456" y="1700808"/>
            <a:ext cx="0" cy="43249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zoom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277813"/>
            <a:ext cx="8219256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Если рабочая нить стала короткой</a:t>
            </a:r>
          </a:p>
        </p:txBody>
      </p:sp>
      <p:sp>
        <p:nvSpPr>
          <p:cNvPr id="33795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9552" y="1125538"/>
            <a:ext cx="8158361" cy="5111750"/>
          </a:xfrm>
        </p:spPr>
        <p:txBody>
          <a:bodyPr/>
          <a:lstStyle/>
          <a:p>
            <a:pPr marL="0" indent="0" eaLnBrk="1" hangingPunct="1"/>
            <a:r>
              <a:rPr lang="ru-RU" sz="2600" dirty="0" smtClean="0">
                <a:solidFill>
                  <a:srgbClr val="FF0000"/>
                </a:solidFill>
              </a:rPr>
              <a:t>1. </a:t>
            </a:r>
            <a:r>
              <a:rPr lang="ru-RU" sz="2600" dirty="0" smtClean="0"/>
              <a:t>набираем бисер  поднося его ближе к иголке</a:t>
            </a:r>
          </a:p>
        </p:txBody>
      </p:sp>
      <p:pic>
        <p:nvPicPr>
          <p:cNvPr id="5" name="Рисунок 4" descr="DSCF4539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7544" y="2060848"/>
            <a:ext cx="8100392" cy="3514317"/>
          </a:xfrm>
          <a:prstGeom prst="rect">
            <a:avLst/>
          </a:prstGeom>
        </p:spPr>
      </p:pic>
    </p:spTree>
  </p:cSld>
  <p:clrMapOvr>
    <a:masterClrMapping/>
  </p:clrMapOvr>
  <p:transition spd="med">
    <p:zoom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277813"/>
            <a:ext cx="8219256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Если рабочая нить стала короткой</a:t>
            </a:r>
          </a:p>
        </p:txBody>
      </p:sp>
      <p:sp>
        <p:nvSpPr>
          <p:cNvPr id="33795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11560" y="1125538"/>
            <a:ext cx="8086353" cy="5111750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</a:t>
            </a:r>
            <a:r>
              <a:rPr lang="ru-RU" sz="2600" dirty="0" smtClean="0">
                <a:solidFill>
                  <a:srgbClr val="FF0000"/>
                </a:solidFill>
              </a:rPr>
              <a:t>2</a:t>
            </a:r>
            <a:r>
              <a:rPr lang="ru-RU" sz="2600" dirty="0" smtClean="0"/>
              <a:t>. завершаем ряд</a:t>
            </a:r>
          </a:p>
          <a:p>
            <a:pPr marL="0" indent="0" eaLnBrk="1" hangingPunct="1">
              <a:buNone/>
            </a:pPr>
            <a:endParaRPr lang="ru-RU" sz="2600" dirty="0" smtClean="0"/>
          </a:p>
        </p:txBody>
      </p:sp>
      <p:pic>
        <p:nvPicPr>
          <p:cNvPr id="7" name="Рисунок 6" descr="DSCF454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99592" y="1988840"/>
            <a:ext cx="7452320" cy="3966562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611560" y="277813"/>
            <a:ext cx="8075240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Наращиваем рабочую нить</a:t>
            </a:r>
          </a:p>
        </p:txBody>
      </p:sp>
      <p:sp>
        <p:nvSpPr>
          <p:cNvPr id="33795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3568" y="1125538"/>
            <a:ext cx="8208912" cy="5111750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</a:t>
            </a:r>
            <a:r>
              <a:rPr lang="ru-RU" sz="2600" dirty="0" smtClean="0">
                <a:solidFill>
                  <a:srgbClr val="FF0000"/>
                </a:solidFill>
              </a:rPr>
              <a:t>3.</a:t>
            </a:r>
            <a:r>
              <a:rPr lang="ru-RU" sz="2600" dirty="0" smtClean="0"/>
              <a:t>иголкой выдергиваем нить отступив от кромки </a:t>
            </a:r>
          </a:p>
        </p:txBody>
      </p:sp>
      <p:pic>
        <p:nvPicPr>
          <p:cNvPr id="33796" name="Рисунок 3" descr="DSCF454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1916113"/>
            <a:ext cx="7848600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277813"/>
            <a:ext cx="8219256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Наращиваем рабочую нить</a:t>
            </a:r>
          </a:p>
        </p:txBody>
      </p:sp>
      <p:sp>
        <p:nvSpPr>
          <p:cNvPr id="3277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9552" y="1125538"/>
            <a:ext cx="8158361" cy="5111750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 </a:t>
            </a:r>
            <a:r>
              <a:rPr lang="ru-RU" sz="2600" dirty="0" smtClean="0">
                <a:solidFill>
                  <a:srgbClr val="FF0000"/>
                </a:solidFill>
              </a:rPr>
              <a:t>4.</a:t>
            </a:r>
            <a:r>
              <a:rPr lang="ru-RU" sz="2600" dirty="0" smtClean="0"/>
              <a:t> завязываем новую и остаток нити</a:t>
            </a:r>
          </a:p>
          <a:p>
            <a:pPr marL="0" indent="0" eaLnBrk="1" hangingPunct="1">
              <a:buNone/>
            </a:pPr>
            <a:r>
              <a:rPr lang="ru-RU" sz="2600" dirty="0" smtClean="0"/>
              <a:t>     несколькими узелками, между собой, </a:t>
            </a:r>
          </a:p>
          <a:p>
            <a:pPr marL="0" indent="0" eaLnBrk="1" hangingPunct="1">
              <a:buNone/>
            </a:pPr>
            <a:r>
              <a:rPr lang="ru-RU" sz="2600" dirty="0" smtClean="0"/>
              <a:t>     ближе к основанию бисерного полотна   </a:t>
            </a:r>
            <a:endParaRPr lang="ru-RU" sz="2000" dirty="0" smtClean="0"/>
          </a:p>
        </p:txBody>
      </p:sp>
      <p:pic>
        <p:nvPicPr>
          <p:cNvPr id="32772" name="Рисунок 5" descr="DSCF454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2780928"/>
            <a:ext cx="6883400" cy="320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77813"/>
            <a:ext cx="8218487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Наращиваем рабочую нить</a:t>
            </a:r>
          </a:p>
        </p:txBody>
      </p:sp>
      <p:sp>
        <p:nvSpPr>
          <p:cNvPr id="3277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9552" y="980728"/>
            <a:ext cx="8158361" cy="5256560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</a:t>
            </a:r>
            <a:r>
              <a:rPr lang="ru-RU" sz="2600" dirty="0" smtClean="0">
                <a:solidFill>
                  <a:srgbClr val="FF0000"/>
                </a:solidFill>
              </a:rPr>
              <a:t>5. </a:t>
            </a:r>
            <a:r>
              <a:rPr lang="ru-RU" sz="2600" dirty="0" smtClean="0">
                <a:solidFill>
                  <a:schemeClr val="accent6"/>
                </a:solidFill>
              </a:rPr>
              <a:t>новую</a:t>
            </a:r>
            <a:r>
              <a:rPr lang="ru-RU" sz="2600" dirty="0" smtClean="0"/>
              <a:t> нитью продеваем в бисерный ряд</a:t>
            </a:r>
          </a:p>
          <a:p>
            <a:pPr marL="0" indent="0" eaLnBrk="1" hangingPunct="1">
              <a:buNone/>
            </a:pPr>
            <a:r>
              <a:rPr lang="ru-RU" sz="2600" dirty="0" smtClean="0"/>
              <a:t>  и подтягиваем её  так чтобы узелок </a:t>
            </a:r>
          </a:p>
          <a:p>
            <a:pPr marL="0" indent="0" eaLnBrk="1" hangingPunct="1">
              <a:buNone/>
            </a:pPr>
            <a:r>
              <a:rPr lang="ru-RU" sz="2600" dirty="0" smtClean="0"/>
              <a:t>  «спрятался» в бисеринки и </a:t>
            </a:r>
            <a:r>
              <a:rPr lang="ru-RU" sz="2600" dirty="0" smtClean="0">
                <a:solidFill>
                  <a:schemeClr val="accent6"/>
                </a:solidFill>
              </a:rPr>
              <a:t>был невидим  </a:t>
            </a:r>
            <a:endParaRPr lang="ru-RU" sz="2000" dirty="0" smtClean="0">
              <a:solidFill>
                <a:schemeClr val="accent6"/>
              </a:solidFill>
            </a:endParaRPr>
          </a:p>
        </p:txBody>
      </p:sp>
      <p:pic>
        <p:nvPicPr>
          <p:cNvPr id="5" name="Рисунок 4" descr="DSCF4548.JPG"/>
          <p:cNvPicPr>
            <a:picLocks noChangeAspect="1"/>
          </p:cNvPicPr>
          <p:nvPr/>
        </p:nvPicPr>
        <p:blipFill>
          <a:blip r:embed="rId2" cstate="print"/>
          <a:srcRect l="5113" b="31135"/>
          <a:stretch>
            <a:fillRect/>
          </a:stretch>
        </p:blipFill>
        <p:spPr>
          <a:xfrm>
            <a:off x="1115616" y="2636912"/>
            <a:ext cx="6840760" cy="3315981"/>
          </a:xfrm>
          <a:prstGeom prst="rect">
            <a:avLst/>
          </a:prstGeom>
        </p:spPr>
      </p:pic>
      <p:cxnSp>
        <p:nvCxnSpPr>
          <p:cNvPr id="6" name="Прямая со стрелкой 5"/>
          <p:cNvCxnSpPr/>
          <p:nvPr/>
        </p:nvCxnSpPr>
        <p:spPr>
          <a:xfrm flipH="1">
            <a:off x="4355976" y="4077072"/>
            <a:ext cx="71314" cy="43160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467545" y="277813"/>
            <a:ext cx="8219256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Наращиваем рабочую нить</a:t>
            </a:r>
          </a:p>
        </p:txBody>
      </p:sp>
      <p:sp>
        <p:nvSpPr>
          <p:cNvPr id="3277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7544" y="1052736"/>
            <a:ext cx="8230369" cy="5184552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</a:t>
            </a:r>
            <a:r>
              <a:rPr lang="ru-RU" sz="2400" dirty="0" smtClean="0">
                <a:solidFill>
                  <a:srgbClr val="FF0000"/>
                </a:solidFill>
              </a:rPr>
              <a:t>6.</a:t>
            </a:r>
            <a:r>
              <a:rPr lang="ru-RU" sz="2400" dirty="0" smtClean="0"/>
              <a:t>кончики нитей срезаем ближе к бисерному полотну</a:t>
            </a:r>
          </a:p>
          <a:p>
            <a:pPr marL="0" indent="0" eaLnBrk="1" hangingPunct="1">
              <a:buNone/>
            </a:pPr>
            <a:endParaRPr lang="ru-RU" sz="2600" dirty="0" smtClean="0"/>
          </a:p>
          <a:p>
            <a:pPr marL="0" indent="0" eaLnBrk="1" hangingPunct="1">
              <a:buNone/>
            </a:pPr>
            <a:endParaRPr lang="ru-RU" sz="2600" dirty="0" smtClean="0"/>
          </a:p>
          <a:p>
            <a:pPr marL="0" indent="0" eaLnBrk="1" hangingPunct="1">
              <a:buNone/>
            </a:pPr>
            <a:endParaRPr lang="ru-RU" sz="2600" dirty="0" smtClean="0"/>
          </a:p>
          <a:p>
            <a:pPr marL="0" indent="0" eaLnBrk="1" hangingPunct="1">
              <a:buNone/>
            </a:pPr>
            <a:endParaRPr lang="ru-RU" sz="2600" dirty="0" smtClean="0"/>
          </a:p>
          <a:p>
            <a:pPr marL="0" indent="0" eaLnBrk="1" hangingPunct="1">
              <a:buNone/>
            </a:pPr>
            <a:endParaRPr lang="ru-RU" sz="2600" dirty="0" smtClean="0"/>
          </a:p>
          <a:p>
            <a:pPr marL="0" indent="0" eaLnBrk="1" hangingPunct="1">
              <a:buNone/>
            </a:pPr>
            <a:endParaRPr lang="ru-RU" sz="2600" dirty="0" smtClean="0"/>
          </a:p>
          <a:p>
            <a:pPr marL="0" indent="0" eaLnBrk="1" hangingPunct="1">
              <a:buNone/>
            </a:pPr>
            <a:endParaRPr lang="ru-RU" sz="2600" dirty="0" smtClean="0"/>
          </a:p>
          <a:p>
            <a:pPr marL="0" indent="0" eaLnBrk="1" hangingPunct="1">
              <a:buNone/>
            </a:pPr>
            <a:r>
              <a:rPr lang="ru-RU" sz="2600" dirty="0" smtClean="0">
                <a:solidFill>
                  <a:schemeClr val="tx2"/>
                </a:solidFill>
              </a:rPr>
              <a:t>      </a:t>
            </a:r>
          </a:p>
          <a:p>
            <a:pPr marL="0" indent="0" algn="ctr" eaLnBrk="1" hangingPunct="1">
              <a:buNone/>
            </a:pPr>
            <a:r>
              <a:rPr lang="ru-RU" sz="2600" dirty="0" smtClean="0">
                <a:solidFill>
                  <a:schemeClr val="tx2"/>
                </a:solidFill>
              </a:rPr>
              <a:t>все готово можно продолжать плетение</a:t>
            </a:r>
            <a:endParaRPr lang="ru-RU" sz="2000" dirty="0" smtClean="0">
              <a:solidFill>
                <a:schemeClr val="tx2"/>
              </a:solidFill>
            </a:endParaRPr>
          </a:p>
        </p:txBody>
      </p:sp>
      <p:pic>
        <p:nvPicPr>
          <p:cNvPr id="7" name="Рисунок 6" descr="DSCF4549.JPG"/>
          <p:cNvPicPr>
            <a:picLocks noChangeAspect="1"/>
          </p:cNvPicPr>
          <p:nvPr/>
        </p:nvPicPr>
        <p:blipFill>
          <a:blip r:embed="rId3" cstate="print"/>
          <a:srcRect l="9051" b="45284"/>
          <a:stretch>
            <a:fillRect/>
          </a:stretch>
        </p:blipFill>
        <p:spPr>
          <a:xfrm>
            <a:off x="683568" y="1916832"/>
            <a:ext cx="7705760" cy="3096344"/>
          </a:xfrm>
          <a:prstGeom prst="rect">
            <a:avLst/>
          </a:prstGeom>
        </p:spPr>
      </p:pic>
    </p:spTree>
  </p:cSld>
  <p:clrMapOvr>
    <a:masterClrMapping/>
  </p:clrMapOvr>
  <p:transition spd="slow">
    <p:zoom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77813"/>
            <a:ext cx="8218487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Тканье краев </a:t>
            </a:r>
            <a:r>
              <a:rPr lang="ru-RU" sz="4400" dirty="0" err="1" smtClean="0"/>
              <a:t>фенички</a:t>
            </a:r>
            <a:endParaRPr lang="ru-RU" sz="4400" dirty="0" smtClean="0"/>
          </a:p>
        </p:txBody>
      </p:sp>
      <p:sp>
        <p:nvSpPr>
          <p:cNvPr id="3277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1520" y="1196752"/>
            <a:ext cx="8446393" cy="5040536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</a:t>
            </a:r>
            <a:r>
              <a:rPr lang="ru-RU" sz="2400" dirty="0" smtClean="0"/>
              <a:t>у краёв делаем по 1-му бисерному ряду цвета кромки </a:t>
            </a:r>
          </a:p>
          <a:p>
            <a:pPr marL="0" indent="0" eaLnBrk="1" hangingPunct="1">
              <a:buNone/>
            </a:pPr>
            <a:endParaRPr lang="ru-RU" sz="2000" dirty="0" smtClean="0">
              <a:solidFill>
                <a:schemeClr val="tx2"/>
              </a:solidFill>
            </a:endParaRPr>
          </a:p>
        </p:txBody>
      </p:sp>
      <p:pic>
        <p:nvPicPr>
          <p:cNvPr id="5" name="Рисунок 4" descr="DSCF4554.JPG"/>
          <p:cNvPicPr>
            <a:picLocks noChangeAspect="1"/>
          </p:cNvPicPr>
          <p:nvPr/>
        </p:nvPicPr>
        <p:blipFill>
          <a:blip r:embed="rId2" cstate="print"/>
          <a:srcRect r="9838" b="20524"/>
          <a:stretch>
            <a:fillRect/>
          </a:stretch>
        </p:blipFill>
        <p:spPr>
          <a:xfrm>
            <a:off x="899592" y="1988840"/>
            <a:ext cx="7020272" cy="3845146"/>
          </a:xfrm>
          <a:prstGeom prst="rect">
            <a:avLst/>
          </a:prstGeom>
        </p:spPr>
      </p:pic>
      <p:cxnSp>
        <p:nvCxnSpPr>
          <p:cNvPr id="6" name="Прямая со стрелкой 5"/>
          <p:cNvCxnSpPr/>
          <p:nvPr/>
        </p:nvCxnSpPr>
        <p:spPr>
          <a:xfrm flipH="1">
            <a:off x="4860032" y="4005064"/>
            <a:ext cx="72008" cy="7200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77813"/>
            <a:ext cx="8218487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Завершение тканья</a:t>
            </a:r>
          </a:p>
        </p:txBody>
      </p:sp>
      <p:sp>
        <p:nvSpPr>
          <p:cNvPr id="3277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9552" y="1340768"/>
            <a:ext cx="8158361" cy="4896520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тканьё завершено</a:t>
            </a:r>
            <a:endParaRPr lang="ru-RU" sz="2000" dirty="0" smtClean="0">
              <a:solidFill>
                <a:schemeClr val="tx2"/>
              </a:solidFill>
            </a:endParaRPr>
          </a:p>
        </p:txBody>
      </p:sp>
      <p:pic>
        <p:nvPicPr>
          <p:cNvPr id="7" name="Рисунок 6" descr="DSCF4555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9552" y="2132856"/>
            <a:ext cx="8245642" cy="3527634"/>
          </a:xfrm>
          <a:prstGeom prst="rect">
            <a:avLst/>
          </a:prstGeom>
        </p:spPr>
      </p:pic>
    </p:spTree>
  </p:cSld>
  <p:clrMapOvr>
    <a:masterClrMapping/>
  </p:clrMapOvr>
  <p:transition spd="slow">
    <p:wedg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77813"/>
            <a:ext cx="8218487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Завершение тканья </a:t>
            </a:r>
          </a:p>
        </p:txBody>
      </p:sp>
      <p:sp>
        <p:nvSpPr>
          <p:cNvPr id="3277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1520" y="1340768"/>
            <a:ext cx="8640960" cy="4896520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</a:t>
            </a:r>
            <a:r>
              <a:rPr lang="ru-RU" sz="2400" dirty="0" smtClean="0"/>
              <a:t>«разглаживаем» бисерное полотно от середины к краям</a:t>
            </a:r>
            <a:endParaRPr lang="ru-RU" sz="2400" dirty="0" smtClean="0">
              <a:solidFill>
                <a:schemeClr val="tx2"/>
              </a:solidFill>
            </a:endParaRPr>
          </a:p>
        </p:txBody>
      </p:sp>
      <p:pic>
        <p:nvPicPr>
          <p:cNvPr id="5" name="Рисунок 4" descr="DSCF4556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69267" y="2276872"/>
            <a:ext cx="8270677" cy="3371341"/>
          </a:xfrm>
          <a:prstGeom prst="rect">
            <a:avLst/>
          </a:prstGeom>
        </p:spPr>
      </p:pic>
      <p:cxnSp>
        <p:nvCxnSpPr>
          <p:cNvPr id="10" name="Прямая со стрелкой 9"/>
          <p:cNvCxnSpPr/>
          <p:nvPr/>
        </p:nvCxnSpPr>
        <p:spPr>
          <a:xfrm>
            <a:off x="4572000" y="4293096"/>
            <a:ext cx="792088" cy="0"/>
          </a:xfrm>
          <a:prstGeom prst="straightConnector1">
            <a:avLst/>
          </a:prstGeom>
          <a:ln w="3810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>
            <a:off x="3563888" y="4293096"/>
            <a:ext cx="792088" cy="0"/>
          </a:xfrm>
          <a:prstGeom prst="straightConnector1">
            <a:avLst/>
          </a:prstGeom>
          <a:ln w="3810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ircle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323529" y="277813"/>
            <a:ext cx="8363272" cy="774700"/>
          </a:xfrm>
        </p:spPr>
        <p:txBody>
          <a:bodyPr/>
          <a:lstStyle/>
          <a:p>
            <a:pPr eaLnBrk="1" hangingPunct="1"/>
            <a:r>
              <a:rPr lang="ru-RU" sz="4000" dirty="0" smtClean="0"/>
              <a:t>Снимаем бисерное полотно со станка </a:t>
            </a:r>
          </a:p>
        </p:txBody>
      </p:sp>
      <p:sp>
        <p:nvSpPr>
          <p:cNvPr id="3277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23528" y="1052736"/>
            <a:ext cx="8568952" cy="5184552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срезаем нити </a:t>
            </a:r>
          </a:p>
          <a:p>
            <a:pPr marL="0" indent="0" eaLnBrk="1" hangingPunct="1">
              <a:buNone/>
            </a:pPr>
            <a:r>
              <a:rPr lang="ru-RU" sz="2600" dirty="0" smtClean="0"/>
              <a:t>   у торцевых гвоздей </a:t>
            </a:r>
          </a:p>
          <a:p>
            <a:pPr marL="0" indent="0" eaLnBrk="1" hangingPunct="1">
              <a:buNone/>
            </a:pPr>
            <a:r>
              <a:rPr lang="ru-RU" sz="2600" dirty="0" smtClean="0"/>
              <a:t>   станка </a:t>
            </a:r>
          </a:p>
          <a:p>
            <a:pPr marL="0" indent="0" eaLnBrk="1" hangingPunct="1">
              <a:buNone/>
            </a:pPr>
            <a:endParaRPr lang="ru-RU" sz="2600" dirty="0" smtClean="0">
              <a:solidFill>
                <a:schemeClr val="tx2"/>
              </a:solidFill>
            </a:endParaRPr>
          </a:p>
          <a:p>
            <a:pPr marL="0" indent="0" eaLnBrk="1" hangingPunct="1">
              <a:buNone/>
            </a:pPr>
            <a:endParaRPr lang="ru-RU" sz="2600" dirty="0" smtClean="0">
              <a:solidFill>
                <a:schemeClr val="tx2"/>
              </a:solidFill>
            </a:endParaRPr>
          </a:p>
          <a:p>
            <a:pPr marL="0" indent="0" eaLnBrk="1" hangingPunct="1"/>
            <a:r>
              <a:rPr lang="ru-RU" sz="2600" dirty="0" smtClean="0">
                <a:solidFill>
                  <a:schemeClr val="tx2"/>
                </a:solidFill>
              </a:rPr>
              <a:t> </a:t>
            </a:r>
            <a:r>
              <a:rPr lang="ru-RU" sz="2600" dirty="0" smtClean="0"/>
              <a:t>ещё раз </a:t>
            </a:r>
          </a:p>
          <a:p>
            <a:pPr marL="0" indent="0" eaLnBrk="1" hangingPunct="1">
              <a:buNone/>
            </a:pPr>
            <a:r>
              <a:rPr lang="ru-RU" sz="2600" dirty="0" smtClean="0"/>
              <a:t>« разглаживаем»</a:t>
            </a:r>
          </a:p>
          <a:p>
            <a:pPr marL="0" indent="0" eaLnBrk="1" hangingPunct="1">
              <a:buNone/>
            </a:pPr>
            <a:r>
              <a:rPr lang="ru-RU" sz="2600" dirty="0" smtClean="0"/>
              <a:t>бисерное полотно</a:t>
            </a:r>
            <a:endParaRPr lang="ru-RU" sz="2400" dirty="0" smtClean="0"/>
          </a:p>
        </p:txBody>
      </p:sp>
      <p:pic>
        <p:nvPicPr>
          <p:cNvPr id="7" name="Рисунок 6" descr="DSCF4557.JPG"/>
          <p:cNvPicPr>
            <a:picLocks noChangeAspect="1"/>
          </p:cNvPicPr>
          <p:nvPr/>
        </p:nvPicPr>
        <p:blipFill>
          <a:blip r:embed="rId2" cstate="print"/>
          <a:srcRect r="14516" b="37031"/>
          <a:stretch>
            <a:fillRect/>
          </a:stretch>
        </p:blipFill>
        <p:spPr>
          <a:xfrm>
            <a:off x="4572000" y="1124744"/>
            <a:ext cx="3980926" cy="1958613"/>
          </a:xfrm>
          <a:prstGeom prst="rect">
            <a:avLst/>
          </a:prstGeom>
        </p:spPr>
      </p:pic>
      <p:pic>
        <p:nvPicPr>
          <p:cNvPr id="8" name="Рисунок 7" descr="DSCF4559.JPG"/>
          <p:cNvPicPr>
            <a:picLocks noChangeAspect="1"/>
          </p:cNvPicPr>
          <p:nvPr/>
        </p:nvPicPr>
        <p:blipFill>
          <a:blip r:embed="rId3" cstate="print"/>
          <a:srcRect l="2395" t="34673" b="24061"/>
          <a:stretch>
            <a:fillRect/>
          </a:stretch>
        </p:blipFill>
        <p:spPr>
          <a:xfrm>
            <a:off x="3779912" y="3573016"/>
            <a:ext cx="4860032" cy="2089128"/>
          </a:xfrm>
          <a:prstGeom prst="rect">
            <a:avLst/>
          </a:prstGeom>
        </p:spPr>
      </p:pic>
      <p:cxnSp>
        <p:nvCxnSpPr>
          <p:cNvPr id="9" name="Прямая со стрелкой 8"/>
          <p:cNvCxnSpPr/>
          <p:nvPr/>
        </p:nvCxnSpPr>
        <p:spPr>
          <a:xfrm flipH="1">
            <a:off x="5364088" y="4869160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084168" y="4869160"/>
            <a:ext cx="576064" cy="0"/>
          </a:xfrm>
          <a:prstGeom prst="straightConnector1">
            <a:avLst/>
          </a:prstGeom>
          <a:ln w="3810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323529" y="277813"/>
            <a:ext cx="8363272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Изготовление завязок </a:t>
            </a:r>
            <a:r>
              <a:rPr lang="ru-RU" sz="4400" dirty="0" err="1" smtClean="0"/>
              <a:t>фенички</a:t>
            </a:r>
            <a:endParaRPr lang="ru-RU" sz="4400" dirty="0" smtClean="0"/>
          </a:p>
        </p:txBody>
      </p:sp>
      <p:sp>
        <p:nvSpPr>
          <p:cNvPr id="3277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1520" y="1052736"/>
            <a:ext cx="8640960" cy="5184552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</a:t>
            </a:r>
            <a:r>
              <a:rPr lang="ru-RU" sz="2600" dirty="0" smtClean="0">
                <a:solidFill>
                  <a:srgbClr val="FF0000"/>
                </a:solidFill>
              </a:rPr>
              <a:t>1.</a:t>
            </a:r>
            <a:r>
              <a:rPr lang="ru-RU" sz="2600" dirty="0" smtClean="0"/>
              <a:t> закрепляем  </a:t>
            </a:r>
            <a:r>
              <a:rPr lang="ru-RU" sz="2600" dirty="0" err="1" smtClean="0"/>
              <a:t>феничку</a:t>
            </a:r>
            <a:r>
              <a:rPr lang="ru-RU" sz="2600" dirty="0" smtClean="0"/>
              <a:t> на мягкой основе булавками</a:t>
            </a:r>
            <a:endParaRPr lang="ru-RU" sz="2400" dirty="0" smtClean="0"/>
          </a:p>
        </p:txBody>
      </p:sp>
      <p:pic>
        <p:nvPicPr>
          <p:cNvPr id="10" name="Рисунок 9" descr="DSCF4560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95736" y="1772816"/>
            <a:ext cx="4536504" cy="3989937"/>
          </a:xfrm>
          <a:prstGeom prst="rect">
            <a:avLst/>
          </a:prstGeom>
        </p:spPr>
      </p:pic>
    </p:spTree>
  </p:cSld>
  <p:clrMapOvr>
    <a:masterClrMapping/>
  </p:clrMapOvr>
  <p:transition spd="slow">
    <p:cover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323529" y="277813"/>
            <a:ext cx="8363272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Изготовление завязок </a:t>
            </a:r>
            <a:r>
              <a:rPr lang="ru-RU" sz="4400" dirty="0" err="1" smtClean="0"/>
              <a:t>фенички</a:t>
            </a:r>
            <a:endParaRPr lang="ru-RU" sz="4400" dirty="0" smtClean="0"/>
          </a:p>
        </p:txBody>
      </p:sp>
      <p:sp>
        <p:nvSpPr>
          <p:cNvPr id="3277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5536" y="1196752"/>
            <a:ext cx="8496944" cy="5040536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</a:t>
            </a:r>
            <a:r>
              <a:rPr lang="ru-RU" sz="2600" dirty="0" smtClean="0">
                <a:solidFill>
                  <a:srgbClr val="FF0000"/>
                </a:solidFill>
              </a:rPr>
              <a:t>2.</a:t>
            </a:r>
            <a:r>
              <a:rPr lang="ru-RU" sz="2600" dirty="0" smtClean="0"/>
              <a:t> крючком разделяем нити на три прядки </a:t>
            </a:r>
          </a:p>
          <a:p>
            <a:pPr marL="0" indent="0" eaLnBrk="1" hangingPunct="1">
              <a:buNone/>
            </a:pPr>
            <a:r>
              <a:rPr lang="ru-RU" sz="2600" dirty="0" smtClean="0"/>
              <a:t>  </a:t>
            </a:r>
            <a:endParaRPr lang="ru-RU" sz="2400" dirty="0" smtClean="0"/>
          </a:p>
        </p:txBody>
      </p:sp>
      <p:pic>
        <p:nvPicPr>
          <p:cNvPr id="6" name="Рисунок 5" descr="DSCF4563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47664" y="2132856"/>
            <a:ext cx="5868096" cy="3892032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323529" y="277813"/>
            <a:ext cx="8363272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Изготовление завязок </a:t>
            </a:r>
            <a:r>
              <a:rPr lang="ru-RU" sz="4400" dirty="0" err="1" smtClean="0"/>
              <a:t>фенички</a:t>
            </a:r>
            <a:endParaRPr lang="ru-RU" sz="4400" dirty="0" smtClean="0"/>
          </a:p>
        </p:txBody>
      </p:sp>
      <p:sp>
        <p:nvSpPr>
          <p:cNvPr id="3277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5536" y="980728"/>
            <a:ext cx="8496944" cy="5256560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</a:t>
            </a:r>
            <a:r>
              <a:rPr lang="ru-RU" sz="2600" dirty="0" smtClean="0">
                <a:solidFill>
                  <a:srgbClr val="FF0000"/>
                </a:solidFill>
              </a:rPr>
              <a:t>3.</a:t>
            </a:r>
            <a:r>
              <a:rPr lang="ru-RU" sz="2600" dirty="0" smtClean="0"/>
              <a:t> заплетаем «косички» - завязки для </a:t>
            </a:r>
            <a:r>
              <a:rPr lang="ru-RU" sz="2600" dirty="0" err="1" smtClean="0"/>
              <a:t>фенички</a:t>
            </a:r>
            <a:endParaRPr lang="ru-RU" sz="2600" dirty="0" smtClean="0"/>
          </a:p>
          <a:p>
            <a:pPr marL="0" indent="0" eaLnBrk="1" hangingPunct="1">
              <a:buNone/>
            </a:pPr>
            <a:r>
              <a:rPr lang="ru-RU" sz="2600" dirty="0" smtClean="0"/>
              <a:t>                         </a:t>
            </a:r>
            <a:r>
              <a:rPr lang="ru-RU" sz="2600" dirty="0" smtClean="0">
                <a:solidFill>
                  <a:schemeClr val="accent6"/>
                </a:solidFill>
              </a:rPr>
              <a:t>а)</a:t>
            </a:r>
          </a:p>
          <a:p>
            <a:pPr marL="0" indent="0" eaLnBrk="1" hangingPunct="1">
              <a:buNone/>
            </a:pPr>
            <a:endParaRPr lang="ru-RU" sz="2600" dirty="0" smtClean="0">
              <a:solidFill>
                <a:srgbClr val="FF0000"/>
              </a:solidFill>
            </a:endParaRPr>
          </a:p>
          <a:p>
            <a:pPr marL="0" indent="0" eaLnBrk="1" hangingPunct="1">
              <a:buNone/>
            </a:pPr>
            <a:endParaRPr lang="ru-RU" sz="2600" dirty="0" smtClean="0">
              <a:solidFill>
                <a:srgbClr val="FF0000"/>
              </a:solidFill>
            </a:endParaRPr>
          </a:p>
          <a:p>
            <a:pPr marL="0" indent="0" eaLnBrk="1" hangingPunct="1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                       </a:t>
            </a:r>
          </a:p>
          <a:p>
            <a:pPr marL="0" indent="0" eaLnBrk="1" hangingPunct="1">
              <a:buNone/>
            </a:pPr>
            <a:endParaRPr lang="ru-RU" sz="2400" dirty="0" smtClean="0">
              <a:solidFill>
                <a:srgbClr val="FF0000"/>
              </a:solidFill>
            </a:endParaRPr>
          </a:p>
          <a:p>
            <a:pPr marL="0" indent="0" eaLnBrk="1" hangingPunct="1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                     </a:t>
            </a:r>
            <a:r>
              <a:rPr lang="ru-RU" sz="2400" dirty="0" smtClean="0">
                <a:solidFill>
                  <a:schemeClr val="accent6"/>
                </a:solidFill>
              </a:rPr>
              <a:t> б)</a:t>
            </a:r>
          </a:p>
          <a:p>
            <a:pPr marL="0" indent="0" eaLnBrk="1" hangingPunct="1">
              <a:buNone/>
            </a:pPr>
            <a:endParaRPr lang="ru-RU" sz="2400" dirty="0" smtClean="0">
              <a:solidFill>
                <a:srgbClr val="FF0000"/>
              </a:solidFill>
            </a:endParaRPr>
          </a:p>
          <a:p>
            <a:pPr marL="0" indent="0" eaLnBrk="1" hangingPunct="1">
              <a:buNone/>
            </a:pPr>
            <a:endParaRPr lang="ru-RU" sz="2400" dirty="0" smtClean="0">
              <a:solidFill>
                <a:srgbClr val="FF0000"/>
              </a:solidFill>
            </a:endParaRPr>
          </a:p>
          <a:p>
            <a:pPr marL="0" indent="0" eaLnBrk="1" hangingPunct="1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                                                          </a:t>
            </a:r>
            <a:r>
              <a:rPr lang="ru-RU" sz="2400" dirty="0" smtClean="0">
                <a:solidFill>
                  <a:schemeClr val="accent6"/>
                </a:solidFill>
              </a:rPr>
              <a:t>  в)</a:t>
            </a:r>
            <a:endParaRPr lang="ru-RU" sz="2600" dirty="0" smtClean="0">
              <a:solidFill>
                <a:schemeClr val="accent6"/>
              </a:solidFill>
            </a:endParaRPr>
          </a:p>
        </p:txBody>
      </p:sp>
      <p:pic>
        <p:nvPicPr>
          <p:cNvPr id="5" name="Рисунок 4" descr="DSCF4565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3528" y="1556792"/>
            <a:ext cx="2376264" cy="1816245"/>
          </a:xfrm>
          <a:prstGeom prst="rect">
            <a:avLst/>
          </a:prstGeom>
        </p:spPr>
      </p:pic>
      <p:pic>
        <p:nvPicPr>
          <p:cNvPr id="7" name="Рисунок 6" descr="DSCF4567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40784" y="2456118"/>
            <a:ext cx="3162230" cy="1944216"/>
          </a:xfrm>
          <a:prstGeom prst="rect">
            <a:avLst/>
          </a:prstGeom>
        </p:spPr>
      </p:pic>
      <p:pic>
        <p:nvPicPr>
          <p:cNvPr id="8" name="Рисунок 7" descr="DSCF4569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30503" y="3109399"/>
            <a:ext cx="2825800" cy="2952328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323529" y="277813"/>
            <a:ext cx="8363272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Изготовление завязок </a:t>
            </a:r>
            <a:r>
              <a:rPr lang="ru-RU" sz="4400" dirty="0" err="1" smtClean="0"/>
              <a:t>фенички</a:t>
            </a:r>
            <a:endParaRPr lang="ru-RU" sz="4400" dirty="0" smtClean="0"/>
          </a:p>
        </p:txBody>
      </p:sp>
      <p:sp>
        <p:nvSpPr>
          <p:cNvPr id="3277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23528" y="1484784"/>
            <a:ext cx="8568952" cy="4752504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</a:t>
            </a:r>
            <a:r>
              <a:rPr lang="ru-RU" sz="2600" dirty="0" smtClean="0">
                <a:solidFill>
                  <a:srgbClr val="FF0000"/>
                </a:solidFill>
              </a:rPr>
              <a:t>4.</a:t>
            </a:r>
            <a:r>
              <a:rPr lang="ru-RU" sz="2600" dirty="0" smtClean="0"/>
              <a:t> по окончании «косички»</a:t>
            </a:r>
          </a:p>
          <a:p>
            <a:pPr marL="0" indent="0" eaLnBrk="1" hangingPunct="1">
              <a:buNone/>
            </a:pPr>
            <a:r>
              <a:rPr lang="ru-RU" sz="2600" dirty="0" smtClean="0"/>
              <a:t>   завязываем узелок </a:t>
            </a:r>
          </a:p>
          <a:p>
            <a:pPr marL="0" indent="0" eaLnBrk="1" hangingPunct="1">
              <a:buNone/>
            </a:pPr>
            <a:endParaRPr lang="ru-RU" sz="2600" dirty="0" smtClean="0"/>
          </a:p>
          <a:p>
            <a:pPr marL="0" indent="0" eaLnBrk="1" hangingPunct="1">
              <a:buNone/>
            </a:pPr>
            <a:endParaRPr lang="ru-RU" sz="2600" dirty="0" smtClean="0"/>
          </a:p>
          <a:p>
            <a:pPr marL="0" indent="0" eaLnBrk="1" hangingPunct="1">
              <a:buNone/>
            </a:pPr>
            <a:endParaRPr lang="ru-RU" sz="2600" dirty="0" smtClean="0"/>
          </a:p>
          <a:p>
            <a:pPr marL="0" indent="0" eaLnBrk="1" hangingPunct="1">
              <a:buNone/>
            </a:pPr>
            <a:endParaRPr lang="ru-RU" sz="2600" dirty="0" smtClean="0"/>
          </a:p>
          <a:p>
            <a:pPr marL="0" indent="0" eaLnBrk="1" hangingPunct="1"/>
            <a:r>
              <a:rPr lang="ru-RU" sz="2600" dirty="0" smtClean="0"/>
              <a:t> </a:t>
            </a:r>
            <a:r>
              <a:rPr lang="ru-RU" sz="2600" dirty="0" smtClean="0">
                <a:solidFill>
                  <a:srgbClr val="FF0000"/>
                </a:solidFill>
              </a:rPr>
              <a:t>5. </a:t>
            </a:r>
            <a:r>
              <a:rPr lang="ru-RU" sz="2600" dirty="0" smtClean="0"/>
              <a:t>кончики срезаем</a:t>
            </a:r>
            <a:endParaRPr lang="ru-RU" sz="2400" dirty="0" smtClean="0"/>
          </a:p>
        </p:txBody>
      </p:sp>
      <p:pic>
        <p:nvPicPr>
          <p:cNvPr id="5" name="Рисунок 4" descr="DSCF4571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88024" y="1054082"/>
            <a:ext cx="3995936" cy="2554104"/>
          </a:xfrm>
          <a:prstGeom prst="rect">
            <a:avLst/>
          </a:prstGeom>
        </p:spPr>
      </p:pic>
      <p:pic>
        <p:nvPicPr>
          <p:cNvPr id="7" name="Рисунок 6" descr="DSCF4573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41"/>
          <a:stretch>
            <a:fillRect/>
          </a:stretch>
        </p:blipFill>
        <p:spPr>
          <a:xfrm>
            <a:off x="4788024" y="3861048"/>
            <a:ext cx="2700300" cy="2160240"/>
          </a:xfrm>
          <a:prstGeom prst="rect">
            <a:avLst/>
          </a:prstGeom>
        </p:spPr>
      </p:pic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323529" y="277813"/>
            <a:ext cx="8363272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Завершение работы над </a:t>
            </a:r>
            <a:r>
              <a:rPr lang="ru-RU" sz="4400" dirty="0" err="1" smtClean="0"/>
              <a:t>феничкой</a:t>
            </a:r>
            <a:endParaRPr lang="ru-RU" sz="4400" dirty="0" smtClean="0"/>
          </a:p>
        </p:txBody>
      </p:sp>
      <p:sp>
        <p:nvSpPr>
          <p:cNvPr id="3277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9552" y="1124744"/>
            <a:ext cx="8352928" cy="5112544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ru-RU" sz="2600" dirty="0" smtClean="0"/>
              <a:t>    </a:t>
            </a:r>
            <a:r>
              <a:rPr lang="ru-RU" sz="2200" dirty="0" smtClean="0">
                <a:solidFill>
                  <a:schemeClr val="accent6"/>
                </a:solidFill>
              </a:rPr>
              <a:t>Завязки готовы переходим к завершающему этапу</a:t>
            </a:r>
          </a:p>
        </p:txBody>
      </p:sp>
      <p:pic>
        <p:nvPicPr>
          <p:cNvPr id="6" name="Рисунок 5" descr="DSCF4574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59632" y="1772816"/>
            <a:ext cx="6336704" cy="4032448"/>
          </a:xfrm>
          <a:prstGeom prst="rect">
            <a:avLst/>
          </a:prstGeom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323529" y="277813"/>
            <a:ext cx="8363272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Завершение работы над </a:t>
            </a:r>
            <a:r>
              <a:rPr lang="ru-RU" sz="4400" dirty="0" err="1" smtClean="0"/>
              <a:t>феничкой</a:t>
            </a:r>
            <a:endParaRPr lang="ru-RU" sz="4400" dirty="0" smtClean="0"/>
          </a:p>
        </p:txBody>
      </p:sp>
      <p:sp>
        <p:nvSpPr>
          <p:cNvPr id="3277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79512" y="1340768"/>
            <a:ext cx="8964488" cy="4896520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</a:t>
            </a:r>
            <a:r>
              <a:rPr lang="ru-RU" sz="2400" dirty="0" smtClean="0">
                <a:solidFill>
                  <a:srgbClr val="FF0000"/>
                </a:solidFill>
              </a:rPr>
              <a:t>1.</a:t>
            </a:r>
            <a:r>
              <a:rPr lang="ru-RU" sz="2400" dirty="0" smtClean="0"/>
              <a:t>используем </a:t>
            </a:r>
            <a:r>
              <a:rPr lang="ru-RU" sz="2400" dirty="0" smtClean="0">
                <a:solidFill>
                  <a:schemeClr val="accent6"/>
                </a:solidFill>
              </a:rPr>
              <a:t>нити</a:t>
            </a:r>
            <a:r>
              <a:rPr lang="ru-RU" sz="2400" dirty="0" smtClean="0"/>
              <a:t> оставленные в </a:t>
            </a:r>
            <a:r>
              <a:rPr lang="ru-RU" sz="2400" dirty="0" smtClean="0">
                <a:solidFill>
                  <a:schemeClr val="accent6"/>
                </a:solidFill>
              </a:rPr>
              <a:t>начале</a:t>
            </a:r>
            <a:r>
              <a:rPr lang="ru-RU" sz="2400" dirty="0" smtClean="0"/>
              <a:t> и в </a:t>
            </a:r>
            <a:r>
              <a:rPr lang="ru-RU" sz="2400" dirty="0" smtClean="0">
                <a:solidFill>
                  <a:schemeClr val="accent6"/>
                </a:solidFill>
              </a:rPr>
              <a:t>конце</a:t>
            </a:r>
            <a:r>
              <a:rPr lang="ru-RU" sz="2400" dirty="0" smtClean="0"/>
              <a:t> тканья</a:t>
            </a:r>
          </a:p>
          <a:p>
            <a:pPr marL="0" indent="0" eaLnBrk="1" hangingPunct="1">
              <a:buNone/>
            </a:pPr>
            <a:r>
              <a:rPr lang="ru-RU" sz="2400" dirty="0" smtClean="0"/>
              <a:t> </a:t>
            </a:r>
          </a:p>
          <a:p>
            <a:pPr marL="0" indent="0" eaLnBrk="1" hangingPunct="1">
              <a:buNone/>
            </a:pPr>
            <a:endParaRPr lang="ru-RU" sz="2400" dirty="0" smtClean="0"/>
          </a:p>
        </p:txBody>
      </p:sp>
      <p:pic>
        <p:nvPicPr>
          <p:cNvPr id="8" name="Рисунок 7" descr="DSCF4575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19729" y="2348880"/>
            <a:ext cx="7766448" cy="3312368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323529" y="277813"/>
            <a:ext cx="8363272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Завершение работы над </a:t>
            </a:r>
            <a:r>
              <a:rPr lang="ru-RU" sz="4400" dirty="0" err="1" smtClean="0"/>
              <a:t>феничкой</a:t>
            </a:r>
            <a:endParaRPr lang="ru-RU" sz="4400" dirty="0" smtClean="0"/>
          </a:p>
        </p:txBody>
      </p:sp>
      <p:sp>
        <p:nvSpPr>
          <p:cNvPr id="3277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5536" y="980728"/>
            <a:ext cx="8496944" cy="5256560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</a:t>
            </a:r>
            <a:r>
              <a:rPr lang="ru-RU" sz="2400" dirty="0" smtClean="0">
                <a:solidFill>
                  <a:srgbClr val="FF0000"/>
                </a:solidFill>
              </a:rPr>
              <a:t>2.</a:t>
            </a:r>
            <a:r>
              <a:rPr lang="ru-RU" sz="2400" dirty="0" smtClean="0"/>
              <a:t>«пришиваем» нити «косичек» к бисерному полотну </a:t>
            </a:r>
          </a:p>
          <a:p>
            <a:pPr marL="0" indent="0" eaLnBrk="1" hangingPunct="1">
              <a:buNone/>
            </a:pPr>
            <a:r>
              <a:rPr lang="ru-RU" sz="2400" dirty="0" smtClean="0"/>
              <a:t>петельным швом, проходя через крайние бисеринки</a:t>
            </a:r>
          </a:p>
          <a:p>
            <a:pPr marL="0" indent="0" eaLnBrk="1" hangingPunct="1">
              <a:buNone/>
            </a:pPr>
            <a:r>
              <a:rPr lang="ru-RU" sz="2400" dirty="0" smtClean="0"/>
              <a:t> поочерёдно совершая стежки и плотно «пришивая» </a:t>
            </a:r>
          </a:p>
          <a:p>
            <a:pPr marL="0" indent="0" eaLnBrk="1" hangingPunct="1">
              <a:buNone/>
            </a:pPr>
            <a:r>
              <a:rPr lang="ru-RU" sz="2400" dirty="0" smtClean="0">
                <a:solidFill>
                  <a:schemeClr val="accent6"/>
                </a:solidFill>
              </a:rPr>
              <a:t>                                                                  </a:t>
            </a:r>
            <a:r>
              <a:rPr lang="ru-RU" sz="2400" dirty="0" smtClean="0">
                <a:solidFill>
                  <a:srgbClr val="FF0000"/>
                </a:solidFill>
              </a:rPr>
              <a:t>нити к бисеру</a:t>
            </a:r>
          </a:p>
          <a:p>
            <a:pPr marL="0" indent="0" eaLnBrk="1" hangingPunct="1"/>
            <a:endParaRPr lang="ru-RU" sz="2400" dirty="0" smtClean="0"/>
          </a:p>
        </p:txBody>
      </p:sp>
      <p:pic>
        <p:nvPicPr>
          <p:cNvPr id="6" name="Рисунок 5" descr="DSCF4580.JPG"/>
          <p:cNvPicPr>
            <a:picLocks noChangeAspect="1"/>
          </p:cNvPicPr>
          <p:nvPr/>
        </p:nvPicPr>
        <p:blipFill>
          <a:blip r:embed="rId2" cstate="print"/>
          <a:srcRect l="10626" r="5901" b="24061"/>
          <a:stretch>
            <a:fillRect/>
          </a:stretch>
        </p:blipFill>
        <p:spPr>
          <a:xfrm>
            <a:off x="611560" y="3140968"/>
            <a:ext cx="3816424" cy="2843973"/>
          </a:xfrm>
          <a:prstGeom prst="rect">
            <a:avLst/>
          </a:prstGeom>
        </p:spPr>
      </p:pic>
      <p:pic>
        <p:nvPicPr>
          <p:cNvPr id="12" name="Рисунок 11" descr="DSCF4581.JPG"/>
          <p:cNvPicPr>
            <a:picLocks noChangeAspect="1"/>
          </p:cNvPicPr>
          <p:nvPr/>
        </p:nvPicPr>
        <p:blipFill>
          <a:blip r:embed="rId3" cstate="print"/>
          <a:srcRect l="34250" t="481" r="4326" b="34673"/>
          <a:stretch>
            <a:fillRect/>
          </a:stretch>
        </p:blipFill>
        <p:spPr>
          <a:xfrm>
            <a:off x="4716016" y="3212976"/>
            <a:ext cx="3982697" cy="2808312"/>
          </a:xfrm>
          <a:prstGeom prst="rect">
            <a:avLst/>
          </a:prstGeom>
        </p:spPr>
      </p:pic>
      <p:cxnSp>
        <p:nvCxnSpPr>
          <p:cNvPr id="14" name="Прямая со стрелкой 13"/>
          <p:cNvCxnSpPr/>
          <p:nvPr/>
        </p:nvCxnSpPr>
        <p:spPr>
          <a:xfrm>
            <a:off x="5508104" y="5013176"/>
            <a:ext cx="792088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323529" y="277813"/>
            <a:ext cx="8363272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Завершение работы над </a:t>
            </a:r>
            <a:r>
              <a:rPr lang="ru-RU" sz="4400" dirty="0" err="1" smtClean="0"/>
              <a:t>феничкой</a:t>
            </a:r>
            <a:endParaRPr lang="ru-RU" sz="4400" dirty="0" smtClean="0"/>
          </a:p>
        </p:txBody>
      </p:sp>
      <p:sp>
        <p:nvSpPr>
          <p:cNvPr id="32771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1520" y="1124744"/>
            <a:ext cx="8892480" cy="5112544"/>
          </a:xfrm>
        </p:spPr>
        <p:txBody>
          <a:bodyPr/>
          <a:lstStyle/>
          <a:p>
            <a:pPr marL="0" indent="0" eaLnBrk="1" hangingPunct="1"/>
            <a:r>
              <a:rPr lang="ru-RU" sz="2600" dirty="0" smtClean="0"/>
              <a:t> </a:t>
            </a:r>
            <a:r>
              <a:rPr lang="ru-RU" sz="2400" dirty="0" smtClean="0">
                <a:solidFill>
                  <a:srgbClr val="FF0000"/>
                </a:solidFill>
              </a:rPr>
              <a:t>3. </a:t>
            </a:r>
            <a:r>
              <a:rPr lang="ru-RU" sz="2400" dirty="0" smtClean="0"/>
              <a:t>кончик нити </a:t>
            </a:r>
          </a:p>
          <a:p>
            <a:pPr marL="0" indent="0" eaLnBrk="1" hangingPunct="1">
              <a:buNone/>
            </a:pPr>
            <a:r>
              <a:rPr lang="ru-RU" sz="2400" dirty="0" smtClean="0"/>
              <a:t>  «прячем» </a:t>
            </a:r>
          </a:p>
          <a:p>
            <a:pPr marL="0" indent="0" eaLnBrk="1" hangingPunct="1">
              <a:buNone/>
            </a:pPr>
            <a:r>
              <a:rPr lang="ru-RU" sz="2400" dirty="0" smtClean="0"/>
              <a:t>  между рядами </a:t>
            </a:r>
          </a:p>
          <a:p>
            <a:pPr marL="0" indent="0" eaLnBrk="1" hangingPunct="1">
              <a:buNone/>
            </a:pPr>
            <a:r>
              <a:rPr lang="ru-RU" sz="2400" dirty="0" smtClean="0"/>
              <a:t>  бисерного полотна</a:t>
            </a:r>
          </a:p>
          <a:p>
            <a:pPr marL="0" indent="0" eaLnBrk="1" hangingPunct="1">
              <a:buNone/>
            </a:pPr>
            <a:r>
              <a:rPr lang="ru-RU" sz="2400" dirty="0" smtClean="0"/>
              <a:t>  несколько раз проходя</a:t>
            </a:r>
          </a:p>
          <a:p>
            <a:pPr marL="0" indent="0" eaLnBrk="1" hangingPunct="1">
              <a:buNone/>
            </a:pPr>
            <a:r>
              <a:rPr lang="ru-RU" sz="2400" dirty="0" smtClean="0"/>
              <a:t> в разных направлениях</a:t>
            </a:r>
          </a:p>
          <a:p>
            <a:pPr marL="0" indent="0" eaLnBrk="1" hangingPunct="1">
              <a:buNone/>
            </a:pPr>
            <a:endParaRPr lang="ru-RU" sz="2400" dirty="0" smtClean="0"/>
          </a:p>
          <a:p>
            <a:pPr marL="0" indent="0" eaLnBrk="1" hangingPunct="1"/>
            <a:r>
              <a:rPr lang="ru-RU" sz="2400" dirty="0" smtClean="0"/>
              <a:t> </a:t>
            </a:r>
            <a:r>
              <a:rPr lang="ru-RU" sz="2400" dirty="0" smtClean="0">
                <a:solidFill>
                  <a:srgbClr val="FF0000"/>
                </a:solidFill>
              </a:rPr>
              <a:t>4.</a:t>
            </a:r>
            <a:r>
              <a:rPr lang="ru-RU" sz="2400" dirty="0" smtClean="0"/>
              <a:t> срезаем оставшуюся</a:t>
            </a:r>
          </a:p>
          <a:p>
            <a:pPr marL="0" indent="0" eaLnBrk="1" hangingPunct="1">
              <a:buNone/>
            </a:pPr>
            <a:r>
              <a:rPr lang="ru-RU" sz="2400" dirty="0" smtClean="0"/>
              <a:t>  нить ближе к </a:t>
            </a:r>
          </a:p>
          <a:p>
            <a:pPr marL="0" indent="0" eaLnBrk="1" hangingPunct="1">
              <a:buNone/>
            </a:pPr>
            <a:r>
              <a:rPr lang="ru-RU" sz="2400" dirty="0" smtClean="0"/>
              <a:t>  бисерному полотну</a:t>
            </a:r>
          </a:p>
          <a:p>
            <a:pPr marL="0" indent="0" eaLnBrk="1" hangingPunct="1">
              <a:buNone/>
            </a:pPr>
            <a:endParaRPr lang="ru-RU" sz="2400" dirty="0" smtClean="0"/>
          </a:p>
          <a:p>
            <a:pPr marL="0" indent="0" eaLnBrk="1" hangingPunct="1">
              <a:buNone/>
            </a:pPr>
            <a:endParaRPr lang="ru-RU" sz="2400" dirty="0" smtClean="0"/>
          </a:p>
          <a:p>
            <a:pPr marL="0" indent="0" eaLnBrk="1" hangingPunct="1">
              <a:buNone/>
            </a:pPr>
            <a:endParaRPr lang="ru-RU" sz="2400" dirty="0" smtClean="0"/>
          </a:p>
          <a:p>
            <a:pPr marL="0" indent="0" eaLnBrk="1" hangingPunct="1">
              <a:buNone/>
            </a:pPr>
            <a:endParaRPr lang="ru-RU" sz="2400" dirty="0" smtClean="0"/>
          </a:p>
        </p:txBody>
      </p:sp>
      <p:pic>
        <p:nvPicPr>
          <p:cNvPr id="5" name="Рисунок 4" descr="DSCF4583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067944" y="1052736"/>
            <a:ext cx="3539614" cy="2068692"/>
          </a:xfrm>
          <a:prstGeom prst="rect">
            <a:avLst/>
          </a:prstGeom>
        </p:spPr>
      </p:pic>
      <p:pic>
        <p:nvPicPr>
          <p:cNvPr id="6" name="Рисунок 5" descr="DSCF4584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30"/>
          <a:stretch>
            <a:fillRect/>
          </a:stretch>
        </p:blipFill>
        <p:spPr>
          <a:xfrm>
            <a:off x="4067944" y="3717032"/>
            <a:ext cx="3668332" cy="2160240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539551" y="277813"/>
            <a:ext cx="8147249" cy="774700"/>
          </a:xfrm>
        </p:spPr>
        <p:txBody>
          <a:bodyPr/>
          <a:lstStyle/>
          <a:p>
            <a:pPr eaLnBrk="1" hangingPunct="1"/>
            <a:r>
              <a:rPr lang="ru-RU" sz="4400" dirty="0" smtClean="0"/>
              <a:t>Поздравляю ваше изделие готово!</a:t>
            </a:r>
          </a:p>
        </p:txBody>
      </p:sp>
      <p:pic>
        <p:nvPicPr>
          <p:cNvPr id="7" name="Рисунок 6" descr="DSCF4585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7544" y="2420888"/>
            <a:ext cx="4968552" cy="2304256"/>
          </a:xfrm>
          <a:prstGeom prst="rect">
            <a:avLst/>
          </a:prstGeom>
        </p:spPr>
      </p:pic>
      <p:pic>
        <p:nvPicPr>
          <p:cNvPr id="8" name="Рисунок 7" descr="DSCF4587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940152" y="2420888"/>
            <a:ext cx="2450522" cy="2376264"/>
          </a:xfrm>
          <a:prstGeom prst="rect">
            <a:avLst/>
          </a:prstGeom>
        </p:spPr>
      </p:pic>
    </p:spTree>
  </p:cSld>
  <p:clrMapOvr>
    <a:masterClrMapping/>
  </p:clrMapOvr>
  <p:transition spd="med">
    <p:comb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277812"/>
            <a:ext cx="8640960" cy="846931"/>
          </a:xfrm>
        </p:spPr>
        <p:txBody>
          <a:bodyPr/>
          <a:lstStyle/>
          <a:p>
            <a:pPr algn="ctr" eaLnBrk="1" hangingPunct="1"/>
            <a:r>
              <a:rPr lang="ru-RU" sz="3200" b="1" dirty="0" smtClean="0"/>
              <a:t>Работы студии бисероплетения «Модерн»</a:t>
            </a:r>
          </a:p>
        </p:txBody>
      </p:sp>
      <p:pic>
        <p:nvPicPr>
          <p:cNvPr id="8" name="Рисунок 7" descr="Б.Красные.jpg"/>
          <p:cNvPicPr>
            <a:picLocks noChangeAspect="1"/>
          </p:cNvPicPr>
          <p:nvPr/>
        </p:nvPicPr>
        <p:blipFill>
          <a:blip r:embed="rId3" cstate="print"/>
          <a:srcRect l="-1484" t="5794" b="16845"/>
          <a:stretch>
            <a:fillRect/>
          </a:stretch>
        </p:blipFill>
        <p:spPr>
          <a:xfrm>
            <a:off x="827584" y="1988840"/>
            <a:ext cx="7558888" cy="3960440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 descr="браслеты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47664" y="1484784"/>
            <a:ext cx="5967708" cy="4619420"/>
          </a:xfrm>
          <a:prstGeom prst="rect">
            <a:avLst/>
          </a:prstGeom>
          <a:ln w="1905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браслеты 2.jpg"/>
          <p:cNvPicPr>
            <a:picLocks noChangeAspect="1"/>
          </p:cNvPicPr>
          <p:nvPr/>
        </p:nvPicPr>
        <p:blipFill>
          <a:blip r:embed="rId5" cstate="print"/>
          <a:srcRect l="1839" t="9051" b="3801"/>
          <a:stretch>
            <a:fillRect/>
          </a:stretch>
        </p:blipFill>
        <p:spPr>
          <a:xfrm>
            <a:off x="1547664" y="1628800"/>
            <a:ext cx="5923652" cy="4824536"/>
          </a:xfrm>
          <a:prstGeom prst="rect">
            <a:avLst/>
          </a:prstGeom>
          <a:ln w="190500" cap="sq">
            <a:solidFill>
              <a:srgbClr val="FF66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DSCF4636.JPG"/>
          <p:cNvPicPr>
            <a:picLocks noChangeAspect="1"/>
          </p:cNvPicPr>
          <p:nvPr/>
        </p:nvPicPr>
        <p:blipFill>
          <a:blip r:embed="rId6" cstate="print"/>
          <a:srcRect l="8263" t="6376" r="21650" b="11092"/>
          <a:stretch>
            <a:fillRect/>
          </a:stretch>
        </p:blipFill>
        <p:spPr>
          <a:xfrm>
            <a:off x="1835696" y="1844824"/>
            <a:ext cx="5401629" cy="42484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F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548450" y="549553"/>
            <a:ext cx="82809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+mj-lt"/>
              </a:rPr>
              <a:t>Спасибо за внимание</a:t>
            </a:r>
            <a:endParaRPr lang="ru-RU" sz="44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1560" y="19943"/>
            <a:ext cx="77768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B050"/>
                </a:solidFill>
                <a:latin typeface="+mj-lt"/>
              </a:rPr>
              <a:t>Творческих успехов</a:t>
            </a:r>
            <a:r>
              <a:rPr lang="ru-RU" sz="4400" b="1" dirty="0" smtClean="0">
                <a:latin typeface="+mj-lt"/>
              </a:rPr>
              <a:t> </a:t>
            </a:r>
            <a:endParaRPr lang="ru-RU" sz="4400" b="1" dirty="0">
              <a:latin typeface="+mj-lt"/>
            </a:endParaRPr>
          </a:p>
        </p:txBody>
      </p:sp>
      <p:pic>
        <p:nvPicPr>
          <p:cNvPr id="14" name="Рисунок 13" descr="DSCF4636.JP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988096" y="1997224"/>
            <a:ext cx="5401629" cy="42484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F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6" name="Рисунок 15" descr="браслеты 2.jpg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5576" y="4149080"/>
            <a:ext cx="3024336" cy="2111297"/>
          </a:xfrm>
          <a:prstGeom prst="rect">
            <a:avLst/>
          </a:prstGeom>
          <a:ln w="190500" cap="sq">
            <a:solidFill>
              <a:srgbClr val="FF66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" name="Рисунок 16" descr="браслеты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004048" y="1484784"/>
            <a:ext cx="3168352" cy="2027132"/>
          </a:xfrm>
          <a:prstGeom prst="rect">
            <a:avLst/>
          </a:prstGeom>
          <a:ln w="1905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8" name="Рисунок 17" descr="Б.Красные.jpg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484"/>
          <a:stretch>
            <a:fillRect/>
          </a:stretch>
        </p:blipFill>
        <p:spPr>
          <a:xfrm>
            <a:off x="4427984" y="4221088"/>
            <a:ext cx="3848161" cy="2016224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9" name="Рисунок 18" descr="DSCF4636.JPG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1560" y="1340768"/>
            <a:ext cx="4032448" cy="31715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F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5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12" grpId="0"/>
      <p:bldP spid="12" grpId="1"/>
      <p:bldP spid="1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6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251520" y="980729"/>
            <a:ext cx="8712968" cy="5140672"/>
          </a:xfrm>
        </p:spPr>
        <p:txBody>
          <a:bodyPr/>
          <a:lstStyle/>
          <a:p>
            <a:pPr eaLnBrk="1" hangingPunct="1">
              <a:buNone/>
            </a:pPr>
            <a:r>
              <a:rPr lang="ru-RU" sz="1600" dirty="0" smtClean="0"/>
              <a:t>Каждый человек содержит в душе творческое зерно, которое всегда стремиться вырасти. </a:t>
            </a:r>
          </a:p>
          <a:p>
            <a:pPr eaLnBrk="1" hangingPunct="1">
              <a:buNone/>
            </a:pPr>
            <a:r>
              <a:rPr lang="ru-RU" sz="1600" dirty="0" smtClean="0"/>
              <a:t>Каждый из нас на протяжении всей своей жизни стремиться к созиданию и творчеству – так устроен человек, который является индивидуальностью. Рукоделие дает возможность творить свои, отличные от других, задумки и видения прекрасного, создавать свой мир творческих идей. </a:t>
            </a:r>
          </a:p>
          <a:p>
            <a:pPr eaLnBrk="1" hangingPunct="1">
              <a:buNone/>
            </a:pPr>
            <a:r>
              <a:rPr lang="ru-RU" sz="1600" dirty="0" smtClean="0"/>
              <a:t>Каждый из нас в определенные периоды испытывает состояние грусти, тоски и отчаяния и проблем. Рукоделие помогает отвлечься от наших вопросов и психологических проблем. С самого детства мы окунаемся в мир рукоделия, чтобы проявить себя и свои мысли без слов: рисуем, лепим, что-то создаем своими руками. </a:t>
            </a:r>
          </a:p>
          <a:p>
            <a:pPr eaLnBrk="1" hangingPunct="1">
              <a:buNone/>
            </a:pPr>
            <a:r>
              <a:rPr lang="ru-RU" sz="1600" dirty="0" smtClean="0"/>
              <a:t>Так мы познаем мир, в котором будем жить. И чем больше ребенок соприкасается с миром поделок, тем больше он развивается духовно и психически. А многие вырастают, но остаются в этом удивительном мире навсегда. </a:t>
            </a:r>
          </a:p>
          <a:p>
            <a:pPr eaLnBrk="1" hangingPunct="1">
              <a:buNone/>
            </a:pPr>
            <a:r>
              <a:rPr lang="ru-RU" sz="1600" dirty="0" smtClean="0"/>
              <a:t>Они продолжают творить, удивлять своих близких и знакомых красивыми и эксклюзивными вещами; они, как дети, продолжают жить в мире и гармонии с собой и окружающими; они продолжают творить волшебство!</a:t>
            </a:r>
          </a:p>
          <a:p>
            <a:pPr eaLnBrk="1" hangingPunct="1">
              <a:buNone/>
            </a:pPr>
            <a:r>
              <a:rPr lang="ru-RU" sz="1600" dirty="0" smtClean="0"/>
              <a:t>Мир рукоделия очень увлекателен, но главное – никогда не поздно к нему приобщиться, независимо от возраста и профессиональных навыков. </a:t>
            </a:r>
          </a:p>
          <a:p>
            <a:pPr eaLnBrk="1" hangingPunct="1">
              <a:buNone/>
            </a:pPr>
            <a:r>
              <a:rPr lang="ru-RU" sz="1600" b="1" dirty="0" smtClean="0">
                <a:solidFill>
                  <a:srgbClr val="FF0000"/>
                </a:solidFill>
              </a:rPr>
              <a:t>А взамен использованного времени Вы получите только положительные эмоции!</a:t>
            </a:r>
          </a:p>
          <a:p>
            <a:pPr eaLnBrk="1" hangingPunct="1">
              <a:buNone/>
            </a:pPr>
            <a:endParaRPr lang="ru-RU" sz="1600" dirty="0" smtClean="0"/>
          </a:p>
        </p:txBody>
      </p:sp>
      <p:sp>
        <p:nvSpPr>
          <p:cNvPr id="119818" name="Rectangle 10"/>
          <p:cNvSpPr>
            <a:spLocks noChangeArrowheads="1"/>
          </p:cNvSpPr>
          <p:nvPr/>
        </p:nvSpPr>
        <p:spPr bwMode="auto">
          <a:xfrm>
            <a:off x="611561" y="260351"/>
            <a:ext cx="8086352" cy="720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ru-RU" sz="4400" dirty="0" smtClean="0">
                <a:solidFill>
                  <a:schemeClr val="tx2"/>
                </a:solidFill>
                <a:latin typeface="Garamond" pitchFamily="18" charset="0"/>
              </a:rPr>
              <a:t>Бисер  - увлекательный мир </a:t>
            </a:r>
            <a:endParaRPr lang="ru-RU" sz="4400" dirty="0" smtClean="0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98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98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98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98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98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98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98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98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98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98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98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98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98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98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98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2000"/>
                                        <p:tgtEl>
                                          <p:spTgt spid="1198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Край">
  <a:themeElements>
    <a:clrScheme name="Край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Край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рай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ай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ай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1906</TotalTime>
  <Words>1394</Words>
  <Application>Microsoft Office PowerPoint</Application>
  <PresentationFormat>Экран (4:3)</PresentationFormat>
  <Paragraphs>387</Paragraphs>
  <Slides>50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1" baseType="lpstr">
      <vt:lpstr>Край</vt:lpstr>
      <vt:lpstr>  Мастер-класс «Методика бисероплетения»</vt:lpstr>
      <vt:lpstr>Презентация PowerPoint</vt:lpstr>
      <vt:lpstr>Презентация PowerPoint</vt:lpstr>
      <vt:lpstr>Материалы и инструменты:  </vt:lpstr>
      <vt:lpstr>Техника безопасности:</vt:lpstr>
      <vt:lpstr>Схемы для тканья</vt:lpstr>
      <vt:lpstr>Схемы для тканья</vt:lpstr>
      <vt:lpstr>Цветовое решение схемы для тканья</vt:lpstr>
      <vt:lpstr>Станок для тканья:</vt:lpstr>
      <vt:lpstr>Станок для тканья:</vt:lpstr>
      <vt:lpstr>Закрепление ниток на станке</vt:lpstr>
      <vt:lpstr>Закрепление ниток основы  </vt:lpstr>
      <vt:lpstr>Закрепление ниток на станке</vt:lpstr>
      <vt:lpstr>Закрепление ниток на станке </vt:lpstr>
      <vt:lpstr>Закрепление ниток на станке </vt:lpstr>
      <vt:lpstr>Закрепление ниток основы </vt:lpstr>
      <vt:lpstr>Закрепление кромочной нити</vt:lpstr>
      <vt:lpstr>Закрепление рабочей нити</vt:lpstr>
      <vt:lpstr>Изготовление ограничителя для схемы</vt:lpstr>
      <vt:lpstr>Подготовка рабочей поверхности</vt:lpstr>
      <vt:lpstr>Тканье на станке технология </vt:lpstr>
      <vt:lpstr>Тканье на станке технология </vt:lpstr>
      <vt:lpstr>Тканье на станке технология </vt:lpstr>
      <vt:lpstr>                    Подсказка </vt:lpstr>
      <vt:lpstr>Тканье технология </vt:lpstr>
      <vt:lpstr>Тканье технология </vt:lpstr>
      <vt:lpstr>Тканье технология </vt:lpstr>
      <vt:lpstr>Тканье технология </vt:lpstr>
      <vt:lpstr>Технология – тканья ряда изделия </vt:lpstr>
      <vt:lpstr>Если рабочая нить стала короткой</vt:lpstr>
      <vt:lpstr>Если рабочая нить стала короткой</vt:lpstr>
      <vt:lpstr>Наращиваем рабочую нить</vt:lpstr>
      <vt:lpstr>Наращиваем рабочую нить</vt:lpstr>
      <vt:lpstr>Наращиваем рабочую нить</vt:lpstr>
      <vt:lpstr>Наращиваем рабочую нить</vt:lpstr>
      <vt:lpstr>Тканье краев фенички</vt:lpstr>
      <vt:lpstr>Завершение тканья</vt:lpstr>
      <vt:lpstr>Завершение тканья </vt:lpstr>
      <vt:lpstr>Снимаем бисерное полотно со станка </vt:lpstr>
      <vt:lpstr>Изготовление завязок фенички</vt:lpstr>
      <vt:lpstr>Изготовление завязок фенички</vt:lpstr>
      <vt:lpstr>Изготовление завязок фенички</vt:lpstr>
      <vt:lpstr>Изготовление завязок фенички</vt:lpstr>
      <vt:lpstr>Завершение работы над феничкой</vt:lpstr>
      <vt:lpstr>Завершение работы над феничкой</vt:lpstr>
      <vt:lpstr>Завершение работы над феничкой</vt:lpstr>
      <vt:lpstr>Завершение работы над феничкой</vt:lpstr>
      <vt:lpstr>Поздравляю ваше изделие готово!</vt:lpstr>
      <vt:lpstr>Работы студии бисероплетения «Модерн»</vt:lpstr>
      <vt:lpstr>Презентация PowerPoint</vt:lpstr>
    </vt:vector>
  </TitlesOfParts>
  <Company>1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Южик</dc:creator>
  <cp:lastModifiedBy>user</cp:lastModifiedBy>
  <cp:revision>48</cp:revision>
  <dcterms:created xsi:type="dcterms:W3CDTF">2010-10-30T13:25:45Z</dcterms:created>
  <dcterms:modified xsi:type="dcterms:W3CDTF">2021-10-08T13:33:51Z</dcterms:modified>
</cp:coreProperties>
</file>