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72" r:id="rId4"/>
    <p:sldId id="259" r:id="rId5"/>
    <p:sldId id="279" r:id="rId6"/>
    <p:sldId id="278" r:id="rId7"/>
    <p:sldId id="277" r:id="rId8"/>
    <p:sldId id="276" r:id="rId9"/>
    <p:sldId id="275" r:id="rId10"/>
    <p:sldId id="274" r:id="rId11"/>
    <p:sldId id="273" r:id="rId12"/>
    <p:sldId id="271" r:id="rId13"/>
    <p:sldId id="280" r:id="rId14"/>
    <p:sldId id="270" r:id="rId15"/>
    <p:sldId id="269" r:id="rId16"/>
    <p:sldId id="268" r:id="rId17"/>
    <p:sldId id="281" r:id="rId18"/>
    <p:sldId id="293" r:id="rId19"/>
    <p:sldId id="296" r:id="rId20"/>
    <p:sldId id="291" r:id="rId21"/>
    <p:sldId id="295" r:id="rId22"/>
    <p:sldId id="294" r:id="rId23"/>
    <p:sldId id="292" r:id="rId24"/>
    <p:sldId id="290" r:id="rId25"/>
    <p:sldId id="289" r:id="rId26"/>
    <p:sldId id="297" r:id="rId27"/>
    <p:sldId id="288" r:id="rId28"/>
    <p:sldId id="287" r:id="rId29"/>
    <p:sldId id="286" r:id="rId30"/>
    <p:sldId id="285" r:id="rId31"/>
    <p:sldId id="284" r:id="rId32"/>
    <p:sldId id="283" r:id="rId33"/>
    <p:sldId id="282" r:id="rId34"/>
    <p:sldId id="267" r:id="rId35"/>
    <p:sldId id="266" r:id="rId36"/>
    <p:sldId id="265" r:id="rId37"/>
    <p:sldId id="264" r:id="rId38"/>
    <p:sldId id="263" r:id="rId39"/>
    <p:sldId id="262" r:id="rId40"/>
    <p:sldId id="261" r:id="rId41"/>
    <p:sldId id="306" r:id="rId42"/>
    <p:sldId id="307" r:id="rId43"/>
    <p:sldId id="301" r:id="rId44"/>
    <p:sldId id="305" r:id="rId45"/>
    <p:sldId id="304" r:id="rId46"/>
    <p:sldId id="303" r:id="rId47"/>
    <p:sldId id="302" r:id="rId48"/>
    <p:sldId id="300" r:id="rId49"/>
    <p:sldId id="299" r:id="rId50"/>
    <p:sldId id="298" r:id="rId51"/>
    <p:sldId id="260" r:id="rId52"/>
    <p:sldId id="310" r:id="rId53"/>
    <p:sldId id="308" r:id="rId54"/>
    <p:sldId id="311" r:id="rId55"/>
    <p:sldId id="312" r:id="rId56"/>
    <p:sldId id="313" r:id="rId57"/>
    <p:sldId id="257" r:id="rId58"/>
  </p:sldIdLst>
  <p:sldSz cx="9144000" cy="5143500" type="screen16x9"/>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93" d="100"/>
          <a:sy n="93" d="100"/>
        </p:scale>
        <p:origin x="726" y="78"/>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1597819"/>
            <a:ext cx="7772400" cy="1102519"/>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08.08.2022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08.08.2022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3305176"/>
            <a:ext cx="7772400" cy="1021556"/>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t>08.08.2022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4C71EC6-210F-42DE-9C53-41977AD35B3D}" type="datetimeFigureOut">
              <a:rPr lang="ru-RU" smtClean="0"/>
              <a:t>08.08.2022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4C71EC6-210F-42DE-9C53-41977AD35B3D}" type="datetimeFigureOut">
              <a:rPr lang="ru-RU" smtClean="0"/>
              <a:t>08.08.2022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4C71EC6-210F-42DE-9C53-41977AD35B3D}" type="datetimeFigureOut">
              <a:rPr lang="ru-RU" smtClean="0"/>
              <a:t>08.08.2022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t>08.08.2022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1" y="204787"/>
            <a:ext cx="3008313" cy="871538"/>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08.08.2022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3600450"/>
            <a:ext cx="5486400" cy="425054"/>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08.08.2022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08.08.2022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05979"/>
            <a:ext cx="2057400" cy="4388644"/>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05979"/>
            <a:ext cx="6019800" cy="4388644"/>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08.08.2022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shadeToTitle="1">
        <a:gradFill flip="none" rotWithShape="1">
          <a:gsLst>
            <a:gs pos="0">
              <a:srgbClr val="CCCCFF"/>
            </a:gs>
            <a:gs pos="17999">
              <a:srgbClr val="99CCFF"/>
            </a:gs>
            <a:gs pos="74000">
              <a:srgbClr val="ACB9FF"/>
            </a:gs>
            <a:gs pos="99000">
              <a:srgbClr val="9966FF"/>
            </a:gs>
            <a:gs pos="82001">
              <a:srgbClr val="99CCFF"/>
            </a:gs>
            <a:gs pos="100000">
              <a:srgbClr val="CCCCFF"/>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t>08.08.2022</a:t>
            </a:fld>
            <a:endParaRPr lang="ru-RU"/>
          </a:p>
        </p:txBody>
      </p:sp>
      <p:sp>
        <p:nvSpPr>
          <p:cNvPr id="5" name="Нижний колонтитул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t>‹#›</a:t>
            </a:fld>
            <a:endParaRPr lang="ru-RU"/>
          </a:p>
        </p:txBody>
      </p:sp>
      <p:pic>
        <p:nvPicPr>
          <p:cNvPr id="8" name="Picture 4" descr="https://ds04.infourok.ru/uploads/ex/0de6/0015571d-102df4bf/hello_html_55868688.png"/>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7452320" y="3559324"/>
            <a:ext cx="1622243" cy="158417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s://mindcompass.ru/wp-content/uploads/2019/11/fotolia_54635465_s.jpg"/>
          <p:cNvPicPr>
            <a:picLocks noChangeAspect="1" noChangeArrowheads="1"/>
          </p:cNvPicPr>
          <p:nvPr userDrawn="1"/>
        </p:nvPicPr>
        <p:blipFill>
          <a:blip r:embed="rId14" cstate="print">
            <a:clrChange>
              <a:clrFrom>
                <a:srgbClr val="FFFFFF"/>
              </a:clrFrom>
              <a:clrTo>
                <a:srgbClr val="FFFFFF">
                  <a:alpha val="0"/>
                </a:srgbClr>
              </a:clrTo>
            </a:clrChange>
            <a:duotone>
              <a:prstClr val="black"/>
              <a:schemeClr val="accent4">
                <a:tint val="45000"/>
                <a:satMod val="400000"/>
              </a:schemeClr>
            </a:duotone>
            <a:extLst>
              <a:ext uri="{28A0092B-C50C-407E-A947-70E740481C1C}">
                <a14:useLocalDpi xmlns:a14="http://schemas.microsoft.com/office/drawing/2010/main" val="0"/>
              </a:ext>
            </a:extLst>
          </a:blip>
          <a:srcRect/>
          <a:stretch>
            <a:fillRect/>
          </a:stretch>
        </p:blipFill>
        <p:spPr bwMode="auto">
          <a:xfrm>
            <a:off x="16705" y="0"/>
            <a:ext cx="1793606" cy="1224136"/>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827584" y="1131590"/>
            <a:ext cx="8060432" cy="526455"/>
          </a:xfrm>
        </p:spPr>
        <p:txBody>
          <a:bodyPr>
            <a:noAutofit/>
          </a:bodyPr>
          <a:lstStyle/>
          <a:p>
            <a:r>
              <a:rPr lang="ru-RU" sz="2800" b="1" dirty="0">
                <a:solidFill>
                  <a:schemeClr val="accent2">
                    <a:lumMod val="75000"/>
                  </a:schemeClr>
                </a:solidFill>
                <a:effectLst>
                  <a:outerShdw blurRad="38100" dist="38100" dir="2700000" algn="tl">
                    <a:srgbClr val="000000">
                      <a:alpha val="43137"/>
                    </a:srgbClr>
                  </a:outerShdw>
                </a:effectLst>
                <a:latin typeface="Monotype Corsiva" pitchFamily="66" charset="0"/>
              </a:rPr>
              <a:t>АДАПТИВНО-РАЗВИВАЮЩАЯ ПЕДАГОГИЧЕСКАЯ ТЕХНОЛОГИЯ ПРОБЛЕМНО-МОДУЛЬНОГО ОБУЧЕНИЯ НА УРОКАХ ИСТОРИИ И </a:t>
            </a:r>
            <a:r>
              <a:rPr lang="ru-RU" sz="2800" b="1" dirty="0" smtClean="0">
                <a:solidFill>
                  <a:schemeClr val="accent2">
                    <a:lumMod val="75000"/>
                  </a:schemeClr>
                </a:solidFill>
                <a:effectLst>
                  <a:outerShdw blurRad="38100" dist="38100" dir="2700000" algn="tl">
                    <a:srgbClr val="000000">
                      <a:alpha val="43137"/>
                    </a:srgbClr>
                  </a:outerShdw>
                </a:effectLst>
                <a:latin typeface="Monotype Corsiva" pitchFamily="66" charset="0"/>
              </a:rPr>
              <a:t>ОБЩЕСТВОЗНАНИЯ</a:t>
            </a:r>
            <a:br>
              <a:rPr lang="ru-RU" sz="2800" b="1" dirty="0" smtClean="0">
                <a:solidFill>
                  <a:schemeClr val="accent2">
                    <a:lumMod val="75000"/>
                  </a:schemeClr>
                </a:solidFill>
                <a:effectLst>
                  <a:outerShdw blurRad="38100" dist="38100" dir="2700000" algn="tl">
                    <a:srgbClr val="000000">
                      <a:alpha val="43137"/>
                    </a:srgbClr>
                  </a:outerShdw>
                </a:effectLst>
                <a:latin typeface="Monotype Corsiva" pitchFamily="66" charset="0"/>
              </a:rPr>
            </a:br>
            <a:r>
              <a:rPr lang="ru-RU" sz="2800" b="1" dirty="0" smtClean="0">
                <a:solidFill>
                  <a:schemeClr val="accent2">
                    <a:lumMod val="75000"/>
                  </a:schemeClr>
                </a:solidFill>
                <a:effectLst>
                  <a:outerShdw blurRad="38100" dist="38100" dir="2700000" algn="tl">
                    <a:srgbClr val="000000">
                      <a:alpha val="43137"/>
                    </a:srgbClr>
                  </a:outerShdw>
                </a:effectLst>
                <a:latin typeface="Monotype Corsiva" pitchFamily="66" charset="0"/>
              </a:rPr>
              <a:t> (МАСТЕР-КЛАСС).</a:t>
            </a:r>
            <a:endParaRPr lang="ru-RU" sz="2800" b="1" dirty="0">
              <a:solidFill>
                <a:schemeClr val="accent2">
                  <a:lumMod val="75000"/>
                </a:schemeClr>
              </a:solidFill>
              <a:effectLst>
                <a:outerShdw blurRad="38100" dist="38100" dir="2700000" algn="tl">
                  <a:srgbClr val="000000">
                    <a:alpha val="43137"/>
                  </a:srgbClr>
                </a:outerShdw>
              </a:effectLst>
              <a:latin typeface="Monotype Corsiva" pitchFamily="66" charset="0"/>
            </a:endParaRPr>
          </a:p>
        </p:txBody>
      </p:sp>
      <p:pic>
        <p:nvPicPr>
          <p:cNvPr id="5" name="Рисунок 4"/>
          <p:cNvPicPr>
            <a:picLocks noChangeAspect="1"/>
          </p:cNvPicPr>
          <p:nvPr/>
        </p:nvPicPr>
        <p:blipFill>
          <a:blip r:embed="rId2"/>
          <a:stretch>
            <a:fillRect/>
          </a:stretch>
        </p:blipFill>
        <p:spPr>
          <a:xfrm>
            <a:off x="971600" y="2571750"/>
            <a:ext cx="6612144" cy="2148763"/>
          </a:xfrm>
          <a:prstGeom prst="rect">
            <a:avLst/>
          </a:prstGeom>
        </p:spPr>
      </p:pic>
    </p:spTree>
    <p:extLst>
      <p:ext uri="{BB962C8B-B14F-4D97-AF65-F5344CB8AC3E}">
        <p14:creationId xmlns:p14="http://schemas.microsoft.com/office/powerpoint/2010/main" val="412277948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2067694"/>
            <a:ext cx="8075240" cy="867743"/>
          </a:xfrm>
        </p:spPr>
        <p:txBody>
          <a:bodyPr>
            <a:noAutofit/>
          </a:bodyPr>
          <a:lstStyle/>
          <a:p>
            <a:r>
              <a:rPr lang="ru-RU" sz="3600" b="1" i="1" dirty="0" smtClean="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ПОСВЯЩАЕТСЯ 90-ЛЕТИЮ ЛОИРО,</a:t>
            </a:r>
            <a:r>
              <a:rPr lang="ru-RU" sz="3600" b="1" i="1"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
            </a:r>
            <a:br>
              <a:rPr lang="ru-RU" sz="3600" b="1" i="1"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br>
            <a:r>
              <a:rPr lang="ru-RU" sz="3600" b="1" i="1"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2023 ГОДУ – ГОДУ ПЕДАГОГА И НАСТАВНИКА </a:t>
            </a:r>
            <a:br>
              <a:rPr lang="ru-RU" sz="3600" b="1" i="1"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br>
            <a:r>
              <a:rPr lang="ru-RU" sz="3600" b="1" i="1" dirty="0" smtClean="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И</a:t>
            </a:r>
            <a:br>
              <a:rPr lang="ru-RU" sz="3600" b="1" i="1" dirty="0" smtClean="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br>
            <a:r>
              <a:rPr lang="ru-RU" sz="3600" b="1" i="1" dirty="0" smtClean="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200 </a:t>
            </a:r>
            <a:r>
              <a:rPr lang="ru-RU" sz="3600" b="1" i="1"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 ЛЕТИЮ ВЕЛИКОГО РУССКОГО ПЕДАГОГА К.Д.УШИНСКОГО </a:t>
            </a:r>
          </a:p>
        </p:txBody>
      </p:sp>
    </p:spTree>
    <p:extLst>
      <p:ext uri="{BB962C8B-B14F-4D97-AF65-F5344CB8AC3E}">
        <p14:creationId xmlns:p14="http://schemas.microsoft.com/office/powerpoint/2010/main" val="165900648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1203598"/>
            <a:ext cx="5050904" cy="857250"/>
          </a:xfrm>
        </p:spPr>
        <p:txBody>
          <a:bodyPr>
            <a:noAutofit/>
          </a:bodyPr>
          <a:lstStyle/>
          <a:p>
            <a:r>
              <a:rPr lang="ru-RU" sz="2000" i="1" dirty="0" smtClean="0">
                <a:latin typeface="Monotype Corsiva" panose="03010101010201010101" pitchFamily="66" charset="0"/>
              </a:rPr>
              <a:t/>
            </a:r>
            <a:br>
              <a:rPr lang="ru-RU" sz="2000" i="1" dirty="0" smtClean="0">
                <a:latin typeface="Monotype Corsiva" panose="03010101010201010101" pitchFamily="66" charset="0"/>
              </a:rPr>
            </a:br>
            <a:r>
              <a:rPr lang="ru-RU" sz="2000" i="1" dirty="0">
                <a:latin typeface="Monotype Corsiva" panose="03010101010201010101" pitchFamily="66" charset="0"/>
              </a:rPr>
              <a:t/>
            </a:r>
            <a:br>
              <a:rPr lang="ru-RU" sz="2000" i="1" dirty="0">
                <a:latin typeface="Monotype Corsiva" panose="03010101010201010101" pitchFamily="66" charset="0"/>
              </a:rPr>
            </a:br>
            <a:r>
              <a:rPr lang="ru-RU" sz="2000" i="1" dirty="0" smtClean="0">
                <a:latin typeface="Monotype Corsiva" panose="03010101010201010101" pitchFamily="66" charset="0"/>
              </a:rPr>
              <a:t/>
            </a:r>
            <a:br>
              <a:rPr lang="ru-RU" sz="2000" i="1" dirty="0" smtClean="0">
                <a:latin typeface="Monotype Corsiva" panose="03010101010201010101" pitchFamily="66" charset="0"/>
              </a:rPr>
            </a:br>
            <a:r>
              <a:rPr lang="ru-RU" sz="2000" i="1" dirty="0">
                <a:latin typeface="Monotype Corsiva" panose="03010101010201010101" pitchFamily="66" charset="0"/>
              </a:rPr>
              <a:t/>
            </a:r>
            <a:br>
              <a:rPr lang="ru-RU" sz="2000" i="1" dirty="0">
                <a:latin typeface="Monotype Corsiva" panose="03010101010201010101" pitchFamily="66" charset="0"/>
              </a:rPr>
            </a:br>
            <a:r>
              <a:rPr lang="ru-RU" sz="2000" i="1" dirty="0" smtClean="0">
                <a:latin typeface="Monotype Corsiva" panose="03010101010201010101" pitchFamily="66" charset="0"/>
              </a:rPr>
              <a:t/>
            </a:r>
            <a:br>
              <a:rPr lang="ru-RU" sz="2000" i="1" dirty="0" smtClean="0">
                <a:latin typeface="Monotype Corsiva" panose="03010101010201010101" pitchFamily="66" charset="0"/>
              </a:rPr>
            </a:br>
            <a:r>
              <a:rPr lang="ru-RU" sz="2800" i="1" dirty="0" smtClean="0">
                <a:latin typeface="Monotype Corsiva" panose="03010101010201010101" pitchFamily="66" charset="0"/>
              </a:rPr>
              <a:t>Данная работа получила</a:t>
            </a:r>
            <a:br>
              <a:rPr lang="ru-RU" sz="2800" i="1" dirty="0" smtClean="0">
                <a:latin typeface="Monotype Corsiva" panose="03010101010201010101" pitchFamily="66" charset="0"/>
              </a:rPr>
            </a:br>
            <a:r>
              <a:rPr lang="ru-RU" sz="2800" b="1" i="1" dirty="0" smtClean="0">
                <a:latin typeface="Monotype Corsiva" panose="03010101010201010101" pitchFamily="66" charset="0"/>
              </a:rPr>
              <a:t> «Диплом победителя </a:t>
            </a:r>
            <a:r>
              <a:rPr lang="en-US" sz="2800" b="1" i="1" dirty="0" smtClean="0">
                <a:latin typeface="Monotype Corsiva" panose="03010101010201010101" pitchFamily="66" charset="0"/>
              </a:rPr>
              <a:t>I</a:t>
            </a:r>
            <a:r>
              <a:rPr lang="ru-RU" sz="2800" b="1" i="1" dirty="0" smtClean="0">
                <a:latin typeface="Monotype Corsiva" panose="03010101010201010101" pitchFamily="66" charset="0"/>
              </a:rPr>
              <a:t> степени»</a:t>
            </a:r>
            <a:br>
              <a:rPr lang="ru-RU" sz="2800" b="1" i="1" dirty="0" smtClean="0">
                <a:latin typeface="Monotype Corsiva" panose="03010101010201010101" pitchFamily="66" charset="0"/>
              </a:rPr>
            </a:br>
            <a:r>
              <a:rPr lang="ru-RU" sz="2800" b="1" i="1" dirty="0" smtClean="0">
                <a:latin typeface="Monotype Corsiva" panose="03010101010201010101" pitchFamily="66" charset="0"/>
              </a:rPr>
              <a:t> </a:t>
            </a:r>
            <a:r>
              <a:rPr lang="ru-RU" sz="2800" i="1" dirty="0" smtClean="0">
                <a:latin typeface="Monotype Corsiva" panose="03010101010201010101" pitchFamily="66" charset="0"/>
              </a:rPr>
              <a:t>Фонд Образовательной и Научной Деятельности 21 века</a:t>
            </a:r>
            <a:r>
              <a:rPr lang="ru-RU" sz="2800" i="1" dirty="0">
                <a:latin typeface="Monotype Corsiva" panose="03010101010201010101" pitchFamily="66" charset="0"/>
              </a:rPr>
              <a:t> </a:t>
            </a:r>
            <a:r>
              <a:rPr lang="ru-RU" sz="2800" i="1" dirty="0" smtClean="0">
                <a:latin typeface="Monotype Corsiva" panose="03010101010201010101" pitchFamily="66" charset="0"/>
              </a:rPr>
              <a:t>и</a:t>
            </a:r>
            <a:br>
              <a:rPr lang="ru-RU" sz="2800" i="1" dirty="0" smtClean="0">
                <a:latin typeface="Monotype Corsiva" panose="03010101010201010101" pitchFamily="66" charset="0"/>
              </a:rPr>
            </a:br>
            <a:r>
              <a:rPr lang="ru-RU" sz="2800" b="1" i="1" dirty="0" smtClean="0">
                <a:latin typeface="Monotype Corsiva" panose="03010101010201010101" pitchFamily="66" charset="0"/>
              </a:rPr>
              <a:t>премию « Признание</a:t>
            </a:r>
            <a:r>
              <a:rPr lang="ru-RU" sz="2800" b="1" i="1" dirty="0">
                <a:latin typeface="Monotype Corsiva" panose="03010101010201010101" pitchFamily="66" charset="0"/>
              </a:rPr>
              <a:t>» </a:t>
            </a:r>
            <a:r>
              <a:rPr lang="ru-RU" sz="2800" i="1" dirty="0">
                <a:latin typeface="Monotype Corsiva" panose="03010101010201010101" pitchFamily="66" charset="0"/>
              </a:rPr>
              <a:t>от 24 июля </a:t>
            </a:r>
            <a:r>
              <a:rPr lang="ru-RU" sz="2800" i="1" dirty="0" smtClean="0">
                <a:latin typeface="Monotype Corsiva" panose="03010101010201010101" pitchFamily="66" charset="0"/>
              </a:rPr>
              <a:t>2022г.</a:t>
            </a:r>
            <a:r>
              <a:rPr lang="ru-RU" sz="2800" b="1" i="1" dirty="0" smtClean="0">
                <a:latin typeface="Monotype Corsiva" panose="03010101010201010101" pitchFamily="66" charset="0"/>
              </a:rPr>
              <a:t/>
            </a:r>
            <a:br>
              <a:rPr lang="ru-RU" sz="2800" b="1" i="1" dirty="0" smtClean="0">
                <a:latin typeface="Monotype Corsiva" panose="03010101010201010101" pitchFamily="66" charset="0"/>
              </a:rPr>
            </a:br>
            <a:endParaRPr lang="ru-RU" sz="2800" b="1" i="1" dirty="0">
              <a:latin typeface="Monotype Corsiva" panose="03010101010201010101" pitchFamily="66" charset="0"/>
            </a:endParaRPr>
          </a:p>
        </p:txBody>
      </p:sp>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24128" y="205979"/>
            <a:ext cx="3348541" cy="4803314"/>
          </a:xfrm>
          <a:prstGeom prst="rect">
            <a:avLst/>
          </a:prstGeom>
        </p:spPr>
      </p:pic>
    </p:spTree>
    <p:extLst>
      <p:ext uri="{BB962C8B-B14F-4D97-AF65-F5344CB8AC3E}">
        <p14:creationId xmlns:p14="http://schemas.microsoft.com/office/powerpoint/2010/main" val="355000080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63588" y="117045"/>
            <a:ext cx="8003232" cy="421555"/>
          </a:xfrm>
        </p:spPr>
        <p:txBody>
          <a:bodyPr>
            <a:normAutofit fontScale="90000"/>
          </a:bodyPr>
          <a:lstStyle/>
          <a:p>
            <a:r>
              <a:rPr lang="ru-RU" sz="2800" dirty="0" smtClean="0">
                <a:solidFill>
                  <a:schemeClr val="accent2">
                    <a:lumMod val="75000"/>
                  </a:schemeClr>
                </a:solidFill>
                <a:latin typeface="Monotype Corsiva" panose="03010101010201010101" pitchFamily="66" charset="0"/>
              </a:rPr>
              <a:t/>
            </a:r>
            <a:br>
              <a:rPr lang="ru-RU" sz="2800" dirty="0" smtClean="0">
                <a:solidFill>
                  <a:schemeClr val="accent2">
                    <a:lumMod val="75000"/>
                  </a:schemeClr>
                </a:solidFill>
                <a:latin typeface="Monotype Corsiva" panose="03010101010201010101" pitchFamily="66" charset="0"/>
              </a:rPr>
            </a:br>
            <a:r>
              <a:rPr lang="ru-RU" sz="2700" b="1" i="1" u="sng" dirty="0" smtClean="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1</a:t>
            </a:r>
            <a:r>
              <a:rPr lang="ru-RU" sz="2700" b="1" i="1" u="sng"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 </a:t>
            </a:r>
            <a:r>
              <a:rPr lang="ru-RU" sz="2700" b="1" i="1" u="sng" dirty="0" smtClean="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Актуальность.</a:t>
            </a:r>
            <a:br>
              <a:rPr lang="ru-RU" sz="2700" b="1" i="1" u="sng" dirty="0" smtClean="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br>
            <a:endParaRPr lang="ru-RU" sz="2700" b="1" i="1" u="sng"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endParaRPr>
          </a:p>
        </p:txBody>
      </p:sp>
      <p:sp>
        <p:nvSpPr>
          <p:cNvPr id="7" name="Прямоугольник 6"/>
          <p:cNvSpPr/>
          <p:nvPr/>
        </p:nvSpPr>
        <p:spPr>
          <a:xfrm>
            <a:off x="1763688" y="570766"/>
            <a:ext cx="6995120" cy="1323439"/>
          </a:xfrm>
          <a:prstGeom prst="rect">
            <a:avLst/>
          </a:prstGeom>
        </p:spPr>
        <p:txBody>
          <a:bodyPr wrap="square">
            <a:spAutoFit/>
          </a:bodyPr>
          <a:lstStyle/>
          <a:p>
            <a:pPr algn="just"/>
            <a:r>
              <a:rPr lang="ru-RU" dirty="0" smtClean="0"/>
              <a:t>     </a:t>
            </a:r>
            <a:r>
              <a:rPr lang="ru-RU" sz="2000" dirty="0" smtClean="0">
                <a:latin typeface="Monotype Corsiva" panose="03010101010201010101" pitchFamily="66" charset="0"/>
              </a:rPr>
              <a:t>Познание </a:t>
            </a:r>
            <a:r>
              <a:rPr lang="ru-RU" sz="2000" dirty="0">
                <a:latin typeface="Monotype Corsiva" panose="03010101010201010101" pitchFamily="66" charset="0"/>
              </a:rPr>
              <a:t>всегда осуществляет сам человек. Эту работу за него не может выполнить никто. Индивидуальный поиск знаний — суть учебной работы обучающегося, а весь процесс обучения — это не что иное, как эффективно организованная самостоятельная работа.</a:t>
            </a:r>
          </a:p>
        </p:txBody>
      </p:sp>
      <p:sp>
        <p:nvSpPr>
          <p:cNvPr id="8" name="Прямоугольник 7"/>
          <p:cNvSpPr/>
          <p:nvPr/>
        </p:nvSpPr>
        <p:spPr>
          <a:xfrm>
            <a:off x="539552" y="1894205"/>
            <a:ext cx="6948772" cy="2862322"/>
          </a:xfrm>
          <a:prstGeom prst="rect">
            <a:avLst/>
          </a:prstGeom>
        </p:spPr>
        <p:txBody>
          <a:bodyPr wrap="square">
            <a:spAutoFit/>
          </a:bodyPr>
          <a:lstStyle/>
          <a:p>
            <a:pPr algn="just"/>
            <a:r>
              <a:rPr lang="ru-RU" dirty="0" smtClean="0"/>
              <a:t>     </a:t>
            </a:r>
            <a:r>
              <a:rPr lang="ru-RU" sz="2000" dirty="0" smtClean="0">
                <a:latin typeface="Monotype Corsiva" panose="03010101010201010101" pitchFamily="66" charset="0"/>
              </a:rPr>
              <a:t>Педагог </a:t>
            </a:r>
            <a:r>
              <a:rPr lang="ru-RU" sz="2000" dirty="0">
                <a:latin typeface="Monotype Corsiva" panose="03010101010201010101" pitchFamily="66" charset="0"/>
              </a:rPr>
              <a:t>в информационном обществе перестает выступать перед обучающимся в качестве источника первичной информации. Он превращается в посредника, и наставника, который облегчает получение и усвоение большого объема информации, помогает понять, как применить её на практике. Соответственно, процесс управления обучением должен измениться, он должен перейти от учителя к урокам (информации), что позволит обучающемуся учиться в индивидуальном темпе, а к учителю обращаться только за консультацией, работать в паре или в группе.</a:t>
            </a:r>
          </a:p>
        </p:txBody>
      </p:sp>
    </p:spTree>
    <p:extLst>
      <p:ext uri="{BB962C8B-B14F-4D97-AF65-F5344CB8AC3E}">
        <p14:creationId xmlns:p14="http://schemas.microsoft.com/office/powerpoint/2010/main" val="187327998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827584" y="987574"/>
            <a:ext cx="7704856" cy="2862322"/>
          </a:xfrm>
          <a:prstGeom prst="rect">
            <a:avLst/>
          </a:prstGeom>
        </p:spPr>
        <p:txBody>
          <a:bodyPr wrap="square">
            <a:spAutoFit/>
          </a:bodyPr>
          <a:lstStyle/>
          <a:p>
            <a:pPr algn="just"/>
            <a:r>
              <a:rPr lang="ru-RU" sz="2000" dirty="0" smtClean="0">
                <a:latin typeface="Monotype Corsiva" panose="03010101010201010101" pitchFamily="66" charset="0"/>
              </a:rPr>
              <a:t>     Принципиальное </a:t>
            </a:r>
            <a:r>
              <a:rPr lang="ru-RU" sz="2000" dirty="0">
                <a:latin typeface="Monotype Corsiva" panose="03010101010201010101" pitchFamily="66" charset="0"/>
              </a:rPr>
              <a:t>отличие адаптивно-развивающего проблемно-модульного обучения от других обучающих систем в том, что содержание обучения представлено в законченных, самостоятельных комплексах-модулях. Эти комплексы одновременно являются банком информации, способом постановки проблемных задач и методическим руководством по отработке контрольных позиций проблемно-модульного курса. Такое содержание позволяет ученикам самостоятельно формировать и развивать свои знания, умения, вырабатывать навыки их применения в решении новых познавательных и практических задач, не получая их в готовом виде.</a:t>
            </a:r>
          </a:p>
        </p:txBody>
      </p:sp>
    </p:spTree>
    <p:extLst>
      <p:ext uri="{BB962C8B-B14F-4D97-AF65-F5344CB8AC3E}">
        <p14:creationId xmlns:p14="http://schemas.microsoft.com/office/powerpoint/2010/main" val="418529219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93204" y="0"/>
            <a:ext cx="8229600" cy="857250"/>
          </a:xfrm>
        </p:spPr>
        <p:txBody>
          <a:bodyPr>
            <a:normAutofit fontScale="90000"/>
          </a:bodyPr>
          <a:lstStyle/>
          <a:p>
            <a:r>
              <a:rPr lang="ru-RU" dirty="0"/>
              <a:t>	</a:t>
            </a:r>
            <a:r>
              <a:rPr lang="ru-RU" sz="2700" b="1" u="sng" dirty="0" smtClean="0">
                <a:solidFill>
                  <a:schemeClr val="accent2">
                    <a:lumMod val="75000"/>
                  </a:schemeClr>
                </a:solidFill>
                <a:latin typeface="Monotype Corsiva" panose="03010101010201010101" pitchFamily="66" charset="0"/>
              </a:rPr>
              <a:t>2. Устройство </a:t>
            </a:r>
            <a:r>
              <a:rPr lang="ru-RU" sz="2700" b="1" u="sng" dirty="0">
                <a:solidFill>
                  <a:schemeClr val="accent2">
                    <a:lumMod val="75000"/>
                  </a:schemeClr>
                </a:solidFill>
                <a:latin typeface="Monotype Corsiva" panose="03010101010201010101" pitchFamily="66" charset="0"/>
              </a:rPr>
              <a:t>проблемно-модульного учебно-познавательного курса</a:t>
            </a:r>
          </a:p>
        </p:txBody>
      </p:sp>
      <p:sp>
        <p:nvSpPr>
          <p:cNvPr id="3" name="Прямоугольник 2"/>
          <p:cNvSpPr/>
          <p:nvPr/>
        </p:nvSpPr>
        <p:spPr>
          <a:xfrm>
            <a:off x="395536" y="1059582"/>
            <a:ext cx="8064896" cy="3170099"/>
          </a:xfrm>
          <a:prstGeom prst="rect">
            <a:avLst/>
          </a:prstGeom>
        </p:spPr>
        <p:txBody>
          <a:bodyPr wrap="square">
            <a:spAutoFit/>
          </a:bodyPr>
          <a:lstStyle/>
          <a:p>
            <a:pPr algn="just"/>
            <a:r>
              <a:rPr lang="ru-RU" sz="2000" dirty="0">
                <a:solidFill>
                  <a:schemeClr val="accent2">
                    <a:lumMod val="75000"/>
                  </a:schemeClr>
                </a:solidFill>
                <a:latin typeface="Monotype Corsiva" panose="03010101010201010101" pitchFamily="66" charset="0"/>
              </a:rPr>
              <a:t> </a:t>
            </a:r>
            <a:r>
              <a:rPr lang="ru-RU" sz="2000" dirty="0" smtClean="0">
                <a:solidFill>
                  <a:schemeClr val="accent2">
                    <a:lumMod val="75000"/>
                  </a:schemeClr>
                </a:solidFill>
                <a:latin typeface="Monotype Corsiva" panose="03010101010201010101" pitchFamily="66" charset="0"/>
              </a:rPr>
              <a:t>     </a:t>
            </a:r>
            <a:r>
              <a:rPr lang="ru-RU" sz="2000" dirty="0" smtClean="0">
                <a:latin typeface="Monotype Corsiva" panose="03010101010201010101" pitchFamily="66" charset="0"/>
              </a:rPr>
              <a:t>Во </a:t>
            </a:r>
            <a:r>
              <a:rPr lang="ru-RU" sz="2000" dirty="0" err="1">
                <a:latin typeface="Monotype Corsiva" panose="03010101010201010101" pitchFamily="66" charset="0"/>
              </a:rPr>
              <a:t>ФГОСах</a:t>
            </a:r>
            <a:r>
              <a:rPr lang="ru-RU" sz="2000" dirty="0">
                <a:latin typeface="Monotype Corsiva" panose="03010101010201010101" pitchFamily="66" charset="0"/>
              </a:rPr>
              <a:t> используется </a:t>
            </a:r>
            <a:r>
              <a:rPr lang="ru-RU" sz="2000" dirty="0" smtClean="0">
                <a:latin typeface="Monotype Corsiva" panose="03010101010201010101" pitchFamily="66" charset="0"/>
              </a:rPr>
              <a:t>системно-</a:t>
            </a:r>
            <a:r>
              <a:rPr lang="ru-RU" sz="2000" dirty="0" err="1" smtClean="0">
                <a:latin typeface="Monotype Corsiva" panose="03010101010201010101" pitchFamily="66" charset="0"/>
              </a:rPr>
              <a:t>деятельностный</a:t>
            </a:r>
            <a:r>
              <a:rPr lang="ru-RU" sz="2000" dirty="0" smtClean="0">
                <a:latin typeface="Monotype Corsiva" panose="03010101010201010101" pitchFamily="66" charset="0"/>
              </a:rPr>
              <a:t> (системно-функциональный) </a:t>
            </a:r>
            <a:r>
              <a:rPr lang="ru-RU" sz="2000" dirty="0">
                <a:latin typeface="Monotype Corsiva" panose="03010101010201010101" pitchFamily="66" charset="0"/>
              </a:rPr>
              <a:t>подход и отражены конкретные умения / навыки, которыми должен овладеть ученик. На основе деятельности, которая отражена во </a:t>
            </a:r>
            <a:r>
              <a:rPr lang="ru-RU" sz="2000" dirty="0" err="1">
                <a:latin typeface="Monotype Corsiva" panose="03010101010201010101" pitchFamily="66" charset="0"/>
              </a:rPr>
              <a:t>ФГОСах</a:t>
            </a:r>
            <a:r>
              <a:rPr lang="ru-RU" sz="2000" dirty="0">
                <a:latin typeface="Monotype Corsiva" panose="03010101010201010101" pitchFamily="66" charset="0"/>
              </a:rPr>
              <a:t>, и, например, в историко-культурном стандарте, мы формируем проблемно-модульный учебно-познавательный курс по истории и обществознанию.</a:t>
            </a:r>
          </a:p>
          <a:p>
            <a:pPr algn="just"/>
            <a:r>
              <a:rPr lang="ru-RU" sz="2000" dirty="0">
                <a:latin typeface="Monotype Corsiva" panose="03010101010201010101" pitchFamily="66" charset="0"/>
              </a:rPr>
              <a:t>     При разработке проблемно-модульного учебно-познавательного курса по истории и </a:t>
            </a:r>
            <a:r>
              <a:rPr lang="ru-RU" sz="2000" dirty="0" smtClean="0">
                <a:latin typeface="Monotype Corsiva" panose="03010101010201010101" pitchFamily="66" charset="0"/>
              </a:rPr>
              <a:t>обществознанию </a:t>
            </a:r>
            <a:r>
              <a:rPr lang="ru-RU" sz="2000" dirty="0">
                <a:latin typeface="Monotype Corsiva" panose="03010101010201010101" pitchFamily="66" charset="0"/>
              </a:rPr>
              <a:t>из учебной программы учебно-познавательной дисциплины выбираются узловые, актуальные вопросы и темы. Вместе они представляют целостные проблемно-функциональные узлы. Обычно модуль — это раздел учебной программы или параграф учебника.</a:t>
            </a:r>
          </a:p>
        </p:txBody>
      </p:sp>
    </p:spTree>
    <p:extLst>
      <p:ext uri="{BB962C8B-B14F-4D97-AF65-F5344CB8AC3E}">
        <p14:creationId xmlns:p14="http://schemas.microsoft.com/office/powerpoint/2010/main" val="78425211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91880" y="123478"/>
            <a:ext cx="2602632" cy="421555"/>
          </a:xfrm>
        </p:spPr>
        <p:txBody>
          <a:bodyPr>
            <a:noAutofit/>
          </a:bodyPr>
          <a:lstStyle/>
          <a:p>
            <a:r>
              <a:rPr lang="ru-RU" sz="2400" b="1" i="1" u="sng" dirty="0">
                <a:solidFill>
                  <a:schemeClr val="accent2">
                    <a:lumMod val="75000"/>
                  </a:schemeClr>
                </a:solidFill>
                <a:latin typeface="Monotype Corsiva" panose="03010101010201010101" pitchFamily="66" charset="0"/>
              </a:rPr>
              <a:t>Этапы разработки:</a:t>
            </a:r>
          </a:p>
        </p:txBody>
      </p:sp>
      <p:sp>
        <p:nvSpPr>
          <p:cNvPr id="4" name="Прямоугольник 3"/>
          <p:cNvSpPr/>
          <p:nvPr/>
        </p:nvSpPr>
        <p:spPr>
          <a:xfrm>
            <a:off x="467544" y="987574"/>
            <a:ext cx="8136904" cy="3477875"/>
          </a:xfrm>
          <a:prstGeom prst="rect">
            <a:avLst/>
          </a:prstGeom>
        </p:spPr>
        <p:txBody>
          <a:bodyPr wrap="square">
            <a:spAutoFit/>
          </a:bodyPr>
          <a:lstStyle/>
          <a:p>
            <a:pPr algn="just"/>
            <a:r>
              <a:rPr lang="ru-RU" dirty="0" smtClean="0"/>
              <a:t>     </a:t>
            </a:r>
            <a:r>
              <a:rPr lang="ru-RU" sz="2000" dirty="0" smtClean="0">
                <a:latin typeface="Monotype Corsiva" panose="03010101010201010101" pitchFamily="66" charset="0"/>
              </a:rPr>
              <a:t>Формирование </a:t>
            </a:r>
            <a:r>
              <a:rPr lang="ru-RU" sz="2000" dirty="0">
                <a:latin typeface="Monotype Corsiva" panose="03010101010201010101" pitchFamily="66" charset="0"/>
              </a:rPr>
              <a:t>и развитие комплексных дидактических целей учебно-познавательной программы и курса.</a:t>
            </a:r>
          </a:p>
          <a:p>
            <a:pPr algn="just"/>
            <a:r>
              <a:rPr lang="ru-RU" sz="2000" dirty="0">
                <a:latin typeface="Monotype Corsiva" panose="03010101010201010101" pitchFamily="66" charset="0"/>
              </a:rPr>
              <a:t>     Выделение известных научных данных, понятий, закономерностей по изучаемым вопросам.</a:t>
            </a:r>
          </a:p>
          <a:p>
            <a:pPr algn="just"/>
            <a:r>
              <a:rPr lang="ru-RU" sz="2000" dirty="0">
                <a:latin typeface="Monotype Corsiva" panose="03010101010201010101" pitchFamily="66" charset="0"/>
              </a:rPr>
              <a:t>     Составление блок-схемы проблемно-модульного учебно-познавательного курса с учётом иерархии целей.</a:t>
            </a:r>
          </a:p>
          <a:p>
            <a:pPr algn="just"/>
            <a:r>
              <a:rPr lang="ru-RU" sz="2000" dirty="0">
                <a:latin typeface="Monotype Corsiva" panose="03010101010201010101" pitchFamily="66" charset="0"/>
              </a:rPr>
              <a:t>     Составление перечня необходимых знаний и умений по каждому учебно-познавательному модулю, предварительно разбив их на позиции.</a:t>
            </a:r>
          </a:p>
          <a:p>
            <a:pPr algn="just"/>
            <a:r>
              <a:rPr lang="ru-RU" sz="2000" dirty="0">
                <a:latin typeface="Monotype Corsiva" panose="03010101010201010101" pitchFamily="66" charset="0"/>
              </a:rPr>
              <a:t>     Проанализировать содержание каждого модуля и обеспечить готовность обучающихся к изучению учебно-познавательного материала за счёт использования ранее освоенных знаний.</a:t>
            </a:r>
          </a:p>
        </p:txBody>
      </p:sp>
    </p:spTree>
    <p:extLst>
      <p:ext uri="{BB962C8B-B14F-4D97-AF65-F5344CB8AC3E}">
        <p14:creationId xmlns:p14="http://schemas.microsoft.com/office/powerpoint/2010/main" val="241493200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539552" y="987574"/>
            <a:ext cx="8229600" cy="3477875"/>
          </a:xfrm>
          <a:prstGeom prst="rect">
            <a:avLst/>
          </a:prstGeom>
        </p:spPr>
        <p:txBody>
          <a:bodyPr wrap="square">
            <a:spAutoFit/>
          </a:bodyPr>
          <a:lstStyle/>
          <a:p>
            <a:pPr algn="just"/>
            <a:r>
              <a:rPr lang="ru-RU" sz="2000" dirty="0" smtClean="0">
                <a:latin typeface="Monotype Corsiva" panose="03010101010201010101" pitchFamily="66" charset="0"/>
              </a:rPr>
              <a:t>     Графическое </a:t>
            </a:r>
            <a:r>
              <a:rPr lang="ru-RU" sz="2000" dirty="0">
                <a:latin typeface="Monotype Corsiva" panose="03010101010201010101" pitchFamily="66" charset="0"/>
              </a:rPr>
              <a:t>изображение структурно-логической схемы, нумерация элементов модулей и позиций, чтобы дать возможность обучающимся сформировать «траекторию» изучения учебно-познавательной дисциплины.</a:t>
            </a:r>
          </a:p>
          <a:p>
            <a:pPr algn="just"/>
            <a:r>
              <a:rPr lang="ru-RU" sz="2000" dirty="0">
                <a:latin typeface="Monotype Corsiva" panose="03010101010201010101" pitchFamily="66" charset="0"/>
              </a:rPr>
              <a:t>     Представление содержания основных учебных элементов в теоретическом и практическом блоках проблемно-модульного учебно-познавательного курса.</a:t>
            </a:r>
          </a:p>
          <a:p>
            <a:pPr algn="just"/>
            <a:r>
              <a:rPr lang="ru-RU" sz="2000" dirty="0">
                <a:latin typeface="Monotype Corsiva" panose="03010101010201010101" pitchFamily="66" charset="0"/>
              </a:rPr>
              <a:t>     Кроме этого, определяется базовая подготовленность, которую должен иметь обучающийся в начале работы с проблемно-модульным учебно-познавательным </a:t>
            </a:r>
          </a:p>
          <a:p>
            <a:pPr algn="just"/>
            <a:r>
              <a:rPr lang="ru-RU" sz="2000" dirty="0">
                <a:latin typeface="Monotype Corsiva" panose="03010101010201010101" pitchFamily="66" charset="0"/>
              </a:rPr>
              <a:t>курсом. Формируется диагностический тест базовой подготовленности. Апробация проблемно-модульного учебно-познавательного курса происходит путём наблюдения, тестирования, анкетных опросов, устных опросов обучающегося и педагога.</a:t>
            </a:r>
          </a:p>
        </p:txBody>
      </p:sp>
    </p:spTree>
    <p:extLst>
      <p:ext uri="{BB962C8B-B14F-4D97-AF65-F5344CB8AC3E}">
        <p14:creationId xmlns:p14="http://schemas.microsoft.com/office/powerpoint/2010/main" val="420914474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914400" y="195486"/>
            <a:ext cx="8229600" cy="857250"/>
          </a:xfrm>
        </p:spPr>
        <p:txBody>
          <a:bodyPr>
            <a:normAutofit/>
          </a:bodyPr>
          <a:lstStyle/>
          <a:p>
            <a:r>
              <a:rPr lang="ru-RU" sz="2400" b="1" i="1" u="sng"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3. Устройство проблемно-модульного урока истории и </a:t>
            </a:r>
            <a:r>
              <a:rPr lang="ru-RU" sz="2400" b="1" i="1" u="sng" dirty="0" smtClean="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обществознания.</a:t>
            </a:r>
            <a:endParaRPr lang="ru-RU" sz="2400" b="1" i="1" u="sng"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endParaRPr>
          </a:p>
        </p:txBody>
      </p:sp>
      <p:sp>
        <p:nvSpPr>
          <p:cNvPr id="4" name="Прямоугольник 3"/>
          <p:cNvSpPr/>
          <p:nvPr/>
        </p:nvSpPr>
        <p:spPr>
          <a:xfrm>
            <a:off x="467544" y="915566"/>
            <a:ext cx="8352928" cy="2677656"/>
          </a:xfrm>
          <a:prstGeom prst="rect">
            <a:avLst/>
          </a:prstGeom>
        </p:spPr>
        <p:txBody>
          <a:bodyPr wrap="square">
            <a:spAutoFit/>
          </a:bodyPr>
          <a:lstStyle/>
          <a:p>
            <a:pPr algn="just"/>
            <a:r>
              <a:rPr lang="ru-RU" sz="2000" dirty="0" smtClean="0">
                <a:latin typeface="Monotype Corsiva" panose="03010101010201010101" pitchFamily="66" charset="0"/>
              </a:rPr>
              <a:t>     </a:t>
            </a:r>
            <a:r>
              <a:rPr lang="ru-RU" sz="2800" dirty="0" smtClean="0">
                <a:latin typeface="Monotype Corsiva" panose="03010101010201010101" pitchFamily="66" charset="0"/>
              </a:rPr>
              <a:t>Модуль </a:t>
            </a:r>
            <a:r>
              <a:rPr lang="ru-RU" sz="2800" dirty="0">
                <a:latin typeface="Monotype Corsiva" panose="03010101010201010101" pitchFamily="66" charset="0"/>
              </a:rPr>
              <a:t>представляет собой логически завершенный блок учебно-познавательного материала. Он включает в себя цели и учебную задачу, методические рекомендации, </a:t>
            </a:r>
          </a:p>
          <a:p>
            <a:pPr algn="just"/>
            <a:r>
              <a:rPr lang="ru-RU" sz="2800" dirty="0">
                <a:latin typeface="Monotype Corsiva" panose="03010101010201010101" pitchFamily="66" charset="0"/>
              </a:rPr>
              <a:t>ориентировочную основу действий и описание средств контроля (самоконтроля) </a:t>
            </a:r>
            <a:r>
              <a:rPr lang="ru-RU" sz="2800" dirty="0" smtClean="0">
                <a:latin typeface="Monotype Corsiva" panose="03010101010201010101" pitchFamily="66" charset="0"/>
              </a:rPr>
              <a:t>обучения</a:t>
            </a:r>
            <a:r>
              <a:rPr lang="ru-RU" sz="2800" dirty="0">
                <a:latin typeface="Monotype Corsiva" panose="03010101010201010101" pitchFamily="66" charset="0"/>
              </a:rPr>
              <a:t>. Минимальная учебная единица модуля — элемент модуля.</a:t>
            </a:r>
          </a:p>
        </p:txBody>
      </p:sp>
    </p:spTree>
    <p:extLst>
      <p:ext uri="{BB962C8B-B14F-4D97-AF65-F5344CB8AC3E}">
        <p14:creationId xmlns:p14="http://schemas.microsoft.com/office/powerpoint/2010/main" val="424868434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3568" y="205979"/>
            <a:ext cx="8003232" cy="421555"/>
          </a:xfrm>
        </p:spPr>
        <p:txBody>
          <a:bodyPr>
            <a:normAutofit fontScale="90000"/>
          </a:bodyPr>
          <a:lstStyle/>
          <a:p>
            <a:r>
              <a:rPr lang="ru-RU" sz="2400" b="1" i="1" u="sng" dirty="0">
                <a:solidFill>
                  <a:schemeClr val="accent2">
                    <a:lumMod val="75000"/>
                  </a:schemeClr>
                </a:solidFill>
                <a:latin typeface="Monotype Corsiva" panose="03010101010201010101" pitchFamily="66" charset="0"/>
              </a:rPr>
              <a:t>Структура учебно-познавательного модуля:</a:t>
            </a:r>
          </a:p>
        </p:txBody>
      </p:sp>
      <p:sp>
        <p:nvSpPr>
          <p:cNvPr id="3" name="Прямоугольник 2"/>
          <p:cNvSpPr/>
          <p:nvPr/>
        </p:nvSpPr>
        <p:spPr>
          <a:xfrm>
            <a:off x="467544" y="987574"/>
            <a:ext cx="8219256" cy="2554545"/>
          </a:xfrm>
          <a:prstGeom prst="rect">
            <a:avLst/>
          </a:prstGeom>
        </p:spPr>
        <p:txBody>
          <a:bodyPr wrap="square">
            <a:spAutoFit/>
          </a:bodyPr>
          <a:lstStyle/>
          <a:p>
            <a:pPr algn="just"/>
            <a:r>
              <a:rPr lang="ru-RU" sz="2000" dirty="0" smtClean="0">
                <a:latin typeface="Monotype Corsiva" panose="03010101010201010101" pitchFamily="66" charset="0"/>
              </a:rPr>
              <a:t>     </a:t>
            </a:r>
            <a:r>
              <a:rPr lang="ru-RU" sz="2000" b="1" u="sng" dirty="0" smtClean="0">
                <a:latin typeface="Monotype Corsiva" panose="03010101010201010101" pitchFamily="66" charset="0"/>
              </a:rPr>
              <a:t>Проблемная </a:t>
            </a:r>
            <a:r>
              <a:rPr lang="ru-RU" sz="2000" b="1" u="sng" dirty="0">
                <a:latin typeface="Monotype Corsiva" panose="03010101010201010101" pitchFamily="66" charset="0"/>
              </a:rPr>
              <a:t>ситуация и краткая обобщённая теория.</a:t>
            </a:r>
          </a:p>
          <a:p>
            <a:pPr algn="just"/>
            <a:r>
              <a:rPr lang="ru-RU" sz="2000" dirty="0">
                <a:latin typeface="Monotype Corsiva" panose="03010101010201010101" pitchFamily="66" charset="0"/>
              </a:rPr>
              <a:t>     Объяснение — элементы модуля с детальной теорией и текущим контролем для закрепления информации.</a:t>
            </a:r>
          </a:p>
          <a:p>
            <a:pPr algn="just"/>
            <a:r>
              <a:rPr lang="ru-RU" sz="2000" dirty="0">
                <a:latin typeface="Monotype Corsiva" panose="03010101010201010101" pitchFamily="66" charset="0"/>
              </a:rPr>
              <a:t>     Элемент модуля, дидактическая цель которого заключается в резюме модуля: описание выводов, графическое изображение, схема.</a:t>
            </a:r>
          </a:p>
          <a:p>
            <a:pPr algn="just"/>
            <a:r>
              <a:rPr lang="ru-RU" sz="2000" dirty="0" smtClean="0">
                <a:latin typeface="Monotype Corsiva" panose="03010101010201010101" pitchFamily="66" charset="0"/>
              </a:rPr>
              <a:t>     </a:t>
            </a:r>
            <a:r>
              <a:rPr lang="ru-RU" sz="2000" b="1" u="sng" dirty="0" smtClean="0">
                <a:latin typeface="Monotype Corsiva" panose="03010101010201010101" pitchFamily="66" charset="0"/>
              </a:rPr>
              <a:t>Выходной контроль</a:t>
            </a:r>
            <a:r>
              <a:rPr lang="ru-RU" sz="2000" b="1" u="sng" dirty="0">
                <a:latin typeface="Monotype Corsiva" panose="03010101010201010101" pitchFamily="66" charset="0"/>
              </a:rPr>
              <a:t>.</a:t>
            </a:r>
          </a:p>
          <a:p>
            <a:pPr algn="just"/>
            <a:r>
              <a:rPr lang="ru-RU" sz="2000" dirty="0">
                <a:latin typeface="Monotype Corsiva" panose="03010101010201010101" pitchFamily="66" charset="0"/>
              </a:rPr>
              <a:t>     Модуль содержит учебную литературу, изображения, видео и аудио материалы, диаграммы, схемы, тесты, вопросы для самоконтроля.</a:t>
            </a:r>
          </a:p>
        </p:txBody>
      </p:sp>
    </p:spTree>
    <p:extLst>
      <p:ext uri="{BB962C8B-B14F-4D97-AF65-F5344CB8AC3E}">
        <p14:creationId xmlns:p14="http://schemas.microsoft.com/office/powerpoint/2010/main" val="146960185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59632" y="205979"/>
            <a:ext cx="7427168" cy="349547"/>
          </a:xfrm>
        </p:spPr>
        <p:txBody>
          <a:bodyPr>
            <a:noAutofit/>
          </a:bodyPr>
          <a:lstStyle/>
          <a:p>
            <a:r>
              <a:rPr lang="ru-RU" sz="2400" b="1" i="1" u="sng"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4. Проблемная ситуация</a:t>
            </a:r>
          </a:p>
        </p:txBody>
      </p:sp>
      <p:sp>
        <p:nvSpPr>
          <p:cNvPr id="3" name="Прямоугольник 2"/>
          <p:cNvSpPr/>
          <p:nvPr/>
        </p:nvSpPr>
        <p:spPr>
          <a:xfrm>
            <a:off x="539552" y="987574"/>
            <a:ext cx="8280920" cy="2862322"/>
          </a:xfrm>
          <a:prstGeom prst="rect">
            <a:avLst/>
          </a:prstGeom>
        </p:spPr>
        <p:txBody>
          <a:bodyPr wrap="square">
            <a:spAutoFit/>
          </a:bodyPr>
          <a:lstStyle/>
          <a:p>
            <a:pPr algn="just"/>
            <a:r>
              <a:rPr lang="ru-RU" dirty="0"/>
              <a:t> </a:t>
            </a:r>
            <a:r>
              <a:rPr lang="ru-RU" dirty="0" smtClean="0"/>
              <a:t>     </a:t>
            </a:r>
            <a:r>
              <a:rPr lang="ru-RU" sz="2000" dirty="0" smtClean="0">
                <a:latin typeface="Monotype Corsiva" panose="03010101010201010101" pitchFamily="66" charset="0"/>
              </a:rPr>
              <a:t>Обучение </a:t>
            </a:r>
            <a:r>
              <a:rPr lang="ru-RU" sz="2000" dirty="0">
                <a:latin typeface="Monotype Corsiva" panose="03010101010201010101" pitchFamily="66" charset="0"/>
              </a:rPr>
              <a:t>должно ориентироваться на зону ближайшего развития личности, находящуюся между актуальным и потенциальным уровнями. Задания для обучающегося должны быть сложными настолько, чтобы не было назойливой педагогической опеки. Модули за счёт содержания должны создавать условия для активной познавательной деятельности, заменяя пассивное чтение текста или слушание монотонного голоса педагога.</a:t>
            </a:r>
          </a:p>
          <a:p>
            <a:pPr algn="just"/>
            <a:r>
              <a:rPr lang="ru-RU" sz="2000" dirty="0">
                <a:latin typeface="Monotype Corsiva" panose="03010101010201010101" pitchFamily="66" charset="0"/>
              </a:rPr>
              <a:t>     </a:t>
            </a:r>
            <a:r>
              <a:rPr lang="ru-RU" sz="2000" u="sng" dirty="0">
                <a:latin typeface="Monotype Corsiva" panose="03010101010201010101" pitchFamily="66" charset="0"/>
              </a:rPr>
              <a:t>Проблемная ситуация</a:t>
            </a:r>
            <a:r>
              <a:rPr lang="ru-RU" sz="2000" dirty="0">
                <a:latin typeface="Monotype Corsiva" panose="03010101010201010101" pitchFamily="66" charset="0"/>
              </a:rPr>
              <a:t> — это </a:t>
            </a:r>
            <a:r>
              <a:rPr lang="ru-RU" sz="2000" dirty="0" smtClean="0">
                <a:latin typeface="Monotype Corsiva" panose="03010101010201010101" pitchFamily="66" charset="0"/>
              </a:rPr>
              <a:t>учебно-познавательная </a:t>
            </a:r>
            <a:r>
              <a:rPr lang="ru-RU" sz="2000" dirty="0">
                <a:latin typeface="Monotype Corsiva" panose="03010101010201010101" pitchFamily="66" charset="0"/>
              </a:rPr>
              <a:t>задача, которая характеризуется противоречием между имеющимися знаниями, умениями, отношениями и предъявляемыми к ним требованиям.</a:t>
            </a:r>
          </a:p>
        </p:txBody>
      </p:sp>
    </p:spTree>
    <p:extLst>
      <p:ext uri="{BB962C8B-B14F-4D97-AF65-F5344CB8AC3E}">
        <p14:creationId xmlns:p14="http://schemas.microsoft.com/office/powerpoint/2010/main" val="387697074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627784" y="195486"/>
            <a:ext cx="4114800" cy="421555"/>
          </a:xfrm>
        </p:spPr>
        <p:txBody>
          <a:bodyPr>
            <a:noAutofit/>
          </a:bodyPr>
          <a:lstStyle/>
          <a:p>
            <a:r>
              <a:rPr lang="ru-RU" sz="2400" b="1" i="1" u="sng"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Требования к учебной проблеме:</a:t>
            </a:r>
          </a:p>
        </p:txBody>
      </p:sp>
      <p:sp>
        <p:nvSpPr>
          <p:cNvPr id="4" name="Прямоугольник 3"/>
          <p:cNvSpPr/>
          <p:nvPr/>
        </p:nvSpPr>
        <p:spPr>
          <a:xfrm>
            <a:off x="580728" y="987574"/>
            <a:ext cx="8208912" cy="3139321"/>
          </a:xfrm>
          <a:prstGeom prst="rect">
            <a:avLst/>
          </a:prstGeom>
        </p:spPr>
        <p:txBody>
          <a:bodyPr wrap="square">
            <a:spAutoFit/>
          </a:bodyPr>
          <a:lstStyle/>
          <a:p>
            <a:pPr algn="just"/>
            <a:r>
              <a:rPr lang="ru-RU" dirty="0">
                <a:latin typeface="Monotype Corsiva" panose="03010101010201010101" pitchFamily="66" charset="0"/>
              </a:rPr>
              <a:t>- Учебная проблема должна быть связана с предъявлением учебно-познавательного материала и логически вытекать из него.</a:t>
            </a:r>
          </a:p>
          <a:p>
            <a:pPr algn="just"/>
            <a:r>
              <a:rPr lang="ru-RU" dirty="0">
                <a:latin typeface="Monotype Corsiva" panose="03010101010201010101" pitchFamily="66" charset="0"/>
              </a:rPr>
              <a:t>- В формулировке вопроса, задачи или практической ситуации, связанной с учебно-познавательной проблемой, должна отражаться противоречивая информация.</a:t>
            </a:r>
          </a:p>
          <a:p>
            <a:pPr algn="just"/>
            <a:r>
              <a:rPr lang="ru-RU" dirty="0">
                <a:latin typeface="Monotype Corsiva" panose="03010101010201010101" pitchFamily="66" charset="0"/>
              </a:rPr>
              <a:t>- Содержание учебно-познавательной проблемы должно указывать направление и путь её решения.</a:t>
            </a:r>
          </a:p>
          <a:p>
            <a:pPr algn="just"/>
            <a:r>
              <a:rPr lang="ru-RU" dirty="0">
                <a:latin typeface="Monotype Corsiva" panose="03010101010201010101" pitchFamily="66" charset="0"/>
              </a:rPr>
              <a:t>- Решение учебно-познавательной проблемы должно быть посильным для учащихся, но не очень лёгким.</a:t>
            </a:r>
          </a:p>
          <a:p>
            <a:pPr algn="just"/>
            <a:r>
              <a:rPr lang="ru-RU" dirty="0">
                <a:latin typeface="Monotype Corsiva" panose="03010101010201010101" pitchFamily="66" charset="0"/>
              </a:rPr>
              <a:t>- Речевая формулировка учебно-познавательной проблемы должна состоять из </a:t>
            </a:r>
          </a:p>
          <a:p>
            <a:pPr algn="just"/>
            <a:r>
              <a:rPr lang="ru-RU" dirty="0">
                <a:latin typeface="Monotype Corsiva" panose="03010101010201010101" pitchFamily="66" charset="0"/>
              </a:rPr>
              <a:t>предложений, содержащих известные обучающемуся понятия, при этом в предложениях должны быть элементы, которые имеют связь с неизвестным в самой проблеме.</a:t>
            </a:r>
          </a:p>
        </p:txBody>
      </p:sp>
    </p:spTree>
    <p:extLst>
      <p:ext uri="{BB962C8B-B14F-4D97-AF65-F5344CB8AC3E}">
        <p14:creationId xmlns:p14="http://schemas.microsoft.com/office/powerpoint/2010/main" val="311903459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627784" y="195486"/>
            <a:ext cx="4114800" cy="421555"/>
          </a:xfrm>
        </p:spPr>
        <p:txBody>
          <a:bodyPr>
            <a:noAutofit/>
          </a:bodyPr>
          <a:lstStyle/>
          <a:p>
            <a:r>
              <a:rPr lang="ru-RU" sz="2400" b="1" i="1" u="sng"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Требования к учебной проблеме:</a:t>
            </a:r>
          </a:p>
        </p:txBody>
      </p:sp>
      <p:sp>
        <p:nvSpPr>
          <p:cNvPr id="3" name="Прямоугольник 2"/>
          <p:cNvSpPr/>
          <p:nvPr/>
        </p:nvSpPr>
        <p:spPr>
          <a:xfrm>
            <a:off x="467544" y="1131590"/>
            <a:ext cx="8208912" cy="2308324"/>
          </a:xfrm>
          <a:prstGeom prst="rect">
            <a:avLst/>
          </a:prstGeom>
        </p:spPr>
        <p:txBody>
          <a:bodyPr wrap="square">
            <a:spAutoFit/>
          </a:bodyPr>
          <a:lstStyle/>
          <a:p>
            <a:pPr algn="just"/>
            <a:r>
              <a:rPr lang="ru-RU" dirty="0">
                <a:latin typeface="Monotype Corsiva" panose="03010101010201010101" pitchFamily="66" charset="0"/>
              </a:rPr>
              <a:t>- Проблемные вопросы, учебные практические задачи, примеры из жизни, приводимые при постановке проблем, должны оказывать эмоциональное воздействие на обучающегося, побуждать его к активной деятельности. </a:t>
            </a:r>
          </a:p>
          <a:p>
            <a:pPr algn="just"/>
            <a:r>
              <a:rPr lang="ru-RU" dirty="0">
                <a:latin typeface="Monotype Corsiva" panose="03010101010201010101" pitchFamily="66" charset="0"/>
              </a:rPr>
              <a:t>     Для постановки проблемных вопросов предлагаются противоречия в социально-экономическом и нравственно-политическом развитии современного общества. Выявление противоречий, их раскрытие и разрешение приближает школьника к ситуации самостоятельного открытия знания, вооружает его средствами «добывания» нового. Это ориентирует его на перспективу развития и применения этого знания.</a:t>
            </a:r>
          </a:p>
        </p:txBody>
      </p:sp>
    </p:spTree>
    <p:extLst>
      <p:ext uri="{BB962C8B-B14F-4D97-AF65-F5344CB8AC3E}">
        <p14:creationId xmlns:p14="http://schemas.microsoft.com/office/powerpoint/2010/main" val="273715909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771800" y="267494"/>
            <a:ext cx="4259499" cy="461665"/>
          </a:xfrm>
          <a:prstGeom prst="rect">
            <a:avLst/>
          </a:prstGeom>
        </p:spPr>
        <p:txBody>
          <a:bodyPr wrap="none">
            <a:spAutoFit/>
          </a:bodyPr>
          <a:lstStyle/>
          <a:p>
            <a:r>
              <a:rPr lang="ru-RU" sz="2400" b="1" i="1" u="sng"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Проблемы для общественных наук:</a:t>
            </a:r>
          </a:p>
        </p:txBody>
      </p:sp>
      <p:sp>
        <p:nvSpPr>
          <p:cNvPr id="6" name="Прямоугольник 5"/>
          <p:cNvSpPr/>
          <p:nvPr/>
        </p:nvSpPr>
        <p:spPr>
          <a:xfrm>
            <a:off x="755576" y="987574"/>
            <a:ext cx="7560840" cy="2862322"/>
          </a:xfrm>
          <a:prstGeom prst="rect">
            <a:avLst/>
          </a:prstGeom>
        </p:spPr>
        <p:txBody>
          <a:bodyPr wrap="square">
            <a:spAutoFit/>
          </a:bodyPr>
          <a:lstStyle/>
          <a:p>
            <a:pPr algn="just"/>
            <a:r>
              <a:rPr lang="ru-RU" sz="2000" dirty="0" smtClean="0">
                <a:latin typeface="Monotype Corsiva" panose="03010101010201010101" pitchFamily="66" charset="0"/>
              </a:rPr>
              <a:t>     Это </a:t>
            </a:r>
            <a:r>
              <a:rPr lang="ru-RU" sz="2000" dirty="0">
                <a:latin typeface="Monotype Corsiva" panose="03010101010201010101" pitchFamily="66" charset="0"/>
              </a:rPr>
              <a:t>проблемы социально-экономического развития общества. Предлагаем ученику анализировать исторические предпосылки и на этой основе разрабатывать предложения по совершенствованию социальных и национальных отношений, развитию социально-толерантной и национальной структуры и стабильности общества. Также можно использовать проблемы диалектики войны, мира, революции, экономики, благосостояния народа, внутренней и внешней политики и т.д. Чтобы активизировать учебно-познавательный процесс, решённые в науке вопросы нужно представлять как проблемные, только ожидающие своего решения.</a:t>
            </a:r>
          </a:p>
        </p:txBody>
      </p:sp>
    </p:spTree>
    <p:extLst>
      <p:ext uri="{BB962C8B-B14F-4D97-AF65-F5344CB8AC3E}">
        <p14:creationId xmlns:p14="http://schemas.microsoft.com/office/powerpoint/2010/main" val="230158845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400" b="1" i="1" u="sng"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Изложение </a:t>
            </a:r>
            <a:r>
              <a:rPr lang="ru-RU" sz="2400" b="1" i="1" u="sng" dirty="0" err="1">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проблемности</a:t>
            </a:r>
            <a:r>
              <a:rPr lang="ru-RU" sz="2400" b="1" i="1" u="sng"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a:t>
            </a:r>
          </a:p>
        </p:txBody>
      </p:sp>
      <p:sp>
        <p:nvSpPr>
          <p:cNvPr id="3" name="Прямоугольник 2"/>
          <p:cNvSpPr/>
          <p:nvPr/>
        </p:nvSpPr>
        <p:spPr>
          <a:xfrm>
            <a:off x="539552" y="1203598"/>
            <a:ext cx="7560840" cy="2677656"/>
          </a:xfrm>
          <a:prstGeom prst="rect">
            <a:avLst/>
          </a:prstGeom>
        </p:spPr>
        <p:txBody>
          <a:bodyPr wrap="square">
            <a:spAutoFit/>
          </a:bodyPr>
          <a:lstStyle/>
          <a:p>
            <a:pPr algn="just"/>
            <a:r>
              <a:rPr lang="ru-RU" dirty="0">
                <a:latin typeface="Monotype Corsiva" panose="03010101010201010101" pitchFamily="66" charset="0"/>
              </a:rPr>
              <a:t> </a:t>
            </a:r>
            <a:r>
              <a:rPr lang="ru-RU" dirty="0" smtClean="0">
                <a:latin typeface="Monotype Corsiva" panose="03010101010201010101" pitchFamily="66" charset="0"/>
              </a:rPr>
              <a:t>     </a:t>
            </a:r>
            <a:r>
              <a:rPr lang="ru-RU" sz="2400" dirty="0" smtClean="0">
                <a:latin typeface="Monotype Corsiva" panose="03010101010201010101" pitchFamily="66" charset="0"/>
              </a:rPr>
              <a:t>Предлагается </a:t>
            </a:r>
            <a:r>
              <a:rPr lang="ru-RU" sz="2400" dirty="0">
                <a:latin typeface="Monotype Corsiva" panose="03010101010201010101" pitchFamily="66" charset="0"/>
              </a:rPr>
              <a:t>учебная проблемная ситуация. Затем привлекается информационный и аргументированный материал, в котором ученик находит разрешение проблемного вопроса. Можно показать, как были добыты те или иные знания, объяснить причины, которые повлияли на их развитие.</a:t>
            </a:r>
          </a:p>
          <a:p>
            <a:pPr algn="just"/>
            <a:r>
              <a:rPr lang="ru-RU" sz="2400" dirty="0">
                <a:latin typeface="Monotype Corsiva" panose="03010101010201010101" pitchFamily="66" charset="0"/>
              </a:rPr>
              <a:t>     Другой приём — сопоставить разные точки зрения по одному вопросу.</a:t>
            </a:r>
          </a:p>
        </p:txBody>
      </p:sp>
    </p:spTree>
    <p:extLst>
      <p:ext uri="{BB962C8B-B14F-4D97-AF65-F5344CB8AC3E}">
        <p14:creationId xmlns:p14="http://schemas.microsoft.com/office/powerpoint/2010/main" val="365787954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400" b="1" i="1" u="sng"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Единство теории и практики:</a:t>
            </a:r>
          </a:p>
        </p:txBody>
      </p:sp>
      <p:sp>
        <p:nvSpPr>
          <p:cNvPr id="3" name="Прямоугольник 2"/>
          <p:cNvSpPr/>
          <p:nvPr/>
        </p:nvSpPr>
        <p:spPr>
          <a:xfrm>
            <a:off x="539552" y="1063229"/>
            <a:ext cx="7776864" cy="3170099"/>
          </a:xfrm>
          <a:prstGeom prst="rect">
            <a:avLst/>
          </a:prstGeom>
        </p:spPr>
        <p:txBody>
          <a:bodyPr wrap="square">
            <a:spAutoFit/>
          </a:bodyPr>
          <a:lstStyle/>
          <a:p>
            <a:pPr algn="just"/>
            <a:r>
              <a:rPr lang="ru-RU" dirty="0"/>
              <a:t> </a:t>
            </a:r>
            <a:r>
              <a:rPr lang="ru-RU" dirty="0" smtClean="0"/>
              <a:t>     </a:t>
            </a:r>
            <a:r>
              <a:rPr lang="ru-RU" sz="2000" dirty="0" err="1" smtClean="0">
                <a:latin typeface="Monotype Corsiva" panose="03010101010201010101" pitchFamily="66" charset="0"/>
              </a:rPr>
              <a:t>Проблемность</a:t>
            </a:r>
            <a:r>
              <a:rPr lang="ru-RU" sz="2000" dirty="0" smtClean="0">
                <a:latin typeface="Monotype Corsiva" panose="03010101010201010101" pitchFamily="66" charset="0"/>
              </a:rPr>
              <a:t> </a:t>
            </a:r>
            <a:r>
              <a:rPr lang="ru-RU" sz="2000" dirty="0">
                <a:latin typeface="Monotype Corsiva" panose="03010101010201010101" pitchFamily="66" charset="0"/>
              </a:rPr>
              <a:t>необходимо рассматривать как средство применения теоретических </a:t>
            </a:r>
            <a:r>
              <a:rPr lang="ru-RU" sz="2000" dirty="0" smtClean="0">
                <a:latin typeface="Monotype Corsiva" panose="03010101010201010101" pitchFamily="66" charset="0"/>
              </a:rPr>
              <a:t>знаний </a:t>
            </a:r>
            <a:r>
              <a:rPr lang="ru-RU" sz="2000" dirty="0">
                <a:latin typeface="Monotype Corsiva" panose="03010101010201010101" pitchFamily="66" charset="0"/>
              </a:rPr>
              <a:t>в реальной жизни, учитывая, что она гораздо сложнее, противоречивей </a:t>
            </a:r>
            <a:r>
              <a:rPr lang="ru-RU" sz="2000" dirty="0" smtClean="0">
                <a:latin typeface="Monotype Corsiva" panose="03010101010201010101" pitchFamily="66" charset="0"/>
              </a:rPr>
              <a:t>и изменчивей</a:t>
            </a:r>
            <a:r>
              <a:rPr lang="ru-RU" sz="2000" dirty="0">
                <a:latin typeface="Monotype Corsiva" panose="03010101010201010101" pitchFamily="66" charset="0"/>
              </a:rPr>
              <a:t>. Этот приём помогает научить школьников искать </a:t>
            </a:r>
            <a:r>
              <a:rPr lang="ru-RU" sz="2000" dirty="0" smtClean="0">
                <a:latin typeface="Monotype Corsiva" panose="03010101010201010101" pitchFamily="66" charset="0"/>
              </a:rPr>
              <a:t>проявления закономерностей </a:t>
            </a:r>
            <a:r>
              <a:rPr lang="ru-RU" sz="2000" dirty="0">
                <a:latin typeface="Monotype Corsiva" panose="03010101010201010101" pitchFamily="66" charset="0"/>
              </a:rPr>
              <a:t>в повседневных событиях обнаруживать проявления закономерностей, усматривать в явлениях сущность. Важно донести мысль о том, что мало глубоко изучить общественные науки, запомнить теорию, необходимо научиться пользоваться полученными знаниями, умениями, навыками в повседневной жизни. Чтобы избежать фрагментарности знаний, принцип проблемно-модульности дополняет информационно-описательный принцип.</a:t>
            </a:r>
          </a:p>
        </p:txBody>
      </p:sp>
    </p:spTree>
    <p:extLst>
      <p:ext uri="{BB962C8B-B14F-4D97-AF65-F5344CB8AC3E}">
        <p14:creationId xmlns:p14="http://schemas.microsoft.com/office/powerpoint/2010/main" val="277059022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0"/>
            <a:ext cx="8229600" cy="857250"/>
          </a:xfrm>
        </p:spPr>
        <p:txBody>
          <a:bodyPr>
            <a:normAutofit/>
          </a:bodyPr>
          <a:lstStyle/>
          <a:p>
            <a:r>
              <a:rPr lang="ru-RU" sz="2400" b="1" i="1" u="sng"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5. Важность наглядности</a:t>
            </a:r>
          </a:p>
        </p:txBody>
      </p:sp>
      <p:sp>
        <p:nvSpPr>
          <p:cNvPr id="3" name="Прямоугольник 2"/>
          <p:cNvSpPr/>
          <p:nvPr/>
        </p:nvSpPr>
        <p:spPr>
          <a:xfrm>
            <a:off x="585900" y="987574"/>
            <a:ext cx="7658508" cy="3139321"/>
          </a:xfrm>
          <a:prstGeom prst="rect">
            <a:avLst/>
          </a:prstGeom>
        </p:spPr>
        <p:txBody>
          <a:bodyPr wrap="square">
            <a:spAutoFit/>
          </a:bodyPr>
          <a:lstStyle/>
          <a:p>
            <a:pPr algn="just"/>
            <a:r>
              <a:rPr lang="ru-RU" dirty="0"/>
              <a:t> </a:t>
            </a:r>
            <a:r>
              <a:rPr lang="ru-RU" dirty="0" smtClean="0"/>
              <a:t>    </a:t>
            </a:r>
            <a:r>
              <a:rPr lang="ru-RU" dirty="0" smtClean="0">
                <a:latin typeface="Monotype Corsiva" panose="03010101010201010101" pitchFamily="66" charset="0"/>
              </a:rPr>
              <a:t>Средства </a:t>
            </a:r>
            <a:r>
              <a:rPr lang="ru-RU" dirty="0">
                <a:latin typeface="Monotype Corsiva" panose="03010101010201010101" pitchFamily="66" charset="0"/>
              </a:rPr>
              <a:t>наглядности — важнейший элемент проблемно-модульного обучения. Эта наглядность отличается от наглядности при объяснительно-иллюстративном методе. </a:t>
            </a:r>
          </a:p>
          <a:p>
            <a:pPr algn="just"/>
            <a:r>
              <a:rPr lang="ru-RU" dirty="0">
                <a:latin typeface="Monotype Corsiva" panose="03010101010201010101" pitchFamily="66" charset="0"/>
              </a:rPr>
              <a:t>     В случае с объяснительно-иллюстративном методом, наглядность — это демонстрация, констатация, утверждение или отрицание материала. Она несет обучающую информацию в готовом виде. При таком восприятии требуется волевое усилие для восприятия, так как отсутствует атмосфера творческого поиска.</a:t>
            </a:r>
          </a:p>
          <a:p>
            <a:pPr algn="just"/>
            <a:r>
              <a:rPr lang="ru-RU" dirty="0">
                <a:latin typeface="Monotype Corsiva" panose="03010101010201010101" pitchFamily="66" charset="0"/>
              </a:rPr>
              <a:t>     Наглядность в проблемно-модульной системе несёт определённую поисковую нагрузку, помогает частичному формированию проблем, которые необходимо решать дальнейшем, убеждает в достоверности сделанного учеником «открытия», играет ведущую роль при закреплении и систематизации приобретённых знаний.</a:t>
            </a:r>
          </a:p>
        </p:txBody>
      </p:sp>
    </p:spTree>
    <p:extLst>
      <p:ext uri="{BB962C8B-B14F-4D97-AF65-F5344CB8AC3E}">
        <p14:creationId xmlns:p14="http://schemas.microsoft.com/office/powerpoint/2010/main" val="425258986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03648" y="195486"/>
            <a:ext cx="6851104" cy="857250"/>
          </a:xfrm>
        </p:spPr>
        <p:txBody>
          <a:bodyPr>
            <a:normAutofit/>
          </a:bodyPr>
          <a:lstStyle/>
          <a:p>
            <a:r>
              <a:rPr lang="ru-RU" sz="2400" b="1" i="1" u="sng"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6. Дидактические принципы подготовки проблемно-модульных </a:t>
            </a:r>
            <a:r>
              <a:rPr lang="ru-RU" sz="2400" b="1" i="1" u="sng" dirty="0" smtClean="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 уроков </a:t>
            </a:r>
            <a:r>
              <a:rPr lang="ru-RU" sz="2400" b="1" i="1" u="sng"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истории и обществознания</a:t>
            </a:r>
          </a:p>
        </p:txBody>
      </p:sp>
      <p:sp>
        <p:nvSpPr>
          <p:cNvPr id="3" name="Прямоугольник 2"/>
          <p:cNvSpPr/>
          <p:nvPr/>
        </p:nvSpPr>
        <p:spPr>
          <a:xfrm>
            <a:off x="3131840" y="1052736"/>
            <a:ext cx="3226615" cy="461665"/>
          </a:xfrm>
          <a:prstGeom prst="rect">
            <a:avLst/>
          </a:prstGeom>
        </p:spPr>
        <p:txBody>
          <a:bodyPr wrap="square">
            <a:spAutoFit/>
          </a:bodyPr>
          <a:lstStyle/>
          <a:p>
            <a:r>
              <a:rPr lang="ru-RU" sz="2400" b="1" i="1"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Проблемно- модульность:</a:t>
            </a:r>
          </a:p>
        </p:txBody>
      </p:sp>
      <p:sp>
        <p:nvSpPr>
          <p:cNvPr id="6" name="Прямоугольник 5"/>
          <p:cNvSpPr/>
          <p:nvPr/>
        </p:nvSpPr>
        <p:spPr>
          <a:xfrm>
            <a:off x="683568" y="1514401"/>
            <a:ext cx="7787208" cy="2862322"/>
          </a:xfrm>
          <a:prstGeom prst="rect">
            <a:avLst/>
          </a:prstGeom>
        </p:spPr>
        <p:txBody>
          <a:bodyPr wrap="square">
            <a:spAutoFit/>
          </a:bodyPr>
          <a:lstStyle/>
          <a:p>
            <a:pPr algn="just"/>
            <a:r>
              <a:rPr lang="ru-RU" dirty="0" smtClean="0"/>
              <a:t>     </a:t>
            </a:r>
            <a:r>
              <a:rPr lang="ru-RU" sz="2000" dirty="0" smtClean="0">
                <a:latin typeface="Monotype Corsiva" panose="03010101010201010101" pitchFamily="66" charset="0"/>
              </a:rPr>
              <a:t>Учебно-познавательный </a:t>
            </a:r>
            <a:r>
              <a:rPr lang="ru-RU" sz="2000" dirty="0">
                <a:latin typeface="Monotype Corsiva" panose="03010101010201010101" pitchFamily="66" charset="0"/>
              </a:rPr>
              <a:t>материал конструировать так, чтобы он помогал каждому ученику достигать поставленную перед ним дидактическую цель.</a:t>
            </a:r>
          </a:p>
          <a:p>
            <a:pPr algn="just"/>
            <a:r>
              <a:rPr lang="ru-RU" sz="2000" dirty="0">
                <a:latin typeface="Monotype Corsiva" panose="03010101010201010101" pitchFamily="66" charset="0"/>
              </a:rPr>
              <a:t>     Учебно-познавательный материал должен быть представлен настолько законченным блоком, чтобы была возможность конструировать единое содержание обучения, соответствующего комплексной дидактической цели, из отдельных модулей.</a:t>
            </a:r>
          </a:p>
          <a:p>
            <a:pPr algn="just"/>
            <a:r>
              <a:rPr lang="ru-RU" sz="2000" dirty="0">
                <a:latin typeface="Monotype Corsiva" panose="03010101010201010101" pitchFamily="66" charset="0"/>
              </a:rPr>
              <a:t>     В соответствии с учебно-познавательным материалом следует интегрировать различные виды и формы обучения, подчинённые конечной общей цели.</a:t>
            </a:r>
          </a:p>
        </p:txBody>
      </p:sp>
    </p:spTree>
    <p:extLst>
      <p:ext uri="{BB962C8B-B14F-4D97-AF65-F5344CB8AC3E}">
        <p14:creationId xmlns:p14="http://schemas.microsoft.com/office/powerpoint/2010/main" val="212955758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03648" y="195486"/>
            <a:ext cx="6851104" cy="857250"/>
          </a:xfrm>
        </p:spPr>
        <p:txBody>
          <a:bodyPr>
            <a:normAutofit/>
          </a:bodyPr>
          <a:lstStyle/>
          <a:p>
            <a:r>
              <a:rPr lang="ru-RU" sz="2400" b="1" i="1" u="sng"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6. Дидактические принципы подготовки проблемно-модульных </a:t>
            </a:r>
            <a:r>
              <a:rPr lang="ru-RU" sz="2400" b="1" i="1" u="sng" dirty="0" smtClean="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 уроков </a:t>
            </a:r>
            <a:r>
              <a:rPr lang="ru-RU" sz="2400" b="1" i="1" u="sng"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истории и обществознания</a:t>
            </a:r>
          </a:p>
        </p:txBody>
      </p:sp>
      <p:sp>
        <p:nvSpPr>
          <p:cNvPr id="3" name="Прямоугольник 2"/>
          <p:cNvSpPr/>
          <p:nvPr/>
        </p:nvSpPr>
        <p:spPr>
          <a:xfrm>
            <a:off x="3131840" y="1052736"/>
            <a:ext cx="3226615" cy="461665"/>
          </a:xfrm>
          <a:prstGeom prst="rect">
            <a:avLst/>
          </a:prstGeom>
        </p:spPr>
        <p:txBody>
          <a:bodyPr wrap="square">
            <a:spAutoFit/>
          </a:bodyPr>
          <a:lstStyle/>
          <a:p>
            <a:r>
              <a:rPr lang="ru-RU" sz="2400" b="1" i="1"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Проблемно- модульность:</a:t>
            </a:r>
          </a:p>
        </p:txBody>
      </p:sp>
      <p:sp>
        <p:nvSpPr>
          <p:cNvPr id="4" name="Прямоугольник 3"/>
          <p:cNvSpPr/>
          <p:nvPr/>
        </p:nvSpPr>
        <p:spPr>
          <a:xfrm>
            <a:off x="683568" y="1514401"/>
            <a:ext cx="7715200" cy="2862322"/>
          </a:xfrm>
          <a:prstGeom prst="rect">
            <a:avLst/>
          </a:prstGeom>
        </p:spPr>
        <p:txBody>
          <a:bodyPr wrap="square">
            <a:spAutoFit/>
          </a:bodyPr>
          <a:lstStyle/>
          <a:p>
            <a:pPr algn="just"/>
            <a:r>
              <a:rPr lang="ru-RU" sz="2000" dirty="0" smtClean="0">
                <a:latin typeface="Monotype Corsiva" panose="03010101010201010101" pitchFamily="66" charset="0"/>
              </a:rPr>
              <a:t>     Модуль </a:t>
            </a:r>
            <a:r>
              <a:rPr lang="ru-RU" sz="2000" dirty="0">
                <a:latin typeface="Monotype Corsiva" panose="03010101010201010101" pitchFamily="66" charset="0"/>
              </a:rPr>
              <a:t>как организационно-методическая структурная единица в рамках одной учебной дисциплины, включает в себя дидактические цели, логически завершенную единицу учебного материала, составленную с учётом </a:t>
            </a:r>
            <a:r>
              <a:rPr lang="ru-RU" sz="2000" dirty="0" err="1">
                <a:latin typeface="Monotype Corsiva" panose="03010101010201010101" pitchFamily="66" charset="0"/>
              </a:rPr>
              <a:t>внутрипредметных</a:t>
            </a:r>
            <a:r>
              <a:rPr lang="ru-RU" sz="2000" dirty="0">
                <a:latin typeface="Monotype Corsiva" panose="03010101010201010101" pitchFamily="66" charset="0"/>
              </a:rPr>
              <a:t> связей, методическое руководство (с дидактическими материалами) и систему контроля.</a:t>
            </a:r>
          </a:p>
          <a:p>
            <a:pPr algn="just"/>
            <a:r>
              <a:rPr lang="ru-RU" sz="2000" dirty="0">
                <a:latin typeface="Monotype Corsiva" panose="03010101010201010101" pitchFamily="66" charset="0"/>
              </a:rPr>
              <a:t>     Критерии проблемных вопросов - актуальность, практическая направленность и важность в содержании проблемно-модульного учебно-познавательного курса, сложность и противоречивость, а также </a:t>
            </a:r>
            <a:r>
              <a:rPr lang="ru-RU" sz="2000" dirty="0" err="1">
                <a:latin typeface="Monotype Corsiva" panose="03010101010201010101" pitchFamily="66" charset="0"/>
              </a:rPr>
              <a:t>трудноусваиваемость</a:t>
            </a:r>
            <a:r>
              <a:rPr lang="ru-RU" sz="2000" dirty="0">
                <a:latin typeface="Monotype Corsiva" panose="03010101010201010101" pitchFamily="66" charset="0"/>
              </a:rPr>
              <a:t> в понимании обучающимися.</a:t>
            </a:r>
          </a:p>
        </p:txBody>
      </p:sp>
    </p:spTree>
    <p:extLst>
      <p:ext uri="{BB962C8B-B14F-4D97-AF65-F5344CB8AC3E}">
        <p14:creationId xmlns:p14="http://schemas.microsoft.com/office/powerpoint/2010/main" val="47233091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31640" y="205979"/>
            <a:ext cx="7355160" cy="857250"/>
          </a:xfrm>
        </p:spPr>
        <p:txBody>
          <a:bodyPr>
            <a:normAutofit/>
          </a:bodyPr>
          <a:lstStyle/>
          <a:p>
            <a:r>
              <a:rPr lang="ru-RU" sz="2400" b="1" i="1" u="sng"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Структурирование содержания проблемно-модульного обучения на уроках истории и обществознания:</a:t>
            </a:r>
          </a:p>
        </p:txBody>
      </p:sp>
      <p:sp>
        <p:nvSpPr>
          <p:cNvPr id="3" name="Прямоугольник 2"/>
          <p:cNvSpPr/>
          <p:nvPr/>
        </p:nvSpPr>
        <p:spPr>
          <a:xfrm>
            <a:off x="539552" y="1063229"/>
            <a:ext cx="8064896" cy="3170099"/>
          </a:xfrm>
          <a:prstGeom prst="rect">
            <a:avLst/>
          </a:prstGeom>
        </p:spPr>
        <p:txBody>
          <a:bodyPr wrap="square">
            <a:spAutoFit/>
          </a:bodyPr>
          <a:lstStyle/>
          <a:p>
            <a:pPr algn="just"/>
            <a:r>
              <a:rPr lang="ru-RU" sz="2000" dirty="0" smtClean="0">
                <a:latin typeface="Monotype Corsiva" panose="03010101010201010101" pitchFamily="66" charset="0"/>
              </a:rPr>
              <a:t>     Обеспечивается </a:t>
            </a:r>
            <a:r>
              <a:rPr lang="ru-RU" sz="2000" dirty="0">
                <a:latin typeface="Monotype Corsiva" panose="03010101010201010101" pitchFamily="66" charset="0"/>
              </a:rPr>
              <a:t>логическая направленность учебно-познавательного материала на практическую часть учебной дисциплины.</a:t>
            </a:r>
          </a:p>
          <a:p>
            <a:pPr algn="just"/>
            <a:r>
              <a:rPr lang="ru-RU" sz="2000" dirty="0">
                <a:latin typeface="Monotype Corsiva" panose="03010101010201010101" pitchFamily="66" charset="0"/>
              </a:rPr>
              <a:t>     Содержание формируется и развивается по функциональному признаку, то есть вокруг функций, способов, приёмов познавательной направленности.</a:t>
            </a:r>
          </a:p>
          <a:p>
            <a:pPr algn="just"/>
            <a:r>
              <a:rPr lang="ru-RU" sz="2000" dirty="0">
                <a:latin typeface="Monotype Corsiva" panose="03010101010201010101" pitchFamily="66" charset="0"/>
              </a:rPr>
              <a:t>     В структуре реализации дидактической цели следует выделять в содержании модуля две частные цели, которые решают отдельные элементы (позиции).</a:t>
            </a:r>
          </a:p>
          <a:p>
            <a:pPr algn="just"/>
            <a:r>
              <a:rPr lang="ru-RU" sz="2000" dirty="0">
                <a:latin typeface="Monotype Corsiva" panose="03010101010201010101" pitchFamily="66" charset="0"/>
              </a:rPr>
              <a:t>     Для достижения частных целей модуль необходимо обеспечить учебным и наглядным материалом (литература, схемы, диаграммы).</a:t>
            </a:r>
          </a:p>
          <a:p>
            <a:pPr algn="just"/>
            <a:r>
              <a:rPr lang="ru-RU" sz="2000" dirty="0">
                <a:latin typeface="Monotype Corsiva" panose="03010101010201010101" pitchFamily="66" charset="0"/>
              </a:rPr>
              <a:t>     Совокупность элементов (позиций), служащих достижению частных целей, должна составлять один модуль.</a:t>
            </a:r>
          </a:p>
        </p:txBody>
      </p:sp>
    </p:spTree>
    <p:extLst>
      <p:ext uri="{BB962C8B-B14F-4D97-AF65-F5344CB8AC3E}">
        <p14:creationId xmlns:p14="http://schemas.microsoft.com/office/powerpoint/2010/main" val="380897726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63888" y="10640"/>
            <a:ext cx="2170584" cy="493563"/>
          </a:xfrm>
        </p:spPr>
        <p:txBody>
          <a:bodyPr>
            <a:normAutofit/>
          </a:bodyPr>
          <a:lstStyle/>
          <a:p>
            <a:r>
              <a:rPr lang="ru-RU" sz="2400" b="1" i="1" u="sng"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Динамичность:</a:t>
            </a:r>
          </a:p>
        </p:txBody>
      </p:sp>
      <p:sp>
        <p:nvSpPr>
          <p:cNvPr id="3" name="Прямоугольник 2"/>
          <p:cNvSpPr/>
          <p:nvPr/>
        </p:nvSpPr>
        <p:spPr>
          <a:xfrm>
            <a:off x="1763687" y="416171"/>
            <a:ext cx="6948771" cy="1015663"/>
          </a:xfrm>
          <a:prstGeom prst="rect">
            <a:avLst/>
          </a:prstGeom>
        </p:spPr>
        <p:txBody>
          <a:bodyPr wrap="square">
            <a:spAutoFit/>
          </a:bodyPr>
          <a:lstStyle/>
          <a:p>
            <a:pPr algn="just"/>
            <a:r>
              <a:rPr lang="ru-RU" dirty="0">
                <a:latin typeface="Monotype Corsiva" panose="03010101010201010101" pitchFamily="66" charset="0"/>
              </a:rPr>
              <a:t> </a:t>
            </a:r>
            <a:r>
              <a:rPr lang="ru-RU" dirty="0" smtClean="0">
                <a:latin typeface="Monotype Corsiva" panose="03010101010201010101" pitchFamily="66" charset="0"/>
              </a:rPr>
              <a:t>     </a:t>
            </a:r>
            <a:r>
              <a:rPr lang="ru-RU" sz="2000" dirty="0" smtClean="0">
                <a:latin typeface="Monotype Corsiva" panose="03010101010201010101" pitchFamily="66" charset="0"/>
              </a:rPr>
              <a:t>Учебно-познавательный </a:t>
            </a:r>
            <a:r>
              <a:rPr lang="ru-RU" sz="2000" dirty="0">
                <a:latin typeface="Monotype Corsiva" panose="03010101010201010101" pitchFamily="66" charset="0"/>
              </a:rPr>
              <a:t>материал должен постоянно перерабатываться и обновляться, с учётом динамики социально-экономического развития общества, его заказа и личности.</a:t>
            </a:r>
          </a:p>
        </p:txBody>
      </p:sp>
      <p:sp>
        <p:nvSpPr>
          <p:cNvPr id="4" name="Прямоугольник 3"/>
          <p:cNvSpPr/>
          <p:nvPr/>
        </p:nvSpPr>
        <p:spPr>
          <a:xfrm>
            <a:off x="2771800" y="1317997"/>
            <a:ext cx="4070345" cy="461665"/>
          </a:xfrm>
          <a:prstGeom prst="rect">
            <a:avLst/>
          </a:prstGeom>
        </p:spPr>
        <p:txBody>
          <a:bodyPr wrap="none">
            <a:spAutoFit/>
          </a:bodyPr>
          <a:lstStyle/>
          <a:p>
            <a:r>
              <a:rPr lang="ru-RU" sz="2400" b="1" i="1" u="sng"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Метод </a:t>
            </a:r>
            <a:r>
              <a:rPr lang="ru-RU" sz="2400" b="1" i="1" u="sng" dirty="0" err="1">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деятельностного</a:t>
            </a:r>
            <a:r>
              <a:rPr lang="ru-RU" sz="2400" b="1" i="1" u="sng"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 подхода:</a:t>
            </a:r>
          </a:p>
        </p:txBody>
      </p:sp>
      <p:sp>
        <p:nvSpPr>
          <p:cNvPr id="5" name="Прямоугольник 4"/>
          <p:cNvSpPr/>
          <p:nvPr/>
        </p:nvSpPr>
        <p:spPr>
          <a:xfrm>
            <a:off x="431539" y="1779662"/>
            <a:ext cx="7380821" cy="3170099"/>
          </a:xfrm>
          <a:prstGeom prst="rect">
            <a:avLst/>
          </a:prstGeom>
        </p:spPr>
        <p:txBody>
          <a:bodyPr wrap="square">
            <a:spAutoFit/>
          </a:bodyPr>
          <a:lstStyle/>
          <a:p>
            <a:pPr algn="just"/>
            <a:r>
              <a:rPr lang="ru-RU" dirty="0"/>
              <a:t> </a:t>
            </a:r>
            <a:r>
              <a:rPr lang="ru-RU" dirty="0" smtClean="0"/>
              <a:t>    </a:t>
            </a:r>
            <a:r>
              <a:rPr lang="ru-RU" sz="2000" dirty="0" smtClean="0">
                <a:latin typeface="Monotype Corsiva" panose="03010101010201010101" pitchFamily="66" charset="0"/>
              </a:rPr>
              <a:t>Меняется </a:t>
            </a:r>
            <a:r>
              <a:rPr lang="ru-RU" sz="2000" dirty="0">
                <a:latin typeface="Monotype Corsiva" panose="03010101010201010101" pitchFamily="66" charset="0"/>
              </a:rPr>
              <a:t>содержание образования: не информация о деятельности плюс немного деятельности, а деятельность, основанная на информации, при этом в качестве содержания образования выступает как профессиональный, так и социокультурный контекст.</a:t>
            </a:r>
          </a:p>
          <a:p>
            <a:pPr algn="just"/>
            <a:r>
              <a:rPr lang="ru-RU" sz="2000" dirty="0">
                <a:latin typeface="Monotype Corsiva" panose="03010101010201010101" pitchFamily="66" charset="0"/>
              </a:rPr>
              <a:t>     Цели должны формироваться в терминах метода деятельности (практической, </a:t>
            </a:r>
          </a:p>
          <a:p>
            <a:pPr algn="just"/>
            <a:r>
              <a:rPr lang="ru-RU" sz="2000" dirty="0">
                <a:latin typeface="Monotype Corsiva" panose="03010101010201010101" pitchFamily="66" charset="0"/>
              </a:rPr>
              <a:t>познавательной, интеллектуальной).</a:t>
            </a:r>
          </a:p>
          <a:p>
            <a:pPr algn="just"/>
            <a:r>
              <a:rPr lang="ru-RU" sz="2000" dirty="0">
                <a:latin typeface="Monotype Corsiva" panose="03010101010201010101" pitchFamily="66" charset="0"/>
              </a:rPr>
              <a:t>     Для достижения поставленной цели возможно, как предметное, так и </a:t>
            </a:r>
            <a:r>
              <a:rPr lang="ru-RU" sz="2000" dirty="0" err="1">
                <a:latin typeface="Monotype Corsiva" panose="03010101010201010101" pitchFamily="66" charset="0"/>
              </a:rPr>
              <a:t>межпредметное</a:t>
            </a:r>
            <a:r>
              <a:rPr lang="ru-RU" sz="2000" dirty="0">
                <a:latin typeface="Monotype Corsiva" panose="03010101010201010101" pitchFamily="66" charset="0"/>
              </a:rPr>
              <a:t> построение содержания модулей в рабочих учебно-познавательных курсах.</a:t>
            </a:r>
          </a:p>
        </p:txBody>
      </p:sp>
    </p:spTree>
    <p:extLst>
      <p:ext uri="{BB962C8B-B14F-4D97-AF65-F5344CB8AC3E}">
        <p14:creationId xmlns:p14="http://schemas.microsoft.com/office/powerpoint/2010/main" val="391636420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23928" y="51470"/>
            <a:ext cx="1522512" cy="565571"/>
          </a:xfrm>
        </p:spPr>
        <p:txBody>
          <a:bodyPr>
            <a:normAutofit/>
          </a:bodyPr>
          <a:lstStyle/>
          <a:p>
            <a:r>
              <a:rPr lang="ru-RU" sz="2400" b="1" i="1" u="sng"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Гибкость:</a:t>
            </a:r>
          </a:p>
        </p:txBody>
      </p:sp>
      <p:sp>
        <p:nvSpPr>
          <p:cNvPr id="3" name="Прямоугольник 2"/>
          <p:cNvSpPr/>
          <p:nvPr/>
        </p:nvSpPr>
        <p:spPr>
          <a:xfrm>
            <a:off x="1547664" y="435700"/>
            <a:ext cx="6912768" cy="2246769"/>
          </a:xfrm>
          <a:prstGeom prst="rect">
            <a:avLst/>
          </a:prstGeom>
        </p:spPr>
        <p:txBody>
          <a:bodyPr wrap="square">
            <a:spAutoFit/>
          </a:bodyPr>
          <a:lstStyle/>
          <a:p>
            <a:pPr algn="just"/>
            <a:r>
              <a:rPr lang="ru-RU" sz="2000" dirty="0">
                <a:latin typeface="Monotype Corsiva" panose="03010101010201010101" pitchFamily="66" charset="0"/>
              </a:rPr>
              <a:t> </a:t>
            </a:r>
            <a:r>
              <a:rPr lang="ru-RU" sz="2000" dirty="0" smtClean="0">
                <a:latin typeface="Monotype Corsiva" panose="03010101010201010101" pitchFamily="66" charset="0"/>
              </a:rPr>
              <a:t>    Возможность </a:t>
            </a:r>
            <a:r>
              <a:rPr lang="ru-RU" sz="2000" dirty="0">
                <a:latin typeface="Monotype Corsiva" panose="03010101010201010101" pitchFamily="66" charset="0"/>
              </a:rPr>
              <a:t>приспособления содержания обучения и направлений его усвоения к индивидуальным потребностям обучающегося.</a:t>
            </a:r>
          </a:p>
          <a:p>
            <a:pPr algn="just"/>
            <a:r>
              <a:rPr lang="ru-RU" sz="2000" dirty="0">
                <a:latin typeface="Monotype Corsiva" panose="03010101010201010101" pitchFamily="66" charset="0"/>
              </a:rPr>
              <a:t>     При индивидуализации содержания обучения необходима исходная диагностика знаний.</a:t>
            </a:r>
          </a:p>
          <a:p>
            <a:pPr algn="just"/>
            <a:r>
              <a:rPr lang="ru-RU" sz="2000" dirty="0">
                <a:latin typeface="Monotype Corsiva" panose="03010101010201010101" pitchFamily="66" charset="0"/>
              </a:rPr>
              <a:t>     Соблюдение индивидуального темпа усвоения учебного материала.</a:t>
            </a:r>
          </a:p>
          <a:p>
            <a:pPr algn="just"/>
            <a:r>
              <a:rPr lang="ru-RU" sz="2000" dirty="0">
                <a:latin typeface="Monotype Corsiva" panose="03010101010201010101" pitchFamily="66" charset="0"/>
              </a:rPr>
              <a:t>     Контроль и самоконтроль после достижения определённой цели обучения.</a:t>
            </a:r>
          </a:p>
        </p:txBody>
      </p:sp>
      <p:sp>
        <p:nvSpPr>
          <p:cNvPr id="4" name="Прямоугольник 3"/>
          <p:cNvSpPr/>
          <p:nvPr/>
        </p:nvSpPr>
        <p:spPr>
          <a:xfrm>
            <a:off x="3122897" y="2499742"/>
            <a:ext cx="3124573" cy="461665"/>
          </a:xfrm>
          <a:prstGeom prst="rect">
            <a:avLst/>
          </a:prstGeom>
        </p:spPr>
        <p:txBody>
          <a:bodyPr wrap="none">
            <a:spAutoFit/>
          </a:bodyPr>
          <a:lstStyle/>
          <a:p>
            <a:r>
              <a:rPr lang="ru-RU" sz="2400" b="1" i="1" u="sng"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Осознанная перспектива:</a:t>
            </a:r>
          </a:p>
        </p:txBody>
      </p:sp>
      <p:sp>
        <p:nvSpPr>
          <p:cNvPr id="5" name="Прямоугольник 4"/>
          <p:cNvSpPr/>
          <p:nvPr/>
        </p:nvSpPr>
        <p:spPr>
          <a:xfrm>
            <a:off x="539552" y="3039978"/>
            <a:ext cx="7920880" cy="1323439"/>
          </a:xfrm>
          <a:prstGeom prst="rect">
            <a:avLst/>
          </a:prstGeom>
        </p:spPr>
        <p:txBody>
          <a:bodyPr wrap="square">
            <a:spAutoFit/>
          </a:bodyPr>
          <a:lstStyle/>
          <a:p>
            <a:pPr algn="just"/>
            <a:r>
              <a:rPr lang="ru-RU" sz="2000" dirty="0">
                <a:latin typeface="Monotype Corsiva" panose="03010101010201010101" pitchFamily="66" charset="0"/>
              </a:rPr>
              <a:t> </a:t>
            </a:r>
            <a:r>
              <a:rPr lang="ru-RU" sz="2000" dirty="0" smtClean="0">
                <a:latin typeface="Monotype Corsiva" panose="03010101010201010101" pitchFamily="66" charset="0"/>
              </a:rPr>
              <a:t>     Всякий </a:t>
            </a:r>
            <a:r>
              <a:rPr lang="ru-RU" sz="2000" dirty="0">
                <a:latin typeface="Monotype Corsiva" panose="03010101010201010101" pitchFamily="66" charset="0"/>
              </a:rPr>
              <a:t>процесс управления начинается с формулировки цели. Если в учебно-познавательном процессе использовать возможность самоуправления обучающихся, на что и нацелена активизация учебно-познавательного процесса, то необходимо дать им ясно понять и осознать цель.</a:t>
            </a:r>
          </a:p>
        </p:txBody>
      </p:sp>
    </p:spTree>
    <p:extLst>
      <p:ext uri="{BB962C8B-B14F-4D97-AF65-F5344CB8AC3E}">
        <p14:creationId xmlns:p14="http://schemas.microsoft.com/office/powerpoint/2010/main" val="159059081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19872" y="31277"/>
            <a:ext cx="2098576" cy="493563"/>
          </a:xfrm>
        </p:spPr>
        <p:txBody>
          <a:bodyPr>
            <a:normAutofit/>
          </a:bodyPr>
          <a:lstStyle/>
          <a:p>
            <a:r>
              <a:rPr lang="ru-RU" sz="2400" b="1" i="1" u="sng"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Паритетность:</a:t>
            </a:r>
          </a:p>
        </p:txBody>
      </p:sp>
      <p:sp>
        <p:nvSpPr>
          <p:cNvPr id="3" name="Прямоугольник 2"/>
          <p:cNvSpPr/>
          <p:nvPr/>
        </p:nvSpPr>
        <p:spPr>
          <a:xfrm>
            <a:off x="1619672" y="411510"/>
            <a:ext cx="7272808" cy="2246769"/>
          </a:xfrm>
          <a:prstGeom prst="rect">
            <a:avLst/>
          </a:prstGeom>
        </p:spPr>
        <p:txBody>
          <a:bodyPr wrap="square">
            <a:spAutoFit/>
          </a:bodyPr>
          <a:lstStyle/>
          <a:p>
            <a:pPr algn="just"/>
            <a:r>
              <a:rPr lang="ru-RU" dirty="0"/>
              <a:t> </a:t>
            </a:r>
            <a:r>
              <a:rPr lang="ru-RU" dirty="0" smtClean="0"/>
              <a:t>    </a:t>
            </a:r>
            <a:r>
              <a:rPr lang="ru-RU" sz="2000" dirty="0" smtClean="0">
                <a:latin typeface="Monotype Corsiva" panose="03010101010201010101" pitchFamily="66" charset="0"/>
              </a:rPr>
              <a:t>Проблемно-модульная </a:t>
            </a:r>
            <a:r>
              <a:rPr lang="ru-RU" sz="2000" dirty="0">
                <a:latin typeface="Monotype Corsiva" panose="03010101010201010101" pitchFamily="66" charset="0"/>
              </a:rPr>
              <a:t>учебно-познавательная программа должна создавать условия для более оптимального взаимодействия педагога с обучающимся.</a:t>
            </a:r>
          </a:p>
          <a:p>
            <a:pPr algn="just"/>
            <a:r>
              <a:rPr lang="ru-RU" sz="2000" dirty="0">
                <a:latin typeface="Monotype Corsiva" panose="03010101010201010101" pitchFamily="66" charset="0"/>
              </a:rPr>
              <a:t>     Педагог в рассматриваемой технологии должен делегировать отдельные функции управления программе и рабочему учебно-познавательному курсу, в котором эти функции трансформируются в функции самоуправления.</a:t>
            </a:r>
          </a:p>
        </p:txBody>
      </p:sp>
      <p:sp>
        <p:nvSpPr>
          <p:cNvPr id="4" name="Прямоугольник 3"/>
          <p:cNvSpPr/>
          <p:nvPr/>
        </p:nvSpPr>
        <p:spPr>
          <a:xfrm>
            <a:off x="2732947" y="2576847"/>
            <a:ext cx="3472425" cy="461665"/>
          </a:xfrm>
          <a:prstGeom prst="rect">
            <a:avLst/>
          </a:prstGeom>
        </p:spPr>
        <p:txBody>
          <a:bodyPr wrap="none">
            <a:spAutoFit/>
          </a:bodyPr>
          <a:lstStyle/>
          <a:p>
            <a:r>
              <a:rPr lang="ru-RU" sz="2400" b="1" i="1" u="sng"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Реализация обратной связи:</a:t>
            </a:r>
          </a:p>
        </p:txBody>
      </p:sp>
      <p:sp>
        <p:nvSpPr>
          <p:cNvPr id="5" name="Прямоугольник 4"/>
          <p:cNvSpPr/>
          <p:nvPr/>
        </p:nvSpPr>
        <p:spPr>
          <a:xfrm>
            <a:off x="539552" y="3038512"/>
            <a:ext cx="7560840" cy="1015663"/>
          </a:xfrm>
          <a:prstGeom prst="rect">
            <a:avLst/>
          </a:prstGeom>
        </p:spPr>
        <p:txBody>
          <a:bodyPr wrap="square">
            <a:spAutoFit/>
          </a:bodyPr>
          <a:lstStyle/>
          <a:p>
            <a:pPr algn="just"/>
            <a:r>
              <a:rPr lang="ru-RU" dirty="0"/>
              <a:t> </a:t>
            </a:r>
            <a:r>
              <a:rPr lang="ru-RU" dirty="0" smtClean="0"/>
              <a:t>    </a:t>
            </a:r>
            <a:r>
              <a:rPr lang="ru-RU" sz="2000" dirty="0" smtClean="0">
                <a:latin typeface="Monotype Corsiva" panose="03010101010201010101" pitchFamily="66" charset="0"/>
              </a:rPr>
              <a:t>Методическое </a:t>
            </a:r>
            <a:r>
              <a:rPr lang="ru-RU" sz="2000" dirty="0">
                <a:latin typeface="Monotype Corsiva" panose="03010101010201010101" pitchFamily="66" charset="0"/>
              </a:rPr>
              <a:t>обеспечение контроля усвоения содержания обучения.</a:t>
            </a:r>
          </a:p>
          <a:p>
            <a:pPr algn="just"/>
            <a:r>
              <a:rPr lang="ru-RU" sz="2000" dirty="0">
                <a:latin typeface="Monotype Corsiva" panose="03010101010201010101" pitchFamily="66" charset="0"/>
              </a:rPr>
              <a:t>     Текущий контроль в конце каждого учебно-познавательного элемента, рубежный — в конце проблемно-модульного учебно-познавательного курса.</a:t>
            </a:r>
          </a:p>
        </p:txBody>
      </p:sp>
    </p:spTree>
    <p:extLst>
      <p:ext uri="{BB962C8B-B14F-4D97-AF65-F5344CB8AC3E}">
        <p14:creationId xmlns:p14="http://schemas.microsoft.com/office/powerpoint/2010/main" val="101197866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03648" y="205979"/>
            <a:ext cx="7283152" cy="565571"/>
          </a:xfrm>
        </p:spPr>
        <p:txBody>
          <a:bodyPr>
            <a:normAutofit/>
          </a:bodyPr>
          <a:lstStyle/>
          <a:p>
            <a:r>
              <a:rPr lang="ru-RU" sz="2400" b="1" i="1" u="sng"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Выделение из содержания обучения обособленных элементов:</a:t>
            </a:r>
          </a:p>
        </p:txBody>
      </p:sp>
      <p:sp>
        <p:nvSpPr>
          <p:cNvPr id="3" name="Прямоугольник 2"/>
          <p:cNvSpPr/>
          <p:nvPr/>
        </p:nvSpPr>
        <p:spPr>
          <a:xfrm>
            <a:off x="467544" y="987574"/>
            <a:ext cx="8219256" cy="3477875"/>
          </a:xfrm>
          <a:prstGeom prst="rect">
            <a:avLst/>
          </a:prstGeom>
        </p:spPr>
        <p:txBody>
          <a:bodyPr wrap="square">
            <a:spAutoFit/>
          </a:bodyPr>
          <a:lstStyle/>
          <a:p>
            <a:pPr algn="just"/>
            <a:r>
              <a:rPr lang="ru-RU" dirty="0"/>
              <a:t> </a:t>
            </a:r>
            <a:r>
              <a:rPr lang="ru-RU" dirty="0" smtClean="0"/>
              <a:t>    </a:t>
            </a:r>
            <a:r>
              <a:rPr lang="ru-RU" sz="2000" dirty="0" smtClean="0">
                <a:latin typeface="Monotype Corsiva" panose="03010101010201010101" pitchFamily="66" charset="0"/>
              </a:rPr>
              <a:t>Учебно-познавательный </a:t>
            </a:r>
            <a:r>
              <a:rPr lang="ru-RU" sz="2000" dirty="0">
                <a:latin typeface="Monotype Corsiva" panose="03010101010201010101" pitchFamily="66" charset="0"/>
              </a:rPr>
              <a:t>материал большого размера запоминается с трудом.</a:t>
            </a:r>
          </a:p>
          <a:p>
            <a:pPr algn="just"/>
            <a:r>
              <a:rPr lang="ru-RU" sz="2000" dirty="0">
                <a:latin typeface="Monotype Corsiva" panose="03010101010201010101" pitchFamily="66" charset="0"/>
              </a:rPr>
              <a:t>     Учебно-познавательный материал, компактно расположенный в определённой</a:t>
            </a:r>
          </a:p>
          <a:p>
            <a:pPr algn="just"/>
            <a:r>
              <a:rPr lang="ru-RU" sz="2000" dirty="0">
                <a:latin typeface="Monotype Corsiva" panose="03010101010201010101" pitchFamily="66" charset="0"/>
              </a:rPr>
              <a:t>системе, облегчает восприятие.</a:t>
            </a:r>
          </a:p>
          <a:p>
            <a:pPr algn="just"/>
            <a:r>
              <a:rPr lang="ru-RU" sz="2000" dirty="0">
                <a:latin typeface="Monotype Corsiva" panose="03010101010201010101" pitchFamily="66" charset="0"/>
              </a:rPr>
              <a:t>     Выделение в изучаемом учебно-познавательном материале смысловых опорных пунктов способствует эффективному запоминанию.</a:t>
            </a:r>
          </a:p>
          <a:p>
            <a:pPr algn="just"/>
            <a:r>
              <a:rPr lang="ru-RU" sz="2000" dirty="0">
                <a:latin typeface="Monotype Corsiva" panose="03010101010201010101" pitchFamily="66" charset="0"/>
              </a:rPr>
              <a:t>     Наименьшая единица содержания учебно-познавательного модуля, отвечающая конкретной дидактической цели, называется элемент модуля.</a:t>
            </a:r>
          </a:p>
          <a:p>
            <a:pPr algn="just"/>
            <a:r>
              <a:rPr lang="ru-RU" sz="2000" dirty="0">
                <a:latin typeface="Monotype Corsiva" panose="03010101010201010101" pitchFamily="66" charset="0"/>
              </a:rPr>
              <a:t>     Укрупнение дидактических единиц позволяет без ущерба ускорить обучение.</a:t>
            </a:r>
          </a:p>
          <a:p>
            <a:pPr algn="just"/>
            <a:r>
              <a:rPr lang="ru-RU" sz="2000" b="1" i="1" dirty="0">
                <a:latin typeface="Monotype Corsiva" panose="03010101010201010101" pitchFamily="66" charset="0"/>
              </a:rPr>
              <a:t>     Кроме принципов проблемно-модульной технологии используются </a:t>
            </a:r>
            <a:r>
              <a:rPr lang="ru-RU" sz="2000" b="1" i="1" dirty="0" err="1">
                <a:latin typeface="Monotype Corsiva" panose="03010101010201010101" pitchFamily="66" charset="0"/>
              </a:rPr>
              <a:t>общедидактические</a:t>
            </a:r>
            <a:r>
              <a:rPr lang="ru-RU" sz="2000" b="1" i="1" dirty="0">
                <a:latin typeface="Monotype Corsiva" panose="03010101010201010101" pitchFamily="66" charset="0"/>
              </a:rPr>
              <a:t> принципы: научность, системность, принцип наглядности, принцип прочности знаний.</a:t>
            </a:r>
          </a:p>
        </p:txBody>
      </p:sp>
    </p:spTree>
    <p:extLst>
      <p:ext uri="{BB962C8B-B14F-4D97-AF65-F5344CB8AC3E}">
        <p14:creationId xmlns:p14="http://schemas.microsoft.com/office/powerpoint/2010/main" val="219920068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23478"/>
            <a:ext cx="8229600" cy="493563"/>
          </a:xfrm>
        </p:spPr>
        <p:txBody>
          <a:bodyPr>
            <a:normAutofit/>
          </a:bodyPr>
          <a:lstStyle/>
          <a:p>
            <a:r>
              <a:rPr lang="ru-RU" sz="2400" b="1" i="1" u="sng"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7. Контроль</a:t>
            </a:r>
          </a:p>
        </p:txBody>
      </p:sp>
      <p:sp>
        <p:nvSpPr>
          <p:cNvPr id="3" name="Прямоугольник 2"/>
          <p:cNvSpPr/>
          <p:nvPr/>
        </p:nvSpPr>
        <p:spPr>
          <a:xfrm>
            <a:off x="780728" y="699542"/>
            <a:ext cx="8363272" cy="3785652"/>
          </a:xfrm>
          <a:prstGeom prst="rect">
            <a:avLst/>
          </a:prstGeom>
        </p:spPr>
        <p:txBody>
          <a:bodyPr wrap="square">
            <a:spAutoFit/>
          </a:bodyPr>
          <a:lstStyle/>
          <a:p>
            <a:r>
              <a:rPr lang="ru-RU" dirty="0" smtClean="0"/>
              <a:t>     </a:t>
            </a:r>
            <a:r>
              <a:rPr lang="ru-RU" sz="2000" dirty="0" smtClean="0">
                <a:latin typeface="Monotype Corsiva" panose="03010101010201010101" pitchFamily="66" charset="0"/>
              </a:rPr>
              <a:t>Текущий</a:t>
            </a:r>
            <a:r>
              <a:rPr lang="ru-RU" sz="2000" dirty="0">
                <a:latin typeface="Monotype Corsiva" panose="03010101010201010101" pitchFamily="66" charset="0"/>
              </a:rPr>
              <a:t>, промежуточный, обобщающий (выходной) контроль в проблемном учебно-познавательном модуле.</a:t>
            </a:r>
          </a:p>
          <a:p>
            <a:r>
              <a:rPr lang="ru-RU" sz="2000" dirty="0">
                <a:latin typeface="Monotype Corsiva" panose="03010101010201010101" pitchFamily="66" charset="0"/>
              </a:rPr>
              <a:t>     Текущий и промежуточный контроль может осуществляться в виде самоконтроля.</a:t>
            </a:r>
          </a:p>
          <a:p>
            <a:r>
              <a:rPr lang="ru-RU" sz="2000" dirty="0">
                <a:latin typeface="Monotype Corsiva" panose="03010101010201010101" pitchFamily="66" charset="0"/>
              </a:rPr>
              <a:t>     Обобщающий контроль должен показать уровень освоения всего проблемного учебно-познавательного модуля, а также отослать к неусвоенным конкретным элементам модуля.</a:t>
            </a:r>
          </a:p>
          <a:p>
            <a:r>
              <a:rPr lang="ru-RU" sz="2000" dirty="0">
                <a:latin typeface="Monotype Corsiva" panose="03010101010201010101" pitchFamily="66" charset="0"/>
              </a:rPr>
              <a:t>     Тесты первого уровня используются для проверки качества усвоения на уровне «узнавание». К ним относятся: задания на опознание, различие, классификацию объектов, явлений и понятий. Тесты на опознание содержат одну существенную операцию - выбор из альтернатив «да — нет». В тестах на различие содержатся «помехи», которые создаются наличием ряда вариативных ответов.</a:t>
            </a:r>
          </a:p>
        </p:txBody>
      </p:sp>
    </p:spTree>
    <p:extLst>
      <p:ext uri="{BB962C8B-B14F-4D97-AF65-F5344CB8AC3E}">
        <p14:creationId xmlns:p14="http://schemas.microsoft.com/office/powerpoint/2010/main" val="149697237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0551"/>
            <a:ext cx="8229600" cy="565571"/>
          </a:xfrm>
        </p:spPr>
        <p:txBody>
          <a:bodyPr>
            <a:normAutofit/>
          </a:bodyPr>
          <a:lstStyle/>
          <a:p>
            <a:r>
              <a:rPr lang="ru-RU" sz="2400" b="1" i="1" u="sng"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7. Контроль</a:t>
            </a:r>
          </a:p>
        </p:txBody>
      </p:sp>
      <p:sp>
        <p:nvSpPr>
          <p:cNvPr id="3" name="Прямоугольник 2"/>
          <p:cNvSpPr/>
          <p:nvPr/>
        </p:nvSpPr>
        <p:spPr>
          <a:xfrm>
            <a:off x="719064" y="411510"/>
            <a:ext cx="7978080" cy="4247317"/>
          </a:xfrm>
          <a:prstGeom prst="rect">
            <a:avLst/>
          </a:prstGeom>
        </p:spPr>
        <p:txBody>
          <a:bodyPr wrap="square">
            <a:spAutoFit/>
          </a:bodyPr>
          <a:lstStyle/>
          <a:p>
            <a:r>
              <a:rPr lang="ru-RU" dirty="0" smtClean="0">
                <a:latin typeface="Monotype Corsiva" panose="03010101010201010101" pitchFamily="66" charset="0"/>
              </a:rPr>
              <a:t>     Тесты </a:t>
            </a:r>
            <a:r>
              <a:rPr lang="ru-RU" dirty="0">
                <a:latin typeface="Monotype Corsiva" panose="03010101010201010101" pitchFamily="66" charset="0"/>
              </a:rPr>
              <a:t>второго уровня используются при проверке качества усвоения деятельности, на основе которой обучающийся способен самостоятельно воспроизводить усвоенные знания, навыки и умения и применять их в типовых ситуациях, не требующих создания новой информации (репродуктивная деятельность). К тестам второго уровня относятся «тесты-постановки», в которых намеренно пропущено слово, фраза, формула или другой существенный элемент текста. Другой разновидностью тестов </a:t>
            </a:r>
          </a:p>
          <a:p>
            <a:r>
              <a:rPr lang="ru-RU" dirty="0">
                <a:latin typeface="Monotype Corsiva" panose="03010101010201010101" pitchFamily="66" charset="0"/>
              </a:rPr>
              <a:t>второго уровня могут выступать конструктивные тесты или типовые задачи. Выполняя тест второго уровня, обучающийся применяет известный ему способ деятельности в знакомой обстановке, а при выполнении теста третьего уровня решается вопрос об </a:t>
            </a:r>
            <a:r>
              <a:rPr lang="ru-RU" dirty="0" smtClean="0">
                <a:latin typeface="Monotype Corsiva" panose="03010101010201010101" pitchFamily="66" charset="0"/>
              </a:rPr>
              <a:t>использовании </a:t>
            </a:r>
            <a:r>
              <a:rPr lang="ru-RU" dirty="0">
                <a:latin typeface="Monotype Corsiva" panose="03010101010201010101" pitchFamily="66" charset="0"/>
              </a:rPr>
              <a:t>способа известной обучающемуся деятельности в новой, нестандартной </a:t>
            </a:r>
            <a:r>
              <a:rPr lang="ru-RU" dirty="0" smtClean="0">
                <a:latin typeface="Monotype Corsiva" panose="03010101010201010101" pitchFamily="66" charset="0"/>
              </a:rPr>
              <a:t>ситуации</a:t>
            </a:r>
            <a:r>
              <a:rPr lang="ru-RU" dirty="0">
                <a:latin typeface="Monotype Corsiva" panose="03010101010201010101" pitchFamily="66" charset="0"/>
              </a:rPr>
              <a:t>.</a:t>
            </a:r>
          </a:p>
          <a:p>
            <a:r>
              <a:rPr lang="ru-RU" dirty="0">
                <a:latin typeface="Monotype Corsiva" panose="03010101010201010101" pitchFamily="66" charset="0"/>
              </a:rPr>
              <a:t>     Тесты третьего уровня конструируют для диагностики усвоения на уровне </a:t>
            </a:r>
          </a:p>
          <a:p>
            <a:pPr algn="just"/>
            <a:r>
              <a:rPr lang="ru-RU" dirty="0">
                <a:latin typeface="Monotype Corsiva" panose="03010101010201010101" pitchFamily="66" charset="0"/>
              </a:rPr>
              <a:t>продуктивного действия: обсуждение известных объектов, изучение и продуцирование новой информации о них, применение учебного материала для </a:t>
            </a:r>
            <a:r>
              <a:rPr lang="ru-RU" dirty="0" smtClean="0">
                <a:latin typeface="Monotype Corsiva" panose="03010101010201010101" pitchFamily="66" charset="0"/>
              </a:rPr>
              <a:t>решения </a:t>
            </a:r>
            <a:r>
              <a:rPr lang="ru-RU" dirty="0">
                <a:latin typeface="Monotype Corsiva" panose="03010101010201010101" pitchFamily="66" charset="0"/>
              </a:rPr>
              <a:t>нетиповых ситуаций и задач в реальной практической деятельности.</a:t>
            </a:r>
          </a:p>
        </p:txBody>
      </p:sp>
    </p:spTree>
    <p:extLst>
      <p:ext uri="{BB962C8B-B14F-4D97-AF65-F5344CB8AC3E}">
        <p14:creationId xmlns:p14="http://schemas.microsoft.com/office/powerpoint/2010/main" val="428885095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162632"/>
            <a:ext cx="8568952" cy="857250"/>
          </a:xfrm>
        </p:spPr>
        <p:txBody>
          <a:bodyPr>
            <a:noAutofit/>
          </a:bodyPr>
          <a:lstStyle/>
          <a:p>
            <a:r>
              <a:rPr lang="ru-RU" sz="2000" b="1" i="1" u="sng"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МОДЕЛЬ ИННОВАЦИОННОЙ ПЕДАГОГИЧЕСКОЙ (ОБРАЗОВАТЕЛЬНОЙ) ТЕХНОЛОГИИ ПРОБЛЕМНО-МОДУЛЬНОГО ОБУЧЕНИЯ НА УРОКАХ ИСТОРИИ И ОБЩЕСТВОЗНАНИЯ</a:t>
            </a:r>
          </a:p>
        </p:txBody>
      </p:sp>
      <p:sp>
        <p:nvSpPr>
          <p:cNvPr id="3" name="Прямоугольник 2"/>
          <p:cNvSpPr/>
          <p:nvPr/>
        </p:nvSpPr>
        <p:spPr>
          <a:xfrm>
            <a:off x="2023251" y="1047680"/>
            <a:ext cx="1117614" cy="400110"/>
          </a:xfrm>
          <a:prstGeom prst="rect">
            <a:avLst/>
          </a:prstGeom>
        </p:spPr>
        <p:txBody>
          <a:bodyPr wrap="none">
            <a:spAutoFit/>
          </a:bodyPr>
          <a:lstStyle/>
          <a:p>
            <a:pPr algn="ctr"/>
            <a:r>
              <a:rPr lang="ru-RU" sz="2000" b="1" i="1" u="sng"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(СХЕМА)</a:t>
            </a:r>
          </a:p>
        </p:txBody>
      </p:sp>
      <p:pic>
        <p:nvPicPr>
          <p:cNvPr id="4" name="Рисунок 3"/>
          <p:cNvPicPr>
            <a:picLocks noChangeAspect="1"/>
          </p:cNvPicPr>
          <p:nvPr/>
        </p:nvPicPr>
        <p:blipFill>
          <a:blip r:embed="rId2"/>
          <a:stretch>
            <a:fillRect/>
          </a:stretch>
        </p:blipFill>
        <p:spPr>
          <a:xfrm>
            <a:off x="628121" y="1447790"/>
            <a:ext cx="3907875" cy="2450804"/>
          </a:xfrm>
          <a:prstGeom prst="rect">
            <a:avLst/>
          </a:prstGeom>
        </p:spPr>
      </p:pic>
      <p:sp>
        <p:nvSpPr>
          <p:cNvPr id="5" name="Прямоугольник 4"/>
          <p:cNvSpPr/>
          <p:nvPr/>
        </p:nvSpPr>
        <p:spPr>
          <a:xfrm>
            <a:off x="4716016" y="1447790"/>
            <a:ext cx="3960440" cy="2554545"/>
          </a:xfrm>
          <a:prstGeom prst="rect">
            <a:avLst/>
          </a:prstGeom>
        </p:spPr>
        <p:txBody>
          <a:bodyPr wrap="square">
            <a:spAutoFit/>
          </a:bodyPr>
          <a:lstStyle/>
          <a:p>
            <a:pPr algn="just"/>
            <a:r>
              <a:rPr lang="ru-RU" dirty="0"/>
              <a:t> </a:t>
            </a:r>
            <a:r>
              <a:rPr lang="ru-RU" dirty="0" smtClean="0"/>
              <a:t>     </a:t>
            </a:r>
            <a:r>
              <a:rPr lang="ru-RU" sz="2000" dirty="0" smtClean="0">
                <a:latin typeface="Monotype Corsiva" panose="03010101010201010101" pitchFamily="66" charset="0"/>
              </a:rPr>
              <a:t>Практическое </a:t>
            </a:r>
            <a:r>
              <a:rPr lang="ru-RU" sz="2000" dirty="0">
                <a:latin typeface="Monotype Corsiva" panose="03010101010201010101" pitchFamily="66" charset="0"/>
              </a:rPr>
              <a:t>применение педагогической технологии проблемно-модульного обучения на уроках истории и обществознания </a:t>
            </a:r>
            <a:r>
              <a:rPr lang="ru-RU" sz="2000" dirty="0" smtClean="0">
                <a:latin typeface="Monotype Corsiva" panose="03010101010201010101" pitchFamily="66" charset="0"/>
              </a:rPr>
              <a:t>продемонстрирую </a:t>
            </a:r>
            <a:r>
              <a:rPr lang="ru-RU" sz="2000" dirty="0">
                <a:latin typeface="Monotype Corsiva" panose="03010101010201010101" pitchFamily="66" charset="0"/>
              </a:rPr>
              <a:t>из собственного опыта работы учителем в МБОУ «СОШ г. Светогорска» Выборгского района Ленинградской области.</a:t>
            </a:r>
          </a:p>
        </p:txBody>
      </p:sp>
    </p:spTree>
    <p:extLst>
      <p:ext uri="{BB962C8B-B14F-4D97-AF65-F5344CB8AC3E}">
        <p14:creationId xmlns:p14="http://schemas.microsoft.com/office/powerpoint/2010/main" val="422753047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07704" y="205978"/>
            <a:ext cx="6779096" cy="1069628"/>
          </a:xfrm>
        </p:spPr>
        <p:txBody>
          <a:bodyPr>
            <a:normAutofit/>
          </a:bodyPr>
          <a:lstStyle/>
          <a:p>
            <a:pPr algn="just"/>
            <a:r>
              <a:rPr lang="ru-RU" sz="2000" dirty="0" smtClean="0">
                <a:latin typeface="Monotype Corsiva" panose="03010101010201010101" pitchFamily="66" charset="0"/>
              </a:rPr>
              <a:t>     В современном Российском историческом образовании одно из центральных мест занимает проблема социализации личности обучающихся.</a:t>
            </a:r>
            <a:endParaRPr lang="ru-RU" sz="2000" dirty="0">
              <a:latin typeface="Monotype Corsiva" panose="03010101010201010101" pitchFamily="66" charset="0"/>
            </a:endParaRPr>
          </a:p>
        </p:txBody>
      </p:sp>
      <p:sp>
        <p:nvSpPr>
          <p:cNvPr id="3" name="Прямоугольник 2"/>
          <p:cNvSpPr/>
          <p:nvPr/>
        </p:nvSpPr>
        <p:spPr>
          <a:xfrm>
            <a:off x="467544" y="1203598"/>
            <a:ext cx="8219256" cy="3785652"/>
          </a:xfrm>
          <a:prstGeom prst="rect">
            <a:avLst/>
          </a:prstGeom>
        </p:spPr>
        <p:txBody>
          <a:bodyPr wrap="square">
            <a:spAutoFit/>
          </a:bodyPr>
          <a:lstStyle/>
          <a:p>
            <a:pPr algn="just"/>
            <a:r>
              <a:rPr lang="ru-RU" sz="2000" dirty="0" smtClean="0">
                <a:latin typeface="Monotype Corsiva" panose="03010101010201010101" pitchFamily="66" charset="0"/>
              </a:rPr>
              <a:t>     Социализация </a:t>
            </a:r>
            <a:r>
              <a:rPr lang="ru-RU" sz="2000" dirty="0">
                <a:latin typeface="Monotype Corsiva" panose="03010101010201010101" pitchFamily="66" charset="0"/>
              </a:rPr>
              <a:t>личности обучающихся в современной Российской педагогике рассматривается как процесс включения человека в общество на различных возрастных этапах с учётом особенностей возраста, окружения, среды функционирования, воспитания.</a:t>
            </a:r>
          </a:p>
          <a:p>
            <a:pPr algn="just"/>
            <a:r>
              <a:rPr lang="ru-RU" sz="2000" dirty="0">
                <a:latin typeface="Monotype Corsiva" panose="03010101010201010101" pitchFamily="66" charset="0"/>
              </a:rPr>
              <a:t>     Социализация личности обучающихся в современной Российской педагогике состоит из следующих элементов:</a:t>
            </a:r>
          </a:p>
          <a:p>
            <a:pPr marL="342900" indent="-342900" algn="just">
              <a:buFont typeface="Wingdings" panose="05000000000000000000" pitchFamily="2" charset="2"/>
              <a:buChar char="Ø"/>
            </a:pPr>
            <a:r>
              <a:rPr lang="ru-RU" sz="2000" dirty="0">
                <a:latin typeface="Monotype Corsiva" panose="03010101010201010101" pitchFamily="66" charset="0"/>
              </a:rPr>
              <a:t>	Формирование, становление, развитие сознания и мировоззрения посредством обучения языку, общественным ценностям, идеалам;</a:t>
            </a:r>
          </a:p>
          <a:p>
            <a:pPr marL="342900" indent="-342900" algn="just">
              <a:buFont typeface="Wingdings" panose="05000000000000000000" pitchFamily="2" charset="2"/>
              <a:buChar char="Ø"/>
            </a:pPr>
            <a:r>
              <a:rPr lang="ru-RU" sz="2000" dirty="0">
                <a:latin typeface="Monotype Corsiva" panose="03010101010201010101" pitchFamily="66" charset="0"/>
              </a:rPr>
              <a:t>	Обучение культуре, ценностям, которые присущи той социальной группе, тому обществу, к которым относит себя человек;</a:t>
            </a:r>
          </a:p>
          <a:p>
            <a:pPr marL="342900" indent="-342900" algn="just">
              <a:buFont typeface="Wingdings" panose="05000000000000000000" pitchFamily="2" charset="2"/>
              <a:buChar char="Ø"/>
            </a:pPr>
            <a:r>
              <a:rPr lang="ru-RU" sz="2000" dirty="0">
                <a:latin typeface="Monotype Corsiva" panose="03010101010201010101" pitchFamily="66" charset="0"/>
              </a:rPr>
              <a:t>	Овладение социальными ролями, навыками общения, самореализации;</a:t>
            </a:r>
          </a:p>
          <a:p>
            <a:pPr marL="342900" indent="-342900" algn="just">
              <a:buFont typeface="Wingdings" panose="05000000000000000000" pitchFamily="2" charset="2"/>
              <a:buChar char="Ø"/>
            </a:pPr>
            <a:r>
              <a:rPr lang="ru-RU" sz="2000" dirty="0">
                <a:latin typeface="Monotype Corsiva" panose="03010101010201010101" pitchFamily="66" charset="0"/>
              </a:rPr>
              <a:t>	Аккумулирование социального опыта.</a:t>
            </a:r>
          </a:p>
        </p:txBody>
      </p:sp>
    </p:spTree>
    <p:extLst>
      <p:ext uri="{BB962C8B-B14F-4D97-AF65-F5344CB8AC3E}">
        <p14:creationId xmlns:p14="http://schemas.microsoft.com/office/powerpoint/2010/main" val="359230216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555526"/>
            <a:ext cx="7488832" cy="4320480"/>
          </a:xfrm>
        </p:spPr>
        <p:txBody>
          <a:bodyPr>
            <a:normAutofit/>
          </a:bodyPr>
          <a:lstStyle/>
          <a:p>
            <a:pPr algn="just"/>
            <a:r>
              <a:rPr lang="ru-RU" sz="2000" dirty="0" smtClean="0">
                <a:latin typeface="Monotype Corsiva" panose="03010101010201010101" pitchFamily="66" charset="0"/>
              </a:rPr>
              <a:t>     </a:t>
            </a:r>
            <a:r>
              <a:rPr lang="ru-RU" sz="2400" dirty="0" smtClean="0">
                <a:latin typeface="Monotype Corsiva" panose="03010101010201010101" pitchFamily="66" charset="0"/>
              </a:rPr>
              <a:t>Таким образом, педагогическая технология проблемно-модульного обучения, в контексте социализации личности обучающихся, приобретает адаптивно-развивающей характер.</a:t>
            </a:r>
            <a:br>
              <a:rPr lang="ru-RU" sz="2400" dirty="0" smtClean="0">
                <a:latin typeface="Monotype Corsiva" panose="03010101010201010101" pitchFamily="66" charset="0"/>
              </a:rPr>
            </a:br>
            <a:r>
              <a:rPr lang="ru-RU" sz="2400" dirty="0" smtClean="0">
                <a:latin typeface="Monotype Corsiva" panose="03010101010201010101" pitchFamily="66" charset="0"/>
              </a:rPr>
              <a:t>    Вариант формирования, развития, социализации личности обучающихся проанализируем и разберём на примере фрагмента урока обществознания в 7 классе, проведённого по методике адаптивно-развивающей педагогической технологии проблемно-модульного обучения (вариант учителя истории и обществознания Павлова А.К.).</a:t>
            </a:r>
            <a:endParaRPr lang="ru-RU" sz="2400" dirty="0">
              <a:latin typeface="Monotype Corsiva" panose="03010101010201010101" pitchFamily="66" charset="0"/>
            </a:endParaRPr>
          </a:p>
        </p:txBody>
      </p:sp>
    </p:spTree>
    <p:extLst>
      <p:ext uri="{BB962C8B-B14F-4D97-AF65-F5344CB8AC3E}">
        <p14:creationId xmlns:p14="http://schemas.microsoft.com/office/powerpoint/2010/main" val="305537483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51470"/>
            <a:ext cx="8229600" cy="565571"/>
          </a:xfrm>
        </p:spPr>
        <p:txBody>
          <a:bodyPr>
            <a:normAutofit/>
          </a:bodyPr>
          <a:lstStyle/>
          <a:p>
            <a:r>
              <a:rPr lang="ru-RU" sz="2400" b="1" i="1" u="sng"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Фрагмент урока обществознания</a:t>
            </a:r>
          </a:p>
        </p:txBody>
      </p:sp>
      <p:sp>
        <p:nvSpPr>
          <p:cNvPr id="3" name="Прямоугольник 2"/>
          <p:cNvSpPr/>
          <p:nvPr/>
        </p:nvSpPr>
        <p:spPr>
          <a:xfrm>
            <a:off x="3049997" y="715491"/>
            <a:ext cx="3116559" cy="461665"/>
          </a:xfrm>
          <a:prstGeom prst="rect">
            <a:avLst/>
          </a:prstGeom>
        </p:spPr>
        <p:txBody>
          <a:bodyPr wrap="none">
            <a:spAutoFit/>
          </a:bodyPr>
          <a:lstStyle/>
          <a:p>
            <a:pPr algn="ctr"/>
            <a:r>
              <a:rPr lang="ru-RU" sz="2400" b="1" i="1" u="sng"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Обществознание (7 класс)</a:t>
            </a:r>
          </a:p>
        </p:txBody>
      </p:sp>
      <p:sp>
        <p:nvSpPr>
          <p:cNvPr id="4" name="Прямоугольник 3"/>
          <p:cNvSpPr/>
          <p:nvPr/>
        </p:nvSpPr>
        <p:spPr>
          <a:xfrm>
            <a:off x="493477" y="1275606"/>
            <a:ext cx="8229600" cy="2554545"/>
          </a:xfrm>
          <a:prstGeom prst="rect">
            <a:avLst/>
          </a:prstGeom>
        </p:spPr>
        <p:txBody>
          <a:bodyPr wrap="square">
            <a:spAutoFit/>
          </a:bodyPr>
          <a:lstStyle/>
          <a:p>
            <a:pPr algn="just"/>
            <a:r>
              <a:rPr lang="ru-RU" dirty="0">
                <a:latin typeface="Monotype Corsiva" panose="03010101010201010101" pitchFamily="66" charset="0"/>
              </a:rPr>
              <a:t> </a:t>
            </a:r>
            <a:r>
              <a:rPr lang="ru-RU" dirty="0" smtClean="0">
                <a:latin typeface="Monotype Corsiva" panose="03010101010201010101" pitchFamily="66" charset="0"/>
              </a:rPr>
              <a:t>     </a:t>
            </a:r>
            <a:r>
              <a:rPr lang="ru-RU" sz="2000" b="1" i="1" u="sng" dirty="0" smtClean="0">
                <a:effectLst>
                  <a:outerShdw blurRad="38100" dist="38100" dir="2700000" algn="tl">
                    <a:srgbClr val="000000">
                      <a:alpha val="43137"/>
                    </a:srgbClr>
                  </a:outerShdw>
                </a:effectLst>
                <a:latin typeface="Monotype Corsiva" panose="03010101010201010101" pitchFamily="66" charset="0"/>
              </a:rPr>
              <a:t>Тема </a:t>
            </a:r>
            <a:r>
              <a:rPr lang="ru-RU" sz="2000" b="1" i="1" u="sng" dirty="0">
                <a:effectLst>
                  <a:outerShdw blurRad="38100" dist="38100" dir="2700000" algn="tl">
                    <a:srgbClr val="000000">
                      <a:alpha val="43137"/>
                    </a:srgbClr>
                  </a:outerShdw>
                </a:effectLst>
                <a:latin typeface="Monotype Corsiva" panose="03010101010201010101" pitchFamily="66" charset="0"/>
              </a:rPr>
              <a:t>урока: «Социальная среда подростка»</a:t>
            </a:r>
          </a:p>
          <a:p>
            <a:pPr algn="just"/>
            <a:r>
              <a:rPr lang="ru-RU" sz="2000" dirty="0">
                <a:latin typeface="Monotype Corsiva" panose="03010101010201010101" pitchFamily="66" charset="0"/>
              </a:rPr>
              <a:t>     </a:t>
            </a:r>
            <a:r>
              <a:rPr lang="ru-RU" sz="2000" b="1" u="sng" dirty="0">
                <a:latin typeface="Monotype Corsiva" panose="03010101010201010101" pitchFamily="66" charset="0"/>
              </a:rPr>
              <a:t>Тип урока: </a:t>
            </a:r>
            <a:r>
              <a:rPr lang="ru-RU" sz="2000" dirty="0">
                <a:latin typeface="Monotype Corsiva" panose="03010101010201010101" pitchFamily="66" charset="0"/>
              </a:rPr>
              <a:t>урок формирования и развития новых знаний с учётом технологии проблемного диалога.</a:t>
            </a:r>
          </a:p>
          <a:p>
            <a:pPr algn="just"/>
            <a:r>
              <a:rPr lang="ru-RU" sz="2000" dirty="0">
                <a:latin typeface="Monotype Corsiva" panose="03010101010201010101" pitchFamily="66" charset="0"/>
              </a:rPr>
              <a:t>     </a:t>
            </a:r>
            <a:r>
              <a:rPr lang="ru-RU" sz="2000" b="1" u="sng" dirty="0">
                <a:latin typeface="Monotype Corsiva" panose="03010101010201010101" pitchFamily="66" charset="0"/>
              </a:rPr>
              <a:t>Форма урока: </a:t>
            </a:r>
            <a:r>
              <a:rPr lang="ru-RU" sz="2000" dirty="0">
                <a:latin typeface="Monotype Corsiva" panose="03010101010201010101" pitchFamily="66" charset="0"/>
              </a:rPr>
              <a:t>фронтальная, групповая, индивидуальная.</a:t>
            </a:r>
          </a:p>
          <a:p>
            <a:pPr algn="just"/>
            <a:r>
              <a:rPr lang="ru-RU" sz="2000" dirty="0">
                <a:latin typeface="Monotype Corsiva" panose="03010101010201010101" pitchFamily="66" charset="0"/>
              </a:rPr>
              <a:t>     </a:t>
            </a:r>
            <a:r>
              <a:rPr lang="ru-RU" sz="2000" b="1" u="sng" dirty="0">
                <a:latin typeface="Monotype Corsiva" panose="03010101010201010101" pitchFamily="66" charset="0"/>
              </a:rPr>
              <a:t>Дидактическая цель урока: </a:t>
            </a:r>
            <a:r>
              <a:rPr lang="ru-RU" sz="2000" dirty="0">
                <a:latin typeface="Monotype Corsiva" panose="03010101010201010101" pitchFamily="66" charset="0"/>
              </a:rPr>
              <a:t>создать условия для осознания и осмысления новой учебной информации, применения ранее полученных компетенций в знакомой и новой учебной ситуациях; возможности для соотнесения учащимися ранее полученных знаний с приобретёнными на уроке. </a:t>
            </a:r>
          </a:p>
        </p:txBody>
      </p:sp>
    </p:spTree>
    <p:extLst>
      <p:ext uri="{BB962C8B-B14F-4D97-AF65-F5344CB8AC3E}">
        <p14:creationId xmlns:p14="http://schemas.microsoft.com/office/powerpoint/2010/main" val="353589097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1707654"/>
            <a:ext cx="8229600" cy="857250"/>
          </a:xfrm>
        </p:spPr>
        <p:txBody>
          <a:bodyPr>
            <a:noAutofit/>
          </a:bodyPr>
          <a:lstStyle/>
          <a:p>
            <a:pPr algn="l"/>
            <a:r>
              <a:rPr lang="ru-RU" sz="2000" b="1" i="1" u="sng"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 Задачи урока:</a:t>
            </a:r>
            <a:br>
              <a:rPr lang="ru-RU" sz="2000" b="1" i="1" u="sng"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br>
            <a:r>
              <a:rPr lang="ru-RU" sz="2000" b="1" i="1" u="sng" dirty="0" smtClean="0">
                <a:effectLst>
                  <a:outerShdw blurRad="38100" dist="38100" dir="2700000" algn="tl">
                    <a:srgbClr val="000000">
                      <a:alpha val="43137"/>
                    </a:srgbClr>
                  </a:outerShdw>
                </a:effectLst>
                <a:latin typeface="Monotype Corsiva" panose="03010101010201010101" pitchFamily="66" charset="0"/>
              </a:rPr>
              <a:t>- Образовательная</a:t>
            </a:r>
            <a:r>
              <a:rPr lang="ru-RU" sz="2000" b="1" i="1" u="sng" dirty="0">
                <a:effectLst>
                  <a:outerShdw blurRad="38100" dist="38100" dir="2700000" algn="tl">
                    <a:srgbClr val="000000">
                      <a:alpha val="43137"/>
                    </a:srgbClr>
                  </a:outerShdw>
                </a:effectLst>
                <a:latin typeface="Monotype Corsiva" panose="03010101010201010101" pitchFamily="66" charset="0"/>
              </a:rPr>
              <a:t>:</a:t>
            </a:r>
            <a:br>
              <a:rPr lang="ru-RU" sz="2000" b="1" i="1" u="sng" dirty="0">
                <a:effectLst>
                  <a:outerShdw blurRad="38100" dist="38100" dir="2700000" algn="tl">
                    <a:srgbClr val="000000">
                      <a:alpha val="43137"/>
                    </a:srgbClr>
                  </a:outerShdw>
                </a:effectLst>
                <a:latin typeface="Monotype Corsiva" panose="03010101010201010101" pitchFamily="66" charset="0"/>
              </a:rPr>
            </a:br>
            <a:r>
              <a:rPr lang="ru-RU" sz="2000" dirty="0">
                <a:latin typeface="Monotype Corsiva" panose="03010101010201010101" pitchFamily="66" charset="0"/>
              </a:rPr>
              <a:t>Знать, что включает в себя понятие «Социальная среда», на какие категории она делится, какое влияние на подростка оказывает каждая категория, какова роль </a:t>
            </a:r>
            <a:br>
              <a:rPr lang="ru-RU" sz="2000" dirty="0">
                <a:latin typeface="Monotype Corsiva" panose="03010101010201010101" pitchFamily="66" charset="0"/>
              </a:rPr>
            </a:br>
            <a:r>
              <a:rPr lang="ru-RU" sz="2000" dirty="0" smtClean="0">
                <a:latin typeface="Monotype Corsiva" panose="03010101010201010101" pitchFamily="66" charset="0"/>
              </a:rPr>
              <a:t>социальной </a:t>
            </a:r>
            <a:r>
              <a:rPr lang="ru-RU" sz="2000" dirty="0">
                <a:latin typeface="Monotype Corsiva" panose="03010101010201010101" pitchFamily="66" charset="0"/>
              </a:rPr>
              <a:t>дифференциации в формировании будущего подростка; </a:t>
            </a:r>
            <a:br>
              <a:rPr lang="ru-RU" sz="2000" dirty="0">
                <a:latin typeface="Monotype Corsiva" panose="03010101010201010101" pitchFamily="66" charset="0"/>
              </a:rPr>
            </a:br>
            <a:r>
              <a:rPr lang="ru-RU" sz="2000" b="1" i="1" u="sng" dirty="0">
                <a:effectLst>
                  <a:outerShdw blurRad="38100" dist="38100" dir="2700000" algn="tl">
                    <a:srgbClr val="000000">
                      <a:alpha val="43137"/>
                    </a:srgbClr>
                  </a:outerShdw>
                </a:effectLst>
                <a:latin typeface="Monotype Corsiva" panose="03010101010201010101" pitchFamily="66" charset="0"/>
              </a:rPr>
              <a:t>-</a:t>
            </a:r>
            <a:r>
              <a:rPr lang="ru-RU" sz="2000" b="1" i="1" u="sng" dirty="0" smtClean="0">
                <a:effectLst>
                  <a:outerShdw blurRad="38100" dist="38100" dir="2700000" algn="tl">
                    <a:srgbClr val="000000">
                      <a:alpha val="43137"/>
                    </a:srgbClr>
                  </a:outerShdw>
                </a:effectLst>
                <a:latin typeface="Monotype Corsiva" panose="03010101010201010101" pitchFamily="66" charset="0"/>
              </a:rPr>
              <a:t> </a:t>
            </a:r>
            <a:r>
              <a:rPr lang="ru-RU" sz="2000" b="1" i="1" u="sng" dirty="0">
                <a:effectLst>
                  <a:outerShdw blurRad="38100" dist="38100" dir="2700000" algn="tl">
                    <a:srgbClr val="000000">
                      <a:alpha val="43137"/>
                    </a:srgbClr>
                  </a:outerShdw>
                </a:effectLst>
                <a:latin typeface="Monotype Corsiva" panose="03010101010201010101" pitchFamily="66" charset="0"/>
              </a:rPr>
              <a:t>Развивающая: </a:t>
            </a:r>
            <a:r>
              <a:rPr lang="ru-RU" sz="2000" dirty="0">
                <a:latin typeface="Monotype Corsiva" panose="03010101010201010101" pitchFamily="66" charset="0"/>
              </a:rPr>
              <a:t/>
            </a:r>
            <a:br>
              <a:rPr lang="ru-RU" sz="2000" dirty="0">
                <a:latin typeface="Monotype Corsiva" panose="03010101010201010101" pitchFamily="66" charset="0"/>
              </a:rPr>
            </a:br>
            <a:r>
              <a:rPr lang="ru-RU" sz="2000" dirty="0">
                <a:latin typeface="Monotype Corsiva" panose="03010101010201010101" pitchFamily="66" charset="0"/>
              </a:rPr>
              <a:t>2. Развивать умение анализировать жизненные ситуации, факты, применять свои знания и умения на практике, интерпретировать события, доказывать свою точку зрения, высказывать суждения на обществоведческие темы;</a:t>
            </a:r>
            <a:br>
              <a:rPr lang="ru-RU" sz="2000" dirty="0">
                <a:latin typeface="Monotype Corsiva" panose="03010101010201010101" pitchFamily="66" charset="0"/>
              </a:rPr>
            </a:br>
            <a:r>
              <a:rPr lang="ru-RU" sz="2000" b="1" i="1" u="sng" dirty="0" smtClean="0">
                <a:effectLst>
                  <a:outerShdw blurRad="38100" dist="38100" dir="2700000" algn="tl">
                    <a:srgbClr val="000000">
                      <a:alpha val="43137"/>
                    </a:srgbClr>
                  </a:outerShdw>
                </a:effectLst>
                <a:latin typeface="Monotype Corsiva" panose="03010101010201010101" pitchFamily="66" charset="0"/>
              </a:rPr>
              <a:t>- Воспитательная</a:t>
            </a:r>
            <a:r>
              <a:rPr lang="ru-RU" sz="2000" b="1" i="1" u="sng" dirty="0">
                <a:effectLst>
                  <a:outerShdw blurRad="38100" dist="38100" dir="2700000" algn="tl">
                    <a:srgbClr val="000000">
                      <a:alpha val="43137"/>
                    </a:srgbClr>
                  </a:outerShdw>
                </a:effectLst>
                <a:latin typeface="Monotype Corsiva" panose="03010101010201010101" pitchFamily="66" charset="0"/>
              </a:rPr>
              <a:t>:</a:t>
            </a:r>
            <a:br>
              <a:rPr lang="ru-RU" sz="2000" b="1" i="1" u="sng" dirty="0">
                <a:effectLst>
                  <a:outerShdw blurRad="38100" dist="38100" dir="2700000" algn="tl">
                    <a:srgbClr val="000000">
                      <a:alpha val="43137"/>
                    </a:srgbClr>
                  </a:outerShdw>
                </a:effectLst>
                <a:latin typeface="Monotype Corsiva" panose="03010101010201010101" pitchFamily="66" charset="0"/>
              </a:rPr>
            </a:br>
            <a:r>
              <a:rPr lang="ru-RU" sz="2000" dirty="0">
                <a:latin typeface="Monotype Corsiva" panose="03010101010201010101" pitchFamily="66" charset="0"/>
              </a:rPr>
              <a:t>3. Воспитывать чувство ответственности за своё будущее, уважение к подросткам из разных социальных групп.</a:t>
            </a:r>
          </a:p>
        </p:txBody>
      </p:sp>
    </p:spTree>
    <p:extLst>
      <p:ext uri="{BB962C8B-B14F-4D97-AF65-F5344CB8AC3E}">
        <p14:creationId xmlns:p14="http://schemas.microsoft.com/office/powerpoint/2010/main" val="48860966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2067694"/>
            <a:ext cx="8229600" cy="2016224"/>
          </a:xfrm>
        </p:spPr>
        <p:txBody>
          <a:bodyPr>
            <a:normAutofit fontScale="90000"/>
          </a:bodyPr>
          <a:lstStyle/>
          <a:p>
            <a:pPr algn="l"/>
            <a:r>
              <a:rPr lang="ru-RU" sz="2200" b="1" i="1" dirty="0" smtClean="0">
                <a:latin typeface="Monotype Corsiva" panose="03010101010201010101" pitchFamily="66" charset="0"/>
              </a:rPr>
              <a:t>     </a:t>
            </a:r>
            <a:r>
              <a:rPr lang="ru-RU" sz="2200" b="1" i="1" u="sng" dirty="0" smtClean="0">
                <a:latin typeface="Monotype Corsiva" panose="03010101010201010101" pitchFamily="66" charset="0"/>
              </a:rPr>
              <a:t>Продолжительность учебного </a:t>
            </a:r>
            <a:r>
              <a:rPr lang="ru-RU" sz="2200" b="1" i="1" u="sng" dirty="0">
                <a:latin typeface="Monotype Corsiva" panose="03010101010201010101" pitchFamily="66" charset="0"/>
              </a:rPr>
              <a:t>занятия: </a:t>
            </a:r>
            <a:r>
              <a:rPr lang="ru-RU" sz="2200" dirty="0">
                <a:latin typeface="Monotype Corsiva" panose="03010101010201010101" pitchFamily="66" charset="0"/>
              </a:rPr>
              <a:t>45 минут.</a:t>
            </a:r>
            <a:br>
              <a:rPr lang="ru-RU" sz="2200" dirty="0">
                <a:latin typeface="Monotype Corsiva" panose="03010101010201010101" pitchFamily="66" charset="0"/>
              </a:rPr>
            </a:br>
            <a:r>
              <a:rPr lang="ru-RU" sz="2200" dirty="0">
                <a:latin typeface="Monotype Corsiva" panose="03010101010201010101" pitchFamily="66" charset="0"/>
              </a:rPr>
              <a:t>     </a:t>
            </a:r>
            <a:r>
              <a:rPr lang="ru-RU" sz="2200" b="1" i="1" u="sng" dirty="0">
                <a:latin typeface="Monotype Corsiva" panose="03010101010201010101" pitchFamily="66" charset="0"/>
              </a:rPr>
              <a:t>Использование педагогических технологий:</a:t>
            </a:r>
            <a:br>
              <a:rPr lang="ru-RU" sz="2200" b="1" i="1" u="sng" dirty="0">
                <a:latin typeface="Monotype Corsiva" panose="03010101010201010101" pitchFamily="66" charset="0"/>
              </a:rPr>
            </a:br>
            <a:r>
              <a:rPr lang="ru-RU" sz="2200" dirty="0">
                <a:latin typeface="Monotype Corsiva" panose="03010101010201010101" pitchFamily="66" charset="0"/>
              </a:rPr>
              <a:t>•	Педагогическая технология проблемно-модульного обучения, с использованием элементов педагогической технологии формирования и развития критического мышления.</a:t>
            </a:r>
            <a:br>
              <a:rPr lang="ru-RU" sz="2200" dirty="0">
                <a:latin typeface="Monotype Corsiva" panose="03010101010201010101" pitchFamily="66" charset="0"/>
              </a:rPr>
            </a:br>
            <a:r>
              <a:rPr lang="ru-RU" sz="2200" b="1" i="1" dirty="0">
                <a:latin typeface="Monotype Corsiva" panose="03010101010201010101" pitchFamily="66" charset="0"/>
              </a:rPr>
              <a:t>     </a:t>
            </a:r>
            <a:r>
              <a:rPr lang="ru-RU" sz="2200" b="1" i="1" u="sng" dirty="0">
                <a:latin typeface="Monotype Corsiva" panose="03010101010201010101" pitchFamily="66" charset="0"/>
              </a:rPr>
              <a:t>Оборудование:</a:t>
            </a:r>
            <a:br>
              <a:rPr lang="ru-RU" sz="2200" b="1" i="1" u="sng" dirty="0">
                <a:latin typeface="Monotype Corsiva" panose="03010101010201010101" pitchFamily="66" charset="0"/>
              </a:rPr>
            </a:br>
            <a:r>
              <a:rPr lang="ru-RU" sz="2200" dirty="0" smtClean="0">
                <a:latin typeface="Monotype Corsiva" panose="03010101010201010101" pitchFamily="66" charset="0"/>
              </a:rPr>
              <a:t>- Обществознание</a:t>
            </a:r>
            <a:r>
              <a:rPr lang="ru-RU" sz="2200" dirty="0">
                <a:latin typeface="Monotype Corsiva" panose="03010101010201010101" pitchFamily="66" charset="0"/>
              </a:rPr>
              <a:t>. 7 класс: учеб. для </a:t>
            </a:r>
            <a:r>
              <a:rPr lang="ru-RU" sz="2200" dirty="0" err="1">
                <a:latin typeface="Monotype Corsiva" panose="03010101010201010101" pitchFamily="66" charset="0"/>
              </a:rPr>
              <a:t>общеобразоват</a:t>
            </a:r>
            <a:r>
              <a:rPr lang="ru-RU" sz="2200" dirty="0">
                <a:latin typeface="Monotype Corsiva" panose="03010101010201010101" pitchFamily="66" charset="0"/>
              </a:rPr>
              <a:t>. организаций / [Л.Н. Боголюбов и др.]. – М.: Просвещение, 2020. – 175 с.: ил. карт.;</a:t>
            </a:r>
            <a:br>
              <a:rPr lang="ru-RU" sz="2200" dirty="0">
                <a:latin typeface="Monotype Corsiva" panose="03010101010201010101" pitchFamily="66" charset="0"/>
              </a:rPr>
            </a:br>
            <a:r>
              <a:rPr lang="ru-RU" sz="2200" dirty="0" smtClean="0">
                <a:latin typeface="Monotype Corsiva" panose="03010101010201010101" pitchFamily="66" charset="0"/>
              </a:rPr>
              <a:t>- Карточки </a:t>
            </a:r>
            <a:r>
              <a:rPr lang="ru-RU" sz="2200" dirty="0">
                <a:latin typeface="Monotype Corsiva" panose="03010101010201010101" pitchFamily="66" charset="0"/>
              </a:rPr>
              <a:t>с заданиями для групп на столе каждой группы;</a:t>
            </a:r>
            <a:br>
              <a:rPr lang="ru-RU" sz="2200" dirty="0">
                <a:latin typeface="Monotype Corsiva" panose="03010101010201010101" pitchFamily="66" charset="0"/>
              </a:rPr>
            </a:br>
            <a:r>
              <a:rPr lang="ru-RU" sz="2200" dirty="0" smtClean="0">
                <a:latin typeface="Monotype Corsiva" panose="03010101010201010101" pitchFamily="66" charset="0"/>
              </a:rPr>
              <a:t>- Демонстрационная </a:t>
            </a:r>
            <a:r>
              <a:rPr lang="ru-RU" sz="2200" dirty="0">
                <a:latin typeface="Monotype Corsiva" panose="03010101010201010101" pitchFamily="66" charset="0"/>
              </a:rPr>
              <a:t>компьютерная техника с презентацией.</a:t>
            </a:r>
            <a:br>
              <a:rPr lang="ru-RU" sz="2200" dirty="0">
                <a:latin typeface="Monotype Corsiva" panose="03010101010201010101" pitchFamily="66" charset="0"/>
              </a:rPr>
            </a:br>
            <a:r>
              <a:rPr lang="ru-RU" sz="2200" dirty="0">
                <a:latin typeface="Monotype Corsiva" panose="03010101010201010101" pitchFamily="66" charset="0"/>
              </a:rPr>
              <a:t>     </a:t>
            </a:r>
            <a:r>
              <a:rPr lang="ru-RU" sz="2200" b="1" i="1" u="sng" dirty="0">
                <a:latin typeface="Monotype Corsiva" panose="03010101010201010101" pitchFamily="66" charset="0"/>
              </a:rPr>
              <a:t>Термины и понятия: </a:t>
            </a:r>
            <a:r>
              <a:rPr lang="ru-RU" sz="2200" dirty="0">
                <a:latin typeface="Monotype Corsiva" panose="03010101010201010101" pitchFamily="66" charset="0"/>
              </a:rPr>
              <a:t>социальная среда, ближайшая среда, промежуточная среда, дальняя среда. </a:t>
            </a:r>
            <a:r>
              <a:rPr lang="ru-RU" dirty="0"/>
              <a:t/>
            </a:r>
            <a:br>
              <a:rPr lang="ru-RU" dirty="0"/>
            </a:br>
            <a:endParaRPr lang="ru-RU" dirty="0"/>
          </a:p>
        </p:txBody>
      </p:sp>
    </p:spTree>
    <p:extLst>
      <p:ext uri="{BB962C8B-B14F-4D97-AF65-F5344CB8AC3E}">
        <p14:creationId xmlns:p14="http://schemas.microsoft.com/office/powerpoint/2010/main" val="156500294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627784" y="10907"/>
            <a:ext cx="3765104" cy="576064"/>
          </a:xfrm>
        </p:spPr>
        <p:txBody>
          <a:bodyPr>
            <a:normAutofit/>
          </a:bodyPr>
          <a:lstStyle/>
          <a:p>
            <a:r>
              <a:rPr lang="ru-RU" sz="2400" b="1" i="1" u="sng"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Технологическая карта урока</a:t>
            </a:r>
          </a:p>
        </p:txBody>
      </p:sp>
      <p:sp>
        <p:nvSpPr>
          <p:cNvPr id="3" name="Прямоугольник 2"/>
          <p:cNvSpPr/>
          <p:nvPr/>
        </p:nvSpPr>
        <p:spPr>
          <a:xfrm>
            <a:off x="467544" y="598233"/>
            <a:ext cx="8424936" cy="3477875"/>
          </a:xfrm>
          <a:prstGeom prst="rect">
            <a:avLst/>
          </a:prstGeom>
        </p:spPr>
        <p:txBody>
          <a:bodyPr wrap="square">
            <a:spAutoFit/>
          </a:bodyPr>
          <a:lstStyle/>
          <a:p>
            <a:pPr algn="just"/>
            <a:r>
              <a:rPr lang="ru-RU" sz="2000" b="1" i="1" u="sng" dirty="0" err="1">
                <a:latin typeface="Monotype Corsiva" panose="03010101010201010101" pitchFamily="66" charset="0"/>
              </a:rPr>
              <a:t>I.Организация</a:t>
            </a:r>
            <a:r>
              <a:rPr lang="ru-RU" sz="2000" b="1" i="1" u="sng" dirty="0">
                <a:latin typeface="Monotype Corsiva" panose="03010101010201010101" pitchFamily="66" charset="0"/>
              </a:rPr>
              <a:t> начала урока (возникновение проблемной ситуации)</a:t>
            </a:r>
          </a:p>
          <a:p>
            <a:pPr algn="just"/>
            <a:r>
              <a:rPr lang="ru-RU" sz="2000" dirty="0">
                <a:latin typeface="Monotype Corsiva" panose="03010101010201010101" pitchFamily="66" charset="0"/>
              </a:rPr>
              <a:t>     Предварительно класс поделён на три группы</a:t>
            </a:r>
          </a:p>
          <a:p>
            <a:pPr algn="just"/>
            <a:r>
              <a:rPr lang="ru-RU" sz="2000" dirty="0">
                <a:latin typeface="Monotype Corsiva" panose="03010101010201010101" pitchFamily="66" charset="0"/>
              </a:rPr>
              <a:t>     </a:t>
            </a:r>
            <a:r>
              <a:rPr lang="ru-RU" sz="2000" b="1" i="1" u="sng" dirty="0">
                <a:effectLst>
                  <a:outerShdw blurRad="38100" dist="38100" dir="2700000" algn="tl">
                    <a:srgbClr val="000000">
                      <a:alpha val="43137"/>
                    </a:srgbClr>
                  </a:outerShdw>
                </a:effectLst>
                <a:latin typeface="Monotype Corsiva" panose="03010101010201010101" pitchFamily="66" charset="0"/>
              </a:rPr>
              <a:t>1. Возникновение проблемной ситуации.</a:t>
            </a:r>
          </a:p>
          <a:p>
            <a:pPr algn="just"/>
            <a:r>
              <a:rPr lang="ru-RU" sz="2000" dirty="0">
                <a:latin typeface="Monotype Corsiva" panose="03010101010201010101" pitchFamily="66" charset="0"/>
              </a:rPr>
              <a:t>     Учитель предлагает ученикам проанализировать папку с фактами.</a:t>
            </a:r>
          </a:p>
          <a:p>
            <a:pPr algn="just"/>
            <a:r>
              <a:rPr lang="ru-RU" sz="2000" dirty="0">
                <a:latin typeface="Monotype Corsiva" panose="03010101010201010101" pitchFamily="66" charset="0"/>
              </a:rPr>
              <a:t>     </a:t>
            </a:r>
            <a:r>
              <a:rPr lang="ru-RU" sz="2000" b="1" dirty="0">
                <a:latin typeface="Monotype Corsiva" panose="03010101010201010101" pitchFamily="66" charset="0"/>
              </a:rPr>
              <a:t>Факт №1. </a:t>
            </a:r>
            <a:r>
              <a:rPr lang="ru-RU" sz="2000" dirty="0">
                <a:latin typeface="Monotype Corsiva" panose="03010101010201010101" pitchFamily="66" charset="0"/>
              </a:rPr>
              <a:t>Покинутые своими семьями, около 100 миллионов детей существуют лишь за счёт изнурительной работы, мелкого воровства и нищенства.</a:t>
            </a:r>
          </a:p>
          <a:p>
            <a:pPr algn="just"/>
            <a:r>
              <a:rPr lang="ru-RU" sz="2000" dirty="0">
                <a:latin typeface="Monotype Corsiva" panose="03010101010201010101" pitchFamily="66" charset="0"/>
              </a:rPr>
              <a:t>     </a:t>
            </a:r>
            <a:r>
              <a:rPr lang="ru-RU" sz="2000" b="1" dirty="0">
                <a:latin typeface="Monotype Corsiva" panose="03010101010201010101" pitchFamily="66" charset="0"/>
              </a:rPr>
              <a:t>Факт №2. </a:t>
            </a:r>
            <a:r>
              <a:rPr lang="ru-RU" sz="2000" dirty="0">
                <a:latin typeface="Monotype Corsiva" panose="03010101010201010101" pitchFamily="66" charset="0"/>
              </a:rPr>
              <a:t>Тысячи детей в богатых семьях лишены заботы, подвергаются плохому </a:t>
            </a:r>
            <a:r>
              <a:rPr lang="ru-RU" sz="2000" dirty="0" smtClean="0">
                <a:latin typeface="Monotype Corsiva" panose="03010101010201010101" pitchFamily="66" charset="0"/>
              </a:rPr>
              <a:t>обращению</a:t>
            </a:r>
            <a:r>
              <a:rPr lang="ru-RU" sz="2000" dirty="0">
                <a:latin typeface="Monotype Corsiva" panose="03010101010201010101" pitchFamily="66" charset="0"/>
              </a:rPr>
              <a:t>, или становятся жертвами злоупотребления наркотиками.</a:t>
            </a:r>
          </a:p>
          <a:p>
            <a:pPr algn="just"/>
            <a:r>
              <a:rPr lang="ru-RU" sz="2000" dirty="0">
                <a:latin typeface="Monotype Corsiva" panose="03010101010201010101" pitchFamily="66" charset="0"/>
              </a:rPr>
              <a:t>     </a:t>
            </a:r>
            <a:r>
              <a:rPr lang="ru-RU" sz="2000" b="1" dirty="0">
                <a:latin typeface="Monotype Corsiva" panose="03010101010201010101" pitchFamily="66" charset="0"/>
              </a:rPr>
              <a:t>Факт №3. </a:t>
            </a:r>
            <a:r>
              <a:rPr lang="ru-RU" sz="2000" dirty="0">
                <a:latin typeface="Monotype Corsiva" panose="03010101010201010101" pitchFamily="66" charset="0"/>
              </a:rPr>
              <a:t>По опросам школьников 7 класса одной из средних школ города М. психолог пришел к выводу о том, что 40 % учащихся безоговорочно доверяют своем </a:t>
            </a:r>
            <a:r>
              <a:rPr lang="ru-RU" sz="2000" dirty="0" smtClean="0">
                <a:latin typeface="Monotype Corsiva" panose="03010101010201010101" pitchFamily="66" charset="0"/>
              </a:rPr>
              <a:t>учителям</a:t>
            </a:r>
            <a:r>
              <a:rPr lang="ru-RU" sz="2000" dirty="0">
                <a:latin typeface="Monotype Corsiva" panose="03010101010201010101" pitchFamily="66" charset="0"/>
              </a:rPr>
              <a:t>.</a:t>
            </a:r>
          </a:p>
        </p:txBody>
      </p:sp>
    </p:spTree>
    <p:extLst>
      <p:ext uri="{BB962C8B-B14F-4D97-AF65-F5344CB8AC3E}">
        <p14:creationId xmlns:p14="http://schemas.microsoft.com/office/powerpoint/2010/main" val="197027063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67544" y="309593"/>
            <a:ext cx="7848872" cy="4093428"/>
          </a:xfrm>
          <a:prstGeom prst="rect">
            <a:avLst/>
          </a:prstGeom>
        </p:spPr>
        <p:txBody>
          <a:bodyPr wrap="square">
            <a:spAutoFit/>
          </a:bodyPr>
          <a:lstStyle/>
          <a:p>
            <a:pPr algn="just"/>
            <a:r>
              <a:rPr lang="ru-RU" sz="2000" b="1" i="1" u="sng" dirty="0">
                <a:effectLst>
                  <a:outerShdw blurRad="38100" dist="38100" dir="2700000" algn="tl">
                    <a:srgbClr val="000000">
                      <a:alpha val="43137"/>
                    </a:srgbClr>
                  </a:outerShdw>
                </a:effectLst>
                <a:latin typeface="Monotype Corsiva" panose="03010101010201010101" pitchFamily="66" charset="0"/>
              </a:rPr>
              <a:t>2. Постановка учащимися проблемы урока.</a:t>
            </a:r>
          </a:p>
          <a:p>
            <a:pPr algn="just"/>
            <a:r>
              <a:rPr lang="ru-RU" sz="2000" b="1" i="1" dirty="0">
                <a:effectLst>
                  <a:outerShdw blurRad="38100" dist="38100" dir="2700000" algn="tl">
                    <a:srgbClr val="000000">
                      <a:alpha val="43137"/>
                    </a:srgbClr>
                  </a:outerShdw>
                </a:effectLst>
                <a:latin typeface="Monotype Corsiva" panose="03010101010201010101" pitchFamily="66" charset="0"/>
              </a:rPr>
              <a:t>    </a:t>
            </a:r>
            <a:r>
              <a:rPr lang="ru-RU" sz="2000" b="1" i="1" u="sng" dirty="0">
                <a:effectLst>
                  <a:outerShdw blurRad="38100" dist="38100" dir="2700000" algn="tl">
                    <a:srgbClr val="000000">
                      <a:alpha val="43137"/>
                    </a:srgbClr>
                  </a:outerShdw>
                </a:effectLst>
                <a:latin typeface="Monotype Corsiva" panose="03010101010201010101" pitchFamily="66" charset="0"/>
              </a:rPr>
              <a:t> А) Подводящий проблемный диалог:</a:t>
            </a:r>
          </a:p>
          <a:p>
            <a:pPr algn="just"/>
            <a:r>
              <a:rPr lang="ru-RU" sz="2000" dirty="0">
                <a:latin typeface="Monotype Corsiva" panose="03010101010201010101" pitchFamily="66" charset="0"/>
              </a:rPr>
              <a:t> - Ребята проанализируете представленные факты. Как </a:t>
            </a:r>
            <a:r>
              <a:rPr lang="ru-RU" sz="2000" dirty="0" smtClean="0">
                <a:latin typeface="Monotype Corsiva" panose="03010101010201010101" pitchFamily="66" charset="0"/>
              </a:rPr>
              <a:t>Вы </a:t>
            </a:r>
            <a:r>
              <a:rPr lang="ru-RU" sz="2000" dirty="0">
                <a:latin typeface="Monotype Corsiva" panose="03010101010201010101" pitchFamily="66" charset="0"/>
              </a:rPr>
              <a:t>думаете, какую тему мы будем изучать сегодня на уроке?</a:t>
            </a:r>
          </a:p>
          <a:p>
            <a:pPr algn="just"/>
            <a:r>
              <a:rPr lang="ru-RU" sz="2000" dirty="0">
                <a:latin typeface="Monotype Corsiva" panose="03010101010201010101" pitchFamily="66" charset="0"/>
              </a:rPr>
              <a:t>Ученики должны подойти к тому, что в фактах представлены примеры влияния на подростка социального окружения.</a:t>
            </a:r>
          </a:p>
          <a:p>
            <a:pPr algn="just"/>
            <a:r>
              <a:rPr lang="ru-RU" sz="2000" dirty="0">
                <a:latin typeface="Monotype Corsiva" panose="03010101010201010101" pitchFamily="66" charset="0"/>
              </a:rPr>
              <a:t> - Как звучит тема нашего урока?</a:t>
            </a:r>
          </a:p>
          <a:p>
            <a:pPr algn="just"/>
            <a:r>
              <a:rPr lang="ru-RU" sz="2000" dirty="0">
                <a:latin typeface="Monotype Corsiva" panose="03010101010201010101" pitchFamily="66" charset="0"/>
              </a:rPr>
              <a:t> - Социальная среда подростка.</a:t>
            </a:r>
          </a:p>
          <a:p>
            <a:pPr algn="just"/>
            <a:r>
              <a:rPr lang="ru-RU" sz="2000" dirty="0">
                <a:latin typeface="Monotype Corsiva" panose="03010101010201010101" pitchFamily="66" charset="0"/>
              </a:rPr>
              <a:t>- А что нам предстоит узнать? Какие цели мы преследуем?</a:t>
            </a:r>
          </a:p>
          <a:p>
            <a:pPr algn="just"/>
            <a:r>
              <a:rPr lang="ru-RU" sz="2000" dirty="0">
                <a:latin typeface="Monotype Corsiva" panose="03010101010201010101" pitchFamily="66" charset="0"/>
              </a:rPr>
              <a:t>     </a:t>
            </a:r>
            <a:r>
              <a:rPr lang="ru-RU" sz="2000" b="1" i="1" u="sng" dirty="0">
                <a:effectLst>
                  <a:outerShdw blurRad="38100" dist="38100" dir="2700000" algn="tl">
                    <a:srgbClr val="000000">
                      <a:alpha val="43137"/>
                    </a:srgbClr>
                  </a:outerShdw>
                </a:effectLst>
                <a:latin typeface="Monotype Corsiva" panose="03010101010201010101" pitchFamily="66" charset="0"/>
              </a:rPr>
              <a:t>Б) Составляется план на доске:</a:t>
            </a:r>
          </a:p>
          <a:p>
            <a:pPr algn="just"/>
            <a:r>
              <a:rPr lang="ru-RU" sz="2000" dirty="0">
                <a:latin typeface="Monotype Corsiva" panose="03010101010201010101" pitchFamily="66" charset="0"/>
              </a:rPr>
              <a:t>А. Определить, что такое социальная среда.</a:t>
            </a:r>
          </a:p>
          <a:p>
            <a:pPr algn="just"/>
            <a:r>
              <a:rPr lang="ru-RU" sz="2000" dirty="0">
                <a:latin typeface="Monotype Corsiva" panose="03010101010201010101" pitchFamily="66" charset="0"/>
              </a:rPr>
              <a:t>Б. Её разновидности.</a:t>
            </a:r>
          </a:p>
          <a:p>
            <a:pPr algn="just"/>
            <a:r>
              <a:rPr lang="ru-RU" sz="2000" dirty="0">
                <a:latin typeface="Monotype Corsiva" panose="03010101010201010101" pitchFamily="66" charset="0"/>
              </a:rPr>
              <a:t>В. Влияние каждого вида на подростка.</a:t>
            </a:r>
          </a:p>
        </p:txBody>
      </p:sp>
    </p:spTree>
    <p:extLst>
      <p:ext uri="{BB962C8B-B14F-4D97-AF65-F5344CB8AC3E}">
        <p14:creationId xmlns:p14="http://schemas.microsoft.com/office/powerpoint/2010/main" val="67314746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827584" y="771550"/>
            <a:ext cx="7488832" cy="3416320"/>
          </a:xfrm>
          <a:prstGeom prst="rect">
            <a:avLst/>
          </a:prstGeom>
        </p:spPr>
        <p:txBody>
          <a:bodyPr wrap="square">
            <a:spAutoFit/>
          </a:bodyPr>
          <a:lstStyle/>
          <a:p>
            <a:r>
              <a:rPr lang="ru-RU" dirty="0"/>
              <a:t> </a:t>
            </a:r>
            <a:r>
              <a:rPr lang="ru-RU" sz="2400" b="1" i="1" dirty="0">
                <a:effectLst>
                  <a:outerShdw blurRad="38100" dist="38100" dir="2700000" algn="tl">
                    <a:srgbClr val="000000">
                      <a:alpha val="43137"/>
                    </a:srgbClr>
                  </a:outerShdw>
                </a:effectLst>
                <a:latin typeface="Monotype Corsiva" panose="03010101010201010101" pitchFamily="66" charset="0"/>
              </a:rPr>
              <a:t>II. Изучение нового материала (осмысление)</a:t>
            </a:r>
          </a:p>
          <a:p>
            <a:r>
              <a:rPr lang="ru-RU" sz="2400" dirty="0">
                <a:latin typeface="Monotype Corsiva" panose="03010101010201010101" pitchFamily="66" charset="0"/>
              </a:rPr>
              <a:t>     </a:t>
            </a:r>
            <a:r>
              <a:rPr lang="ru-RU" sz="2400" b="1" i="1" dirty="0">
                <a:effectLst>
                  <a:outerShdw blurRad="38100" dist="38100" dir="2700000" algn="tl">
                    <a:srgbClr val="000000">
                      <a:alpha val="43137"/>
                    </a:srgbClr>
                  </a:outerShdw>
                </a:effectLst>
                <a:latin typeface="Monotype Corsiva" panose="03010101010201010101" pitchFamily="66" charset="0"/>
              </a:rPr>
              <a:t>1.Выстраивание ассоциативного ряда:</a:t>
            </a:r>
          </a:p>
          <a:p>
            <a:r>
              <a:rPr lang="ru-RU" sz="2400" dirty="0">
                <a:latin typeface="Monotype Corsiva" panose="03010101010201010101" pitchFamily="66" charset="0"/>
              </a:rPr>
              <a:t>- Какие ассоциации у вас возникают с понятием «социальная среда»? (В результате беседы идёт выстраивание ассоциативного ряда: социальная – общественная - окружение - семья – родственники – друзья – всё общество).</a:t>
            </a:r>
          </a:p>
          <a:p>
            <a:r>
              <a:rPr lang="ru-RU" sz="2400" dirty="0">
                <a:latin typeface="Monotype Corsiva" panose="03010101010201010101" pitchFamily="66" charset="0"/>
              </a:rPr>
              <a:t>На доску выводятся все названные слова. Затем учащимся даётся задание составить определение «социальная среда» и записать в тетрадь.</a:t>
            </a:r>
          </a:p>
        </p:txBody>
      </p:sp>
    </p:spTree>
    <p:extLst>
      <p:ext uri="{BB962C8B-B14F-4D97-AF65-F5344CB8AC3E}">
        <p14:creationId xmlns:p14="http://schemas.microsoft.com/office/powerpoint/2010/main" val="291834358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827584" y="339502"/>
            <a:ext cx="7632848" cy="1384995"/>
          </a:xfrm>
          <a:prstGeom prst="rect">
            <a:avLst/>
          </a:prstGeom>
        </p:spPr>
        <p:txBody>
          <a:bodyPr wrap="square">
            <a:spAutoFit/>
          </a:bodyPr>
          <a:lstStyle/>
          <a:p>
            <a:pPr algn="just"/>
            <a:r>
              <a:rPr lang="ru-RU" sz="2400" dirty="0">
                <a:latin typeface="Monotype Corsiva" panose="03010101010201010101" pitchFamily="66" charset="0"/>
              </a:rPr>
              <a:t> </a:t>
            </a:r>
            <a:r>
              <a:rPr lang="ru-RU" sz="2400" dirty="0" smtClean="0">
                <a:latin typeface="Monotype Corsiva" panose="03010101010201010101" pitchFamily="66" charset="0"/>
              </a:rPr>
              <a:t>    </a:t>
            </a:r>
            <a:r>
              <a:rPr lang="ru-RU" sz="2000" b="1" i="1" dirty="0" smtClean="0">
                <a:effectLst>
                  <a:outerShdw blurRad="38100" dist="38100" dir="2700000" algn="tl">
                    <a:srgbClr val="000000">
                      <a:alpha val="43137"/>
                    </a:srgbClr>
                  </a:outerShdw>
                </a:effectLst>
                <a:latin typeface="Monotype Corsiva" panose="03010101010201010101" pitchFamily="66" charset="0"/>
              </a:rPr>
              <a:t>2</a:t>
            </a:r>
            <a:r>
              <a:rPr lang="ru-RU" sz="2000" b="1" i="1" dirty="0">
                <a:effectLst>
                  <a:outerShdw blurRad="38100" dist="38100" dir="2700000" algn="tl">
                    <a:srgbClr val="000000">
                      <a:alpha val="43137"/>
                    </a:srgbClr>
                  </a:outerShdw>
                </a:effectLst>
                <a:latin typeface="Monotype Corsiva" panose="03010101010201010101" pitchFamily="66" charset="0"/>
              </a:rPr>
              <a:t>. Каждая группа получает задание – дописать фразу «Я вижу вокруг себя…»</a:t>
            </a:r>
          </a:p>
          <a:p>
            <a:pPr algn="just"/>
            <a:r>
              <a:rPr lang="ru-RU" sz="2000" dirty="0" smtClean="0">
                <a:latin typeface="Monotype Corsiva" panose="03010101010201010101" pitchFamily="66" charset="0"/>
              </a:rPr>
              <a:t>     Через </a:t>
            </a:r>
            <a:r>
              <a:rPr lang="ru-RU" sz="2000" dirty="0">
                <a:latin typeface="Monotype Corsiva" panose="03010101010201010101" pitchFamily="66" charset="0"/>
              </a:rPr>
              <a:t>две минуты заслушиваются ответы. По ходу ответов на доске составляется схема:</a:t>
            </a:r>
          </a:p>
        </p:txBody>
      </p:sp>
      <p:pic>
        <p:nvPicPr>
          <p:cNvPr id="4" name="Рисунок 3"/>
          <p:cNvPicPr>
            <a:picLocks noChangeAspect="1"/>
          </p:cNvPicPr>
          <p:nvPr/>
        </p:nvPicPr>
        <p:blipFill>
          <a:blip r:embed="rId2"/>
          <a:stretch>
            <a:fillRect/>
          </a:stretch>
        </p:blipFill>
        <p:spPr>
          <a:xfrm>
            <a:off x="1187624" y="1923678"/>
            <a:ext cx="6612144" cy="2299634"/>
          </a:xfrm>
          <a:prstGeom prst="rect">
            <a:avLst/>
          </a:prstGeom>
        </p:spPr>
      </p:pic>
    </p:spTree>
    <p:extLst>
      <p:ext uri="{BB962C8B-B14F-4D97-AF65-F5344CB8AC3E}">
        <p14:creationId xmlns:p14="http://schemas.microsoft.com/office/powerpoint/2010/main" val="23889102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827584" y="483518"/>
            <a:ext cx="7776864" cy="4093428"/>
          </a:xfrm>
          <a:prstGeom prst="rect">
            <a:avLst/>
          </a:prstGeom>
        </p:spPr>
        <p:txBody>
          <a:bodyPr wrap="square">
            <a:spAutoFit/>
          </a:bodyPr>
          <a:lstStyle/>
          <a:p>
            <a:pPr algn="just"/>
            <a:r>
              <a:rPr lang="ru-RU" dirty="0"/>
              <a:t> </a:t>
            </a:r>
            <a:r>
              <a:rPr lang="ru-RU" dirty="0" smtClean="0"/>
              <a:t>     </a:t>
            </a:r>
            <a:r>
              <a:rPr lang="ru-RU" sz="2000" dirty="0" smtClean="0">
                <a:latin typeface="Monotype Corsiva" panose="03010101010201010101" pitchFamily="66" charset="0"/>
              </a:rPr>
              <a:t>Скажите</a:t>
            </a:r>
            <a:r>
              <a:rPr lang="ru-RU" sz="2000" dirty="0">
                <a:latin typeface="Monotype Corsiva" panose="03010101010201010101" pitchFamily="66" charset="0"/>
              </a:rPr>
              <a:t>, а в чём Вы видите разницу в степени воздействия на подростка ближайшей среды, промежуточной среды, дальней среды?</a:t>
            </a:r>
          </a:p>
          <a:p>
            <a:pPr algn="just"/>
            <a:r>
              <a:rPr lang="ru-RU" sz="2000" b="1" i="1" dirty="0">
                <a:effectLst>
                  <a:outerShdw blurRad="38100" dist="38100" dir="2700000" algn="tl">
                    <a:srgbClr val="000000">
                      <a:alpha val="43137"/>
                    </a:srgbClr>
                  </a:outerShdw>
                </a:effectLst>
                <a:latin typeface="Monotype Corsiva" panose="03010101010201010101" pitchFamily="66" charset="0"/>
              </a:rPr>
              <a:t>     Выслушиваются версии, подводится итог:</a:t>
            </a:r>
          </a:p>
          <a:p>
            <a:pPr algn="just"/>
            <a:r>
              <a:rPr lang="ru-RU" sz="2000" dirty="0">
                <a:latin typeface="Monotype Corsiva" panose="03010101010201010101" pitchFamily="66" charset="0"/>
              </a:rPr>
              <a:t>     Следовательно, чем дальше от подростка круг общения, тем меньше уровень доверия к нему. В ходе международного исследования, проведённого во многих странах мира в 2022 году, было выяснено, что меньше всего подростки доверяют информации из Интернета, чуть больше, но не на много, - средствам массовой информации.</a:t>
            </a:r>
          </a:p>
          <a:p>
            <a:pPr algn="just"/>
            <a:r>
              <a:rPr lang="ru-RU" sz="2000" dirty="0">
                <a:latin typeface="Monotype Corsiva" panose="03010101010201010101" pitchFamily="66" charset="0"/>
              </a:rPr>
              <a:t>     Больше всего подростки доверяют свое семье. Более 50 % опрошенных считают, что сведения, получаемые от родителей, самые правильные и правдивые. </a:t>
            </a:r>
          </a:p>
          <a:p>
            <a:pPr algn="just"/>
            <a:r>
              <a:rPr lang="ru-RU" sz="2000" dirty="0">
                <a:latin typeface="Monotype Corsiva" panose="03010101010201010101" pitchFamily="66" charset="0"/>
              </a:rPr>
              <a:t>     Но одинаковое ли воздействие на подростка оказывает семья? Ведь семьи бывают: богатые, со средним достатком, бедные. </a:t>
            </a:r>
          </a:p>
        </p:txBody>
      </p:sp>
    </p:spTree>
    <p:extLst>
      <p:ext uri="{BB962C8B-B14F-4D97-AF65-F5344CB8AC3E}">
        <p14:creationId xmlns:p14="http://schemas.microsoft.com/office/powerpoint/2010/main" val="106067981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899592" y="267494"/>
            <a:ext cx="7920880" cy="4093428"/>
          </a:xfrm>
          <a:prstGeom prst="rect">
            <a:avLst/>
          </a:prstGeom>
        </p:spPr>
        <p:txBody>
          <a:bodyPr wrap="square">
            <a:spAutoFit/>
          </a:bodyPr>
          <a:lstStyle/>
          <a:p>
            <a:pPr algn="ctr"/>
            <a:r>
              <a:rPr lang="ru-RU" sz="2000" dirty="0" smtClean="0">
                <a:latin typeface="Monotype Corsiva" panose="03010101010201010101" pitchFamily="66" charset="0"/>
              </a:rPr>
              <a:t>      </a:t>
            </a:r>
            <a:r>
              <a:rPr lang="ru-RU" sz="2000" b="1" i="1" u="sng" dirty="0" smtClean="0">
                <a:effectLst>
                  <a:outerShdw blurRad="38100" dist="38100" dir="2700000" algn="tl">
                    <a:srgbClr val="000000">
                      <a:alpha val="43137"/>
                    </a:srgbClr>
                  </a:outerShdw>
                </a:effectLst>
                <a:latin typeface="Monotype Corsiva" panose="03010101010201010101" pitchFamily="66" charset="0"/>
              </a:rPr>
              <a:t>1.Выполнение </a:t>
            </a:r>
            <a:r>
              <a:rPr lang="ru-RU" sz="2000" b="1" i="1" u="sng" dirty="0">
                <a:effectLst>
                  <a:outerShdw blurRad="38100" dist="38100" dir="2700000" algn="tl">
                    <a:srgbClr val="000000">
                      <a:alpha val="43137"/>
                    </a:srgbClr>
                  </a:outerShdw>
                </a:effectLst>
                <a:latin typeface="Monotype Corsiva" panose="03010101010201010101" pitchFamily="66" charset="0"/>
              </a:rPr>
              <a:t>группового задания.</a:t>
            </a:r>
          </a:p>
          <a:p>
            <a:r>
              <a:rPr lang="ru-RU" sz="2000" dirty="0">
                <a:latin typeface="Monotype Corsiva" panose="03010101010201010101" pitchFamily="66" charset="0"/>
              </a:rPr>
              <a:t>     Каждая группа воссоздаст «климат» и среду обитания по степени богатства.</a:t>
            </a:r>
          </a:p>
          <a:p>
            <a:r>
              <a:rPr lang="ru-RU" sz="2000" dirty="0">
                <a:latin typeface="Monotype Corsiva" panose="03010101010201010101" pitchFamily="66" charset="0"/>
              </a:rPr>
              <a:t>     </a:t>
            </a:r>
            <a:r>
              <a:rPr lang="ru-RU" sz="2000" b="1" u="sng" dirty="0">
                <a:latin typeface="Monotype Corsiva" panose="03010101010201010101" pitchFamily="66" charset="0"/>
              </a:rPr>
              <a:t>Первая группа: </a:t>
            </a:r>
            <a:r>
              <a:rPr lang="ru-RU" sz="2000" dirty="0">
                <a:latin typeface="Monotype Corsiva" panose="03010101010201010101" pitchFamily="66" charset="0"/>
              </a:rPr>
              <a:t>представьте, что Вы воспитываетесь в семье с большим достатком.</a:t>
            </a:r>
          </a:p>
          <a:p>
            <a:r>
              <a:rPr lang="ru-RU" sz="2000" dirty="0">
                <a:latin typeface="Monotype Corsiva" panose="03010101010201010101" pitchFamily="66" charset="0"/>
              </a:rPr>
              <a:t>     </a:t>
            </a:r>
            <a:r>
              <a:rPr lang="ru-RU" sz="2000" b="1" u="sng" dirty="0">
                <a:latin typeface="Monotype Corsiva" panose="03010101010201010101" pitchFamily="66" charset="0"/>
              </a:rPr>
              <a:t>Вторая группа: </a:t>
            </a:r>
            <a:r>
              <a:rPr lang="ru-RU" sz="2000" dirty="0">
                <a:latin typeface="Monotype Corsiva" panose="03010101010201010101" pitchFamily="66" charset="0"/>
              </a:rPr>
              <a:t>представьте, что Вы воспитываетесь в семье со среднем достатком.</a:t>
            </a:r>
          </a:p>
          <a:p>
            <a:r>
              <a:rPr lang="ru-RU" sz="2000" dirty="0">
                <a:latin typeface="Monotype Corsiva" panose="03010101010201010101" pitchFamily="66" charset="0"/>
              </a:rPr>
              <a:t>     </a:t>
            </a:r>
            <a:r>
              <a:rPr lang="ru-RU" sz="2000" b="1" u="sng" dirty="0">
                <a:latin typeface="Monotype Corsiva" panose="03010101010201010101" pitchFamily="66" charset="0"/>
              </a:rPr>
              <a:t>Третья группа:</a:t>
            </a:r>
            <a:r>
              <a:rPr lang="ru-RU" sz="2000" dirty="0">
                <a:latin typeface="Monotype Corsiva" panose="03010101010201010101" pitchFamily="66" charset="0"/>
              </a:rPr>
              <a:t> представьте, что Вы воспитываетесь в семье, которая едва сводит </a:t>
            </a:r>
            <a:r>
              <a:rPr lang="ru-RU" sz="2000" dirty="0" smtClean="0">
                <a:latin typeface="Monotype Corsiva" panose="03010101010201010101" pitchFamily="66" charset="0"/>
              </a:rPr>
              <a:t>концы </a:t>
            </a:r>
            <a:r>
              <a:rPr lang="ru-RU" sz="2000" dirty="0">
                <a:latin typeface="Monotype Corsiva" panose="03010101010201010101" pitchFamily="66" charset="0"/>
              </a:rPr>
              <a:t>с концами.</a:t>
            </a:r>
          </a:p>
          <a:p>
            <a:pPr algn="ctr"/>
            <a:r>
              <a:rPr lang="ru-RU" sz="2000" b="1" i="1" u="sng" dirty="0">
                <a:effectLst>
                  <a:outerShdw blurRad="38100" dist="38100" dir="2700000" algn="tl">
                    <a:srgbClr val="000000">
                      <a:alpha val="43137"/>
                    </a:srgbClr>
                  </a:outerShdw>
                </a:effectLst>
                <a:latin typeface="Monotype Corsiva" panose="03010101010201010101" pitchFamily="66" charset="0"/>
              </a:rPr>
              <a:t>Общее задание: прочтите его в карточке .</a:t>
            </a:r>
          </a:p>
          <a:p>
            <a:r>
              <a:rPr lang="ru-RU" sz="2000" dirty="0">
                <a:latin typeface="Monotype Corsiva" panose="03010101010201010101" pitchFamily="66" charset="0"/>
              </a:rPr>
              <a:t>- Как чувствуют себя подростки в этих семьях?</a:t>
            </a:r>
          </a:p>
          <a:p>
            <a:r>
              <a:rPr lang="ru-RU" sz="2000" dirty="0">
                <a:latin typeface="Monotype Corsiva" panose="03010101010201010101" pitchFamily="66" charset="0"/>
              </a:rPr>
              <a:t> - Как они приспособлены к жизни?</a:t>
            </a:r>
          </a:p>
          <a:p>
            <a:r>
              <a:rPr lang="ru-RU" sz="2000" dirty="0">
                <a:latin typeface="Monotype Corsiva" panose="03010101010201010101" pitchFamily="66" charset="0"/>
              </a:rPr>
              <a:t> - Какие качества они получают, воспитываясь в подобных семьях?</a:t>
            </a:r>
          </a:p>
          <a:p>
            <a:r>
              <a:rPr lang="ru-RU" sz="2000" dirty="0">
                <a:latin typeface="Monotype Corsiva" panose="03010101010201010101" pitchFamily="66" charset="0"/>
              </a:rPr>
              <a:t>Работу представляют наглядно.</a:t>
            </a:r>
          </a:p>
        </p:txBody>
      </p:sp>
    </p:spTree>
    <p:extLst>
      <p:ext uri="{BB962C8B-B14F-4D97-AF65-F5344CB8AC3E}">
        <p14:creationId xmlns:p14="http://schemas.microsoft.com/office/powerpoint/2010/main" val="280253960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67544" y="586591"/>
            <a:ext cx="7920880" cy="3477875"/>
          </a:xfrm>
          <a:prstGeom prst="rect">
            <a:avLst/>
          </a:prstGeom>
        </p:spPr>
        <p:txBody>
          <a:bodyPr wrap="square">
            <a:spAutoFit/>
          </a:bodyPr>
          <a:lstStyle/>
          <a:p>
            <a:pPr algn="just"/>
            <a:r>
              <a:rPr lang="ru-RU" sz="2000" b="1" i="1" u="sng" dirty="0">
                <a:effectLst>
                  <a:outerShdw blurRad="38100" dist="38100" dir="2700000" algn="tl">
                    <a:srgbClr val="000000">
                      <a:alpha val="43137"/>
                    </a:srgbClr>
                  </a:outerShdw>
                </a:effectLst>
                <a:latin typeface="Monotype Corsiva" panose="03010101010201010101" pitchFamily="66" charset="0"/>
              </a:rPr>
              <a:t>Примерный ответ 1 группы. Влияние на подростка семьи с большим достатком:</a:t>
            </a:r>
          </a:p>
          <a:p>
            <a:pPr algn="just"/>
            <a:r>
              <a:rPr lang="ru-RU" sz="2000" dirty="0">
                <a:latin typeface="Monotype Corsiva" panose="03010101010201010101" pitchFamily="66" charset="0"/>
              </a:rPr>
              <a:t>1.	Уже в юные годы подростки имеют практически всё, что захотят.</a:t>
            </a:r>
          </a:p>
          <a:p>
            <a:pPr algn="just"/>
            <a:r>
              <a:rPr lang="ru-RU" sz="2000" dirty="0">
                <a:latin typeface="Monotype Corsiva" panose="03010101010201010101" pitchFamily="66" charset="0"/>
              </a:rPr>
              <a:t>2.	Наличие собственных денег даёт возможность чувствовать себя уверенно.</a:t>
            </a:r>
          </a:p>
          <a:p>
            <a:pPr algn="just"/>
            <a:r>
              <a:rPr lang="ru-RU" sz="2000" dirty="0">
                <a:latin typeface="Monotype Corsiva" panose="03010101010201010101" pitchFamily="66" charset="0"/>
              </a:rPr>
              <a:t>3.	Они могут проводить свободное время, получая максимум удовольствия.</a:t>
            </a:r>
          </a:p>
          <a:p>
            <a:pPr algn="just"/>
            <a:r>
              <a:rPr lang="ru-RU" sz="2000" dirty="0">
                <a:latin typeface="Monotype Corsiva" panose="03010101010201010101" pitchFamily="66" charset="0"/>
              </a:rPr>
              <a:t>4.	В них развиваются следующие черты: эгоизм, слабоволие, себялюбие, неумение </a:t>
            </a:r>
          </a:p>
          <a:p>
            <a:pPr algn="just"/>
            <a:r>
              <a:rPr lang="ru-RU" sz="2000" dirty="0">
                <a:latin typeface="Monotype Corsiva" panose="03010101010201010101" pitchFamily="66" charset="0"/>
              </a:rPr>
              <a:t>5.	преодолевать преграды т.д.</a:t>
            </a:r>
          </a:p>
          <a:p>
            <a:pPr algn="just"/>
            <a:r>
              <a:rPr lang="ru-RU" sz="2000" dirty="0">
                <a:latin typeface="Monotype Corsiva" panose="03010101010201010101" pitchFamily="66" charset="0"/>
              </a:rPr>
              <a:t>6.	Впоследствии это может привести к трагедии.</a:t>
            </a:r>
          </a:p>
        </p:txBody>
      </p:sp>
    </p:spTree>
    <p:extLst>
      <p:ext uri="{BB962C8B-B14F-4D97-AF65-F5344CB8AC3E}">
        <p14:creationId xmlns:p14="http://schemas.microsoft.com/office/powerpoint/2010/main" val="675337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539552" y="627534"/>
            <a:ext cx="7992888" cy="4093428"/>
          </a:xfrm>
          <a:prstGeom prst="rect">
            <a:avLst/>
          </a:prstGeom>
        </p:spPr>
        <p:txBody>
          <a:bodyPr wrap="square">
            <a:spAutoFit/>
          </a:bodyPr>
          <a:lstStyle/>
          <a:p>
            <a:pPr algn="just"/>
            <a:r>
              <a:rPr lang="ru-RU" sz="2000" b="1" i="1" u="sng" dirty="0">
                <a:effectLst>
                  <a:outerShdw blurRad="38100" dist="38100" dir="2700000" algn="tl">
                    <a:srgbClr val="000000">
                      <a:alpha val="43137"/>
                    </a:srgbClr>
                  </a:outerShdw>
                </a:effectLst>
                <a:latin typeface="Monotype Corsiva" panose="03010101010201010101" pitchFamily="66" charset="0"/>
              </a:rPr>
              <a:t>Примерный ответ 2 группы. Влияние на подростка семьи со средним достатком:</a:t>
            </a:r>
          </a:p>
          <a:p>
            <a:pPr algn="just"/>
            <a:r>
              <a:rPr lang="ru-RU" sz="2000" dirty="0">
                <a:latin typeface="Monotype Corsiva" panose="03010101010201010101" pitchFamily="66" charset="0"/>
              </a:rPr>
              <a:t>1.	Подростки в основном обеспечены всем необходимым, но позволить себе лишнего не могут.</a:t>
            </a:r>
          </a:p>
          <a:p>
            <a:pPr algn="just"/>
            <a:r>
              <a:rPr lang="ru-RU" sz="2000" dirty="0">
                <a:latin typeface="Monotype Corsiva" panose="03010101010201010101" pitchFamily="66" charset="0"/>
              </a:rPr>
              <a:t>2.	Отсутствие достаточного количества денег заставляет их лучше приспосабливаться к жизни.</a:t>
            </a:r>
          </a:p>
          <a:p>
            <a:pPr algn="just"/>
            <a:r>
              <a:rPr lang="ru-RU" sz="2000" dirty="0">
                <a:latin typeface="Monotype Corsiva" panose="03010101010201010101" pitchFamily="66" charset="0"/>
              </a:rPr>
              <a:t>3.	Они всего добиваются сами: высокого положения в обществе, глубоких знаний, престижной работы, уважения товарищей.</a:t>
            </a:r>
          </a:p>
          <a:p>
            <a:pPr algn="just"/>
            <a:r>
              <a:rPr lang="ru-RU" sz="2000" dirty="0">
                <a:latin typeface="Monotype Corsiva" panose="03010101010201010101" pitchFamily="66" charset="0"/>
              </a:rPr>
              <a:t>4.	В них развиваются следующие черты: самостоятельность, терпимость, уважение к людям, трудолюбие, активность.</a:t>
            </a:r>
          </a:p>
          <a:p>
            <a:pPr algn="just"/>
            <a:r>
              <a:rPr lang="ru-RU" sz="2000" dirty="0">
                <a:latin typeface="Monotype Corsiva" panose="03010101010201010101" pitchFamily="66" charset="0"/>
              </a:rPr>
              <a:t>5.	Каждодневная борьба растит из них неплохих борцов на «социальном фронте».</a:t>
            </a:r>
          </a:p>
          <a:p>
            <a:pPr algn="just"/>
            <a:r>
              <a:rPr lang="ru-RU" sz="2000" dirty="0">
                <a:latin typeface="Monotype Corsiva" panose="03010101010201010101" pitchFamily="66" charset="0"/>
              </a:rPr>
              <a:t>6.	Рядом с ними чувствуют себя уверенно окружающие их люди.</a:t>
            </a:r>
          </a:p>
        </p:txBody>
      </p:sp>
    </p:spTree>
    <p:extLst>
      <p:ext uri="{BB962C8B-B14F-4D97-AF65-F5344CB8AC3E}">
        <p14:creationId xmlns:p14="http://schemas.microsoft.com/office/powerpoint/2010/main" val="131909925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611560" y="339502"/>
            <a:ext cx="7848872" cy="3970318"/>
          </a:xfrm>
          <a:prstGeom prst="rect">
            <a:avLst/>
          </a:prstGeom>
        </p:spPr>
        <p:txBody>
          <a:bodyPr wrap="square">
            <a:spAutoFit/>
          </a:bodyPr>
          <a:lstStyle/>
          <a:p>
            <a:pPr algn="just"/>
            <a:r>
              <a:rPr lang="ru-RU" dirty="0"/>
              <a:t> </a:t>
            </a:r>
            <a:r>
              <a:rPr lang="ru-RU" b="1" i="1" u="sng" dirty="0">
                <a:effectLst>
                  <a:outerShdw blurRad="38100" dist="38100" dir="2700000" algn="tl">
                    <a:srgbClr val="000000">
                      <a:alpha val="43137"/>
                    </a:srgbClr>
                  </a:outerShdw>
                </a:effectLst>
                <a:latin typeface="Monotype Corsiva" panose="03010101010201010101" pitchFamily="66" charset="0"/>
              </a:rPr>
              <a:t>Примерный ответ 3 группы. Влияние на подростка семьи с низким достатком:</a:t>
            </a:r>
          </a:p>
          <a:p>
            <a:pPr algn="just"/>
            <a:r>
              <a:rPr lang="ru-RU" dirty="0">
                <a:latin typeface="Monotype Corsiva" panose="03010101010201010101" pitchFamily="66" charset="0"/>
              </a:rPr>
              <a:t>     Участники группы должны определить, что в данной ситуации возможно 2 варианта – отрицательный и положительный.</a:t>
            </a:r>
          </a:p>
          <a:p>
            <a:pPr algn="just"/>
            <a:r>
              <a:rPr lang="ru-RU" dirty="0">
                <a:latin typeface="Monotype Corsiva" panose="03010101010201010101" pitchFamily="66" charset="0"/>
              </a:rPr>
              <a:t>     </a:t>
            </a:r>
            <a:r>
              <a:rPr lang="ru-RU" b="1" u="sng" dirty="0">
                <a:latin typeface="Monotype Corsiva" panose="03010101010201010101" pitchFamily="66" charset="0"/>
              </a:rPr>
              <a:t>Отрицательный:</a:t>
            </a:r>
          </a:p>
          <a:p>
            <a:pPr algn="just"/>
            <a:r>
              <a:rPr lang="ru-RU" dirty="0">
                <a:latin typeface="Monotype Corsiva" panose="03010101010201010101" pitchFamily="66" charset="0"/>
              </a:rPr>
              <a:t>1.	В этих семьях подросткам иной раз не хватает даже продуктов питания.</a:t>
            </a:r>
          </a:p>
          <a:p>
            <a:pPr algn="just"/>
            <a:r>
              <a:rPr lang="ru-RU" dirty="0">
                <a:latin typeface="Monotype Corsiva" panose="03010101010201010101" pitchFamily="66" charset="0"/>
              </a:rPr>
              <a:t>2.	Они не могут позволить себе приобрести модные вещи.</a:t>
            </a:r>
          </a:p>
          <a:p>
            <a:pPr algn="just"/>
            <a:r>
              <a:rPr lang="ru-RU" dirty="0">
                <a:latin typeface="Monotype Corsiva" panose="03010101010201010101" pitchFamily="66" charset="0"/>
              </a:rPr>
              <a:t>3.	Они не могут ощущать себя уверенно в обществе подростков, которые имеют большой материальный достаток.</a:t>
            </a:r>
          </a:p>
          <a:p>
            <a:pPr algn="just"/>
            <a:r>
              <a:rPr lang="ru-RU" dirty="0">
                <a:latin typeface="Monotype Corsiva" panose="03010101010201010101" pitchFamily="66" charset="0"/>
              </a:rPr>
              <a:t>4.	Как правило, они не принимают активного участия в школьной жизни, стараются быть незаметными.</a:t>
            </a:r>
          </a:p>
          <a:p>
            <a:pPr algn="just"/>
            <a:r>
              <a:rPr lang="ru-RU" dirty="0">
                <a:latin typeface="Monotype Corsiva" panose="03010101010201010101" pitchFamily="66" charset="0"/>
              </a:rPr>
              <a:t>5.	в них развиваются следующие черты: агрессивность, злоба, зависть, пессимизм и др.</a:t>
            </a:r>
          </a:p>
          <a:p>
            <a:pPr algn="just"/>
            <a:r>
              <a:rPr lang="ru-RU" dirty="0">
                <a:latin typeface="Monotype Corsiva" panose="03010101010201010101" pitchFamily="66" charset="0"/>
              </a:rPr>
              <a:t>6.	Чтобы достичь уважения, они могут прибегать к правонарушениям, либо утверждать своё превосходство посредством физической силы.</a:t>
            </a:r>
          </a:p>
        </p:txBody>
      </p:sp>
    </p:spTree>
    <p:extLst>
      <p:ext uri="{BB962C8B-B14F-4D97-AF65-F5344CB8AC3E}">
        <p14:creationId xmlns:p14="http://schemas.microsoft.com/office/powerpoint/2010/main" val="124161834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331640" y="483518"/>
            <a:ext cx="7632848" cy="1938992"/>
          </a:xfrm>
          <a:prstGeom prst="rect">
            <a:avLst/>
          </a:prstGeom>
        </p:spPr>
        <p:txBody>
          <a:bodyPr wrap="square">
            <a:spAutoFit/>
          </a:bodyPr>
          <a:lstStyle/>
          <a:p>
            <a:pPr algn="just"/>
            <a:r>
              <a:rPr lang="ru-RU" dirty="0"/>
              <a:t> </a:t>
            </a:r>
            <a:r>
              <a:rPr lang="ru-RU" sz="2000" b="1" i="1" u="sng" dirty="0">
                <a:effectLst>
                  <a:outerShdw blurRad="38100" dist="38100" dir="2700000" algn="tl">
                    <a:srgbClr val="000000">
                      <a:alpha val="43137"/>
                    </a:srgbClr>
                  </a:outerShdw>
                </a:effectLst>
                <a:latin typeface="Monotype Corsiva" panose="03010101010201010101" pitchFamily="66" charset="0"/>
              </a:rPr>
              <a:t>Положительный:</a:t>
            </a:r>
          </a:p>
          <a:p>
            <a:r>
              <a:rPr lang="ru-RU" sz="2000" dirty="0">
                <a:latin typeface="Monotype Corsiva" panose="03010101010201010101" pitchFamily="66" charset="0"/>
              </a:rPr>
              <a:t>1.	Они хорошо приспособлены к жизни.</a:t>
            </a:r>
          </a:p>
          <a:p>
            <a:r>
              <a:rPr lang="ru-RU" sz="2000" dirty="0">
                <a:latin typeface="Monotype Corsiva" panose="03010101010201010101" pitchFamily="66" charset="0"/>
              </a:rPr>
              <a:t>2.	Стойко встречают удары судьбы.</a:t>
            </a:r>
          </a:p>
          <a:p>
            <a:r>
              <a:rPr lang="ru-RU" sz="2000" dirty="0">
                <a:latin typeface="Monotype Corsiva" panose="03010101010201010101" pitchFamily="66" charset="0"/>
              </a:rPr>
              <a:t>3.	Рассчитывают только на свои силы, упорны.</a:t>
            </a:r>
          </a:p>
          <a:p>
            <a:r>
              <a:rPr lang="ru-RU" sz="2000" dirty="0">
                <a:latin typeface="Monotype Corsiva" panose="03010101010201010101" pitchFamily="66" charset="0"/>
              </a:rPr>
              <a:t>4.	Обладают силой воли, ставят реальные цели и достигают их, проявляя </a:t>
            </a:r>
            <a:r>
              <a:rPr lang="ru-RU" sz="2000" dirty="0" smtClean="0">
                <a:latin typeface="Monotype Corsiva" panose="03010101010201010101" pitchFamily="66" charset="0"/>
              </a:rPr>
              <a:t>трудолюбие </a:t>
            </a:r>
            <a:r>
              <a:rPr lang="ru-RU" sz="2000" dirty="0">
                <a:latin typeface="Monotype Corsiva" panose="03010101010201010101" pitchFamily="66" charset="0"/>
              </a:rPr>
              <a:t>и способности.</a:t>
            </a:r>
          </a:p>
        </p:txBody>
      </p:sp>
    </p:spTree>
    <p:extLst>
      <p:ext uri="{BB962C8B-B14F-4D97-AF65-F5344CB8AC3E}">
        <p14:creationId xmlns:p14="http://schemas.microsoft.com/office/powerpoint/2010/main" val="82814539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11560" y="195486"/>
            <a:ext cx="7920880" cy="4524315"/>
          </a:xfrm>
          <a:prstGeom prst="rect">
            <a:avLst/>
          </a:prstGeom>
        </p:spPr>
        <p:txBody>
          <a:bodyPr wrap="square">
            <a:spAutoFit/>
          </a:bodyPr>
          <a:lstStyle/>
          <a:p>
            <a:pPr algn="ctr"/>
            <a:r>
              <a:rPr lang="ru-RU" b="1" i="1" u="sng" dirty="0" smtClean="0">
                <a:effectLst>
                  <a:outerShdw blurRad="38100" dist="38100" dir="2700000" algn="tl">
                    <a:srgbClr val="000000">
                      <a:alpha val="43137"/>
                    </a:srgbClr>
                  </a:outerShdw>
                </a:effectLst>
                <a:latin typeface="Monotype Corsiva" panose="03010101010201010101" pitchFamily="66" charset="0"/>
              </a:rPr>
              <a:t>2.Решение </a:t>
            </a:r>
            <a:r>
              <a:rPr lang="ru-RU" b="1" i="1" u="sng" dirty="0">
                <a:effectLst>
                  <a:outerShdw blurRad="38100" dist="38100" dir="2700000" algn="tl">
                    <a:srgbClr val="000000">
                      <a:alpha val="43137"/>
                    </a:srgbClr>
                  </a:outerShdw>
                </a:effectLst>
                <a:latin typeface="Monotype Corsiva" panose="03010101010201010101" pitchFamily="66" charset="0"/>
              </a:rPr>
              <a:t>проблемного вопроса</a:t>
            </a:r>
          </a:p>
          <a:p>
            <a:r>
              <a:rPr lang="ru-RU" dirty="0">
                <a:latin typeface="Monotype Corsiva" panose="03010101010201010101" pitchFamily="66" charset="0"/>
              </a:rPr>
              <a:t>     Итак, мы с вами исследовали влияние семейного достатка на подростка. А кто ещё оказывает на него влияние?</a:t>
            </a:r>
          </a:p>
          <a:p>
            <a:r>
              <a:rPr lang="ru-RU" dirty="0">
                <a:latin typeface="Monotype Corsiva" panose="03010101010201010101" pitchFamily="66" charset="0"/>
              </a:rPr>
              <a:t>     Выслушиваются ответы и делаются записи на доске:</a:t>
            </a:r>
          </a:p>
          <a:p>
            <a:r>
              <a:rPr lang="ru-RU" dirty="0">
                <a:latin typeface="Monotype Corsiva" panose="03010101010201010101" pitchFamily="66" charset="0"/>
              </a:rPr>
              <a:t>•	Родственники</a:t>
            </a:r>
          </a:p>
          <a:p>
            <a:r>
              <a:rPr lang="ru-RU" dirty="0">
                <a:latin typeface="Monotype Corsiva" panose="03010101010201010101" pitchFamily="66" charset="0"/>
              </a:rPr>
              <a:t>•	Друзья</a:t>
            </a:r>
          </a:p>
          <a:p>
            <a:r>
              <a:rPr lang="ru-RU" dirty="0">
                <a:latin typeface="Monotype Corsiva" panose="03010101010201010101" pitchFamily="66" charset="0"/>
              </a:rPr>
              <a:t>•	Учителя</a:t>
            </a:r>
          </a:p>
          <a:p>
            <a:r>
              <a:rPr lang="ru-RU" dirty="0">
                <a:latin typeface="Monotype Corsiva" panose="03010101010201010101" pitchFamily="66" charset="0"/>
              </a:rPr>
              <a:t>•	Друзья родителей</a:t>
            </a:r>
          </a:p>
          <a:p>
            <a:r>
              <a:rPr lang="ru-RU" dirty="0">
                <a:latin typeface="Monotype Corsiva" panose="03010101010201010101" pitchFamily="66" charset="0"/>
              </a:rPr>
              <a:t>•	Герои любимых книг</a:t>
            </a:r>
          </a:p>
          <a:p>
            <a:r>
              <a:rPr lang="ru-RU" dirty="0">
                <a:latin typeface="Monotype Corsiva" panose="03010101010201010101" pitchFamily="66" charset="0"/>
              </a:rPr>
              <a:t>•	Популярные музыканты</a:t>
            </a:r>
          </a:p>
          <a:p>
            <a:r>
              <a:rPr lang="ru-RU" dirty="0">
                <a:latin typeface="Monotype Corsiva" panose="03010101010201010101" pitchFamily="66" charset="0"/>
              </a:rPr>
              <a:t>•	Школа</a:t>
            </a:r>
          </a:p>
          <a:p>
            <a:r>
              <a:rPr lang="ru-RU" dirty="0">
                <a:latin typeface="Monotype Corsiva" panose="03010101010201010101" pitchFamily="66" charset="0"/>
              </a:rPr>
              <a:t>•	Городские власти и т.д.</a:t>
            </a:r>
          </a:p>
          <a:p>
            <a:r>
              <a:rPr lang="ru-RU" dirty="0">
                <a:latin typeface="Monotype Corsiva" panose="03010101010201010101" pitchFamily="66" charset="0"/>
              </a:rPr>
              <a:t>     Скажите, а в предложенных вами вариантах одинаковым образом осуществляется влияние на подростка? Поступок мамы или героя любимого фильма?</a:t>
            </a:r>
          </a:p>
          <a:p>
            <a:r>
              <a:rPr lang="ru-RU" dirty="0">
                <a:latin typeface="Monotype Corsiva" panose="03010101010201010101" pitchFamily="66" charset="0"/>
              </a:rPr>
              <a:t>     Ученики должны подойти к осознанию прямого и косвенного влияния. Делаются записи в тетради.</a:t>
            </a:r>
          </a:p>
        </p:txBody>
      </p:sp>
    </p:spTree>
    <p:extLst>
      <p:ext uri="{BB962C8B-B14F-4D97-AF65-F5344CB8AC3E}">
        <p14:creationId xmlns:p14="http://schemas.microsoft.com/office/powerpoint/2010/main" val="34559115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19672" y="-164554"/>
            <a:ext cx="7067128" cy="857250"/>
          </a:xfrm>
        </p:spPr>
        <p:txBody>
          <a:bodyPr>
            <a:normAutofit/>
          </a:bodyPr>
          <a:lstStyle/>
          <a:p>
            <a:r>
              <a:rPr lang="ru-RU" sz="2400" b="1" i="1" u="sng"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III. Выражение нового решения. Применение нового знания.</a:t>
            </a:r>
            <a:endParaRPr lang="ru-RU" sz="2400" b="1" i="1" u="sng"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endParaRPr>
          </a:p>
        </p:txBody>
      </p:sp>
      <p:sp>
        <p:nvSpPr>
          <p:cNvPr id="3" name="Прямоугольник 2"/>
          <p:cNvSpPr/>
          <p:nvPr/>
        </p:nvSpPr>
        <p:spPr>
          <a:xfrm>
            <a:off x="1141244" y="398292"/>
            <a:ext cx="8219256" cy="400110"/>
          </a:xfrm>
          <a:prstGeom prst="rect">
            <a:avLst/>
          </a:prstGeom>
        </p:spPr>
        <p:txBody>
          <a:bodyPr wrap="square">
            <a:spAutoFit/>
          </a:bodyPr>
          <a:lstStyle/>
          <a:p>
            <a:r>
              <a:rPr lang="ru-RU" sz="2000" b="1" i="1" u="sng" dirty="0" smtClean="0">
                <a:effectLst>
                  <a:outerShdw blurRad="38100" dist="38100" dir="2700000" algn="tl">
                    <a:srgbClr val="000000">
                      <a:alpha val="43137"/>
                    </a:srgbClr>
                  </a:outerShdw>
                </a:effectLst>
                <a:latin typeface="Monotype Corsiva" panose="03010101010201010101" pitchFamily="66" charset="0"/>
              </a:rPr>
              <a:t>1.Заполните </a:t>
            </a:r>
            <a:r>
              <a:rPr lang="ru-RU" sz="2000" b="1" i="1" u="sng" dirty="0">
                <a:effectLst>
                  <a:outerShdw blurRad="38100" dist="38100" dir="2700000" algn="tl">
                    <a:srgbClr val="000000">
                      <a:alpha val="43137"/>
                    </a:srgbClr>
                  </a:outerShdw>
                </a:effectLst>
                <a:latin typeface="Monotype Corsiva" panose="03010101010201010101" pitchFamily="66" charset="0"/>
              </a:rPr>
              <a:t>таблицу, подобрав из первого столбика соответствие во втором.</a:t>
            </a:r>
          </a:p>
        </p:txBody>
      </p:sp>
      <p:graphicFrame>
        <p:nvGraphicFramePr>
          <p:cNvPr id="4" name="Таблица 3"/>
          <p:cNvGraphicFramePr>
            <a:graphicFrameLocks noGrp="1"/>
          </p:cNvGraphicFramePr>
          <p:nvPr>
            <p:extLst>
              <p:ext uri="{D42A27DB-BD31-4B8C-83A1-F6EECF244321}">
                <p14:modId xmlns:p14="http://schemas.microsoft.com/office/powerpoint/2010/main" val="3579682764"/>
              </p:ext>
            </p:extLst>
          </p:nvPr>
        </p:nvGraphicFramePr>
        <p:xfrm>
          <a:off x="1591834" y="809860"/>
          <a:ext cx="6077585" cy="2478786"/>
        </p:xfrm>
        <a:graphic>
          <a:graphicData uri="http://schemas.openxmlformats.org/drawingml/2006/table">
            <a:tbl>
              <a:tblPr firstRow="1" firstCol="1" lastRow="1" lastCol="1" bandRow="1" bandCol="1"/>
              <a:tblGrid>
                <a:gridCol w="3038475"/>
                <a:gridCol w="3039110"/>
              </a:tblGrid>
              <a:tr h="0">
                <a:tc>
                  <a:txBody>
                    <a:bodyPr/>
                    <a:lstStyle/>
                    <a:p>
                      <a:pPr marL="457200" algn="ctr">
                        <a:lnSpc>
                          <a:spcPct val="115000"/>
                        </a:lnSpc>
                        <a:spcAft>
                          <a:spcPts val="0"/>
                        </a:spcAft>
                      </a:pPr>
                      <a:r>
                        <a:rPr lang="ru-RU" sz="1600" b="1" spc="-60" dirty="0">
                          <a:effectLst/>
                          <a:latin typeface="Times New Roman" panose="02020603050405020304" pitchFamily="18" charset="0"/>
                          <a:ea typeface="Times New Roman" panose="02020603050405020304" pitchFamily="18" charset="0"/>
                          <a:cs typeface="Times New Roman" panose="02020603050405020304" pitchFamily="18" charset="0"/>
                        </a:rPr>
                        <a:t>Влияние</a:t>
                      </a:r>
                      <a:endParaRPr lang="ru-RU"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algn="ctr">
                        <a:lnSpc>
                          <a:spcPct val="115000"/>
                        </a:lnSpc>
                        <a:spcAft>
                          <a:spcPts val="0"/>
                        </a:spcAft>
                      </a:pPr>
                      <a:r>
                        <a:rPr lang="ru-RU" sz="1600" b="1" spc="-60" dirty="0">
                          <a:effectLst/>
                          <a:latin typeface="Times New Roman" panose="02020603050405020304" pitchFamily="18" charset="0"/>
                          <a:ea typeface="Times New Roman" panose="02020603050405020304" pitchFamily="18" charset="0"/>
                          <a:cs typeface="Times New Roman" panose="02020603050405020304" pitchFamily="18" charset="0"/>
                        </a:rPr>
                        <a:t>Пример</a:t>
                      </a:r>
                      <a:endParaRPr lang="ru-RU"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marL="457200" algn="just">
                        <a:lnSpc>
                          <a:spcPct val="115000"/>
                        </a:lnSpc>
                        <a:spcAft>
                          <a:spcPts val="0"/>
                        </a:spcAft>
                      </a:pPr>
                      <a:r>
                        <a:rPr lang="ru-RU" sz="1600" spc="-60" dirty="0">
                          <a:effectLst/>
                          <a:latin typeface="Times New Roman" panose="02020603050405020304" pitchFamily="18" charset="0"/>
                          <a:ea typeface="Times New Roman" panose="02020603050405020304" pitchFamily="18" charset="0"/>
                          <a:cs typeface="Times New Roman" panose="02020603050405020304" pitchFamily="18" charset="0"/>
                        </a:rPr>
                        <a:t>А. прямое</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457200" algn="just">
                        <a:lnSpc>
                          <a:spcPct val="115000"/>
                        </a:lnSpc>
                        <a:spcAft>
                          <a:spcPts val="0"/>
                        </a:spcAft>
                      </a:pPr>
                      <a:r>
                        <a:rPr lang="ru-RU" sz="1600" spc="-60" dirty="0">
                          <a:effectLst/>
                          <a:latin typeface="Times New Roman" panose="02020603050405020304" pitchFamily="18" charset="0"/>
                          <a:ea typeface="Times New Roman" panose="02020603050405020304" pitchFamily="18" charset="0"/>
                          <a:cs typeface="Times New Roman" panose="02020603050405020304" pitchFamily="18" charset="0"/>
                        </a:rPr>
                        <a:t>Б. косвенное</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algn="just">
                        <a:lnSpc>
                          <a:spcPct val="115000"/>
                        </a:lnSpc>
                        <a:spcAft>
                          <a:spcPts val="0"/>
                        </a:spcAft>
                      </a:pPr>
                      <a:r>
                        <a:rPr lang="ru-RU" sz="1600" spc="-60" dirty="0">
                          <a:effectLst/>
                          <a:latin typeface="Times New Roman" panose="02020603050405020304" pitchFamily="18" charset="0"/>
                          <a:ea typeface="Times New Roman" panose="02020603050405020304" pitchFamily="18" charset="0"/>
                          <a:cs typeface="Times New Roman" panose="02020603050405020304" pitchFamily="18" charset="0"/>
                        </a:rPr>
                        <a:t>1. родители</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457200" algn="just">
                        <a:lnSpc>
                          <a:spcPct val="115000"/>
                        </a:lnSpc>
                        <a:spcAft>
                          <a:spcPts val="0"/>
                        </a:spcAft>
                      </a:pPr>
                      <a:r>
                        <a:rPr lang="ru-RU" sz="1600" spc="-60" dirty="0">
                          <a:effectLst/>
                          <a:latin typeface="Times New Roman" panose="02020603050405020304" pitchFamily="18" charset="0"/>
                          <a:ea typeface="Times New Roman" panose="02020603050405020304" pitchFamily="18" charset="0"/>
                          <a:cs typeface="Times New Roman" panose="02020603050405020304" pitchFamily="18" charset="0"/>
                        </a:rPr>
                        <a:t>2. автор газетной статьи</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457200" algn="just">
                        <a:lnSpc>
                          <a:spcPct val="115000"/>
                        </a:lnSpc>
                        <a:spcAft>
                          <a:spcPts val="0"/>
                        </a:spcAft>
                      </a:pPr>
                      <a:r>
                        <a:rPr lang="ru-RU" sz="1600" spc="-60" dirty="0">
                          <a:effectLst/>
                          <a:latin typeface="Times New Roman" panose="02020603050405020304" pitchFamily="18" charset="0"/>
                          <a:ea typeface="Times New Roman" panose="02020603050405020304" pitchFamily="18" charset="0"/>
                          <a:cs typeface="Times New Roman" panose="02020603050405020304" pitchFamily="18" charset="0"/>
                        </a:rPr>
                        <a:t>3. герой книги «Три мушкетёра»</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457200" algn="just">
                        <a:lnSpc>
                          <a:spcPct val="115000"/>
                        </a:lnSpc>
                        <a:spcAft>
                          <a:spcPts val="0"/>
                        </a:spcAft>
                      </a:pPr>
                      <a:r>
                        <a:rPr lang="ru-RU" sz="1600" spc="-60" dirty="0">
                          <a:effectLst/>
                          <a:latin typeface="Times New Roman" panose="02020603050405020304" pitchFamily="18" charset="0"/>
                          <a:ea typeface="Times New Roman" panose="02020603050405020304" pitchFamily="18" charset="0"/>
                          <a:cs typeface="Times New Roman" panose="02020603050405020304" pitchFamily="18" charset="0"/>
                        </a:rPr>
                        <a:t>4. классный руководитель</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457200" algn="just">
                        <a:lnSpc>
                          <a:spcPct val="115000"/>
                        </a:lnSpc>
                        <a:spcAft>
                          <a:spcPts val="0"/>
                        </a:spcAft>
                      </a:pPr>
                      <a:r>
                        <a:rPr lang="ru-RU" sz="1600" spc="-60" dirty="0">
                          <a:effectLst/>
                          <a:latin typeface="Times New Roman" panose="02020603050405020304" pitchFamily="18" charset="0"/>
                          <a:ea typeface="Times New Roman" panose="02020603050405020304" pitchFamily="18" charset="0"/>
                          <a:cs typeface="Times New Roman" panose="02020603050405020304" pitchFamily="18" charset="0"/>
                        </a:rPr>
                        <a:t>5. одноклассник</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457200" algn="just">
                        <a:lnSpc>
                          <a:spcPct val="115000"/>
                        </a:lnSpc>
                        <a:spcAft>
                          <a:spcPts val="0"/>
                        </a:spcAft>
                      </a:pPr>
                      <a:r>
                        <a:rPr lang="ru-RU" sz="1600" spc="-60" dirty="0">
                          <a:effectLst/>
                          <a:latin typeface="Times New Roman" panose="02020603050405020304" pitchFamily="18" charset="0"/>
                          <a:ea typeface="Times New Roman" panose="02020603050405020304" pitchFamily="18" charset="0"/>
                          <a:cs typeface="Times New Roman" panose="02020603050405020304" pitchFamily="18" charset="0"/>
                        </a:rPr>
                        <a:t>6. близкий друг</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457200" algn="just">
                        <a:lnSpc>
                          <a:spcPct val="115000"/>
                        </a:lnSpc>
                        <a:spcAft>
                          <a:spcPts val="0"/>
                        </a:spcAft>
                      </a:pPr>
                      <a:r>
                        <a:rPr lang="ru-RU" sz="1600" spc="-60" dirty="0">
                          <a:effectLst/>
                          <a:latin typeface="Times New Roman" panose="02020603050405020304" pitchFamily="18" charset="0"/>
                          <a:ea typeface="Times New Roman" panose="02020603050405020304" pitchFamily="18" charset="0"/>
                          <a:cs typeface="Times New Roman" panose="02020603050405020304" pitchFamily="18" charset="0"/>
                        </a:rPr>
                        <a:t>7.  героиня сериала</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Прямоугольник 5"/>
          <p:cNvSpPr/>
          <p:nvPr/>
        </p:nvSpPr>
        <p:spPr>
          <a:xfrm>
            <a:off x="1591834" y="3435846"/>
            <a:ext cx="4572000" cy="584775"/>
          </a:xfrm>
          <a:prstGeom prst="rect">
            <a:avLst/>
          </a:prstGeom>
        </p:spPr>
        <p:txBody>
          <a:bodyPr>
            <a:spAutoFit/>
          </a:bodyPr>
          <a:lstStyle/>
          <a:p>
            <a:r>
              <a:rPr lang="ru-RU" sz="1600" dirty="0">
                <a:latin typeface="Times New Roman" panose="02020603050405020304" pitchFamily="18" charset="0"/>
                <a:cs typeface="Times New Roman" panose="02020603050405020304" pitchFamily="18" charset="0"/>
              </a:rPr>
              <a:t>Ответы: А. 1,4,5,6. </a:t>
            </a:r>
          </a:p>
          <a:p>
            <a:r>
              <a:rPr lang="ru-RU" sz="1600" dirty="0">
                <a:latin typeface="Times New Roman" panose="02020603050405020304" pitchFamily="18" charset="0"/>
                <a:cs typeface="Times New Roman" panose="02020603050405020304" pitchFamily="18" charset="0"/>
              </a:rPr>
              <a:t>Б. 2,3,7</a:t>
            </a:r>
          </a:p>
        </p:txBody>
      </p:sp>
    </p:spTree>
    <p:extLst>
      <p:ext uri="{BB962C8B-B14F-4D97-AF65-F5344CB8AC3E}">
        <p14:creationId xmlns:p14="http://schemas.microsoft.com/office/powerpoint/2010/main" val="409582116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55776" y="123478"/>
            <a:ext cx="4186808" cy="493563"/>
          </a:xfrm>
        </p:spPr>
        <p:txBody>
          <a:bodyPr>
            <a:normAutofit/>
          </a:bodyPr>
          <a:lstStyle/>
          <a:p>
            <a:r>
              <a:rPr lang="en-US" sz="2400" b="1" i="1" u="sng"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IV. </a:t>
            </a:r>
            <a:r>
              <a:rPr lang="ru-RU" sz="2400" b="1" i="1" u="sng"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Подведение итогов. Рефлексия</a:t>
            </a:r>
            <a:endParaRPr lang="ru-RU" sz="2400" b="1" i="1" u="sng"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endParaRPr>
          </a:p>
        </p:txBody>
      </p:sp>
      <p:sp>
        <p:nvSpPr>
          <p:cNvPr id="3" name="Прямоугольник 2"/>
          <p:cNvSpPr/>
          <p:nvPr/>
        </p:nvSpPr>
        <p:spPr>
          <a:xfrm>
            <a:off x="508720" y="771550"/>
            <a:ext cx="8280920" cy="2554545"/>
          </a:xfrm>
          <a:prstGeom prst="rect">
            <a:avLst/>
          </a:prstGeom>
        </p:spPr>
        <p:txBody>
          <a:bodyPr wrap="square">
            <a:spAutoFit/>
          </a:bodyPr>
          <a:lstStyle/>
          <a:p>
            <a:pPr algn="just"/>
            <a:r>
              <a:rPr lang="ru-RU" dirty="0"/>
              <a:t> </a:t>
            </a:r>
            <a:r>
              <a:rPr lang="ru-RU" dirty="0" smtClean="0"/>
              <a:t>    </a:t>
            </a:r>
            <a:r>
              <a:rPr lang="ru-RU" sz="2000" b="1" u="sng" dirty="0" smtClean="0">
                <a:latin typeface="Monotype Corsiva" panose="03010101010201010101" pitchFamily="66" charset="0"/>
                <a:cs typeface="Times New Roman" panose="02020603050405020304" pitchFamily="18" charset="0"/>
              </a:rPr>
              <a:t>1</a:t>
            </a:r>
            <a:r>
              <a:rPr lang="ru-RU" sz="2000" b="1" u="sng" dirty="0">
                <a:latin typeface="Monotype Corsiva" panose="03010101010201010101" pitchFamily="66" charset="0"/>
                <a:cs typeface="Times New Roman" panose="02020603050405020304" pitchFamily="18" charset="0"/>
              </a:rPr>
              <a:t>. Что нового мы узнали на сегодняшнем уроке? Вовлечь в участие ребят, менее проявивших себя на уроке.</a:t>
            </a:r>
          </a:p>
          <a:p>
            <a:pPr algn="just"/>
            <a:r>
              <a:rPr lang="ru-RU" sz="2000" b="1" dirty="0" smtClean="0">
                <a:latin typeface="Monotype Corsiva" panose="03010101010201010101" pitchFamily="66" charset="0"/>
                <a:cs typeface="Times New Roman" panose="02020603050405020304" pitchFamily="18" charset="0"/>
              </a:rPr>
              <a:t>     </a:t>
            </a:r>
            <a:r>
              <a:rPr lang="ru-RU" sz="2000" b="1" u="sng" dirty="0">
                <a:latin typeface="Monotype Corsiva" panose="03010101010201010101" pitchFamily="66" charset="0"/>
                <a:cs typeface="Times New Roman" panose="02020603050405020304" pitchFamily="18" charset="0"/>
              </a:rPr>
              <a:t>2. Составить </a:t>
            </a:r>
            <a:r>
              <a:rPr lang="ru-RU" sz="2000" b="1" u="sng" dirty="0" err="1">
                <a:latin typeface="Monotype Corsiva" panose="03010101010201010101" pitchFamily="66" charset="0"/>
                <a:cs typeface="Times New Roman" panose="02020603050405020304" pitchFamily="18" charset="0"/>
              </a:rPr>
              <a:t>синквейн</a:t>
            </a:r>
            <a:r>
              <a:rPr lang="ru-RU" sz="2000" b="1" u="sng" dirty="0">
                <a:latin typeface="Monotype Corsiva" panose="03010101010201010101" pitchFamily="66" charset="0"/>
                <a:cs typeface="Times New Roman" panose="02020603050405020304" pitchFamily="18" charset="0"/>
              </a:rPr>
              <a:t> к теме «Социальная среда подростка» </a:t>
            </a:r>
          </a:p>
          <a:p>
            <a:pPr algn="just"/>
            <a:r>
              <a:rPr lang="ru-RU" sz="2000" dirty="0">
                <a:latin typeface="Monotype Corsiva" panose="03010101010201010101" pitchFamily="66" charset="0"/>
                <a:cs typeface="Times New Roman" panose="02020603050405020304" pitchFamily="18" charset="0"/>
              </a:rPr>
              <a:t>1 строка – одно существительное, выражающее главную тему </a:t>
            </a:r>
            <a:r>
              <a:rPr lang="ru-RU" sz="2000" dirty="0" err="1">
                <a:latin typeface="Monotype Corsiva" panose="03010101010201010101" pitchFamily="66" charset="0"/>
                <a:cs typeface="Times New Roman" panose="02020603050405020304" pitchFamily="18" charset="0"/>
              </a:rPr>
              <a:t>cинквейна</a:t>
            </a:r>
            <a:r>
              <a:rPr lang="ru-RU" sz="2000" dirty="0">
                <a:latin typeface="Monotype Corsiva" panose="03010101010201010101" pitchFamily="66" charset="0"/>
                <a:cs typeface="Times New Roman" panose="02020603050405020304" pitchFamily="18" charset="0"/>
              </a:rPr>
              <a:t>.</a:t>
            </a:r>
          </a:p>
          <a:p>
            <a:pPr algn="just"/>
            <a:r>
              <a:rPr lang="ru-RU" sz="2000" dirty="0">
                <a:latin typeface="Monotype Corsiva" panose="03010101010201010101" pitchFamily="66" charset="0"/>
                <a:cs typeface="Times New Roman" panose="02020603050405020304" pitchFamily="18" charset="0"/>
              </a:rPr>
              <a:t>2 строка – два прилагательных, выражающих главную мысль.</a:t>
            </a:r>
          </a:p>
          <a:p>
            <a:pPr algn="just"/>
            <a:r>
              <a:rPr lang="ru-RU" sz="2000" dirty="0">
                <a:latin typeface="Monotype Corsiva" panose="03010101010201010101" pitchFamily="66" charset="0"/>
                <a:cs typeface="Times New Roman" panose="02020603050405020304" pitchFamily="18" charset="0"/>
              </a:rPr>
              <a:t>3 строка – три глагола, описывающие действия в рамках темы.</a:t>
            </a:r>
          </a:p>
          <a:p>
            <a:pPr algn="just"/>
            <a:r>
              <a:rPr lang="ru-RU" sz="2000" dirty="0">
                <a:latin typeface="Monotype Corsiva" panose="03010101010201010101" pitchFamily="66" charset="0"/>
                <a:cs typeface="Times New Roman" panose="02020603050405020304" pitchFamily="18" charset="0"/>
              </a:rPr>
              <a:t>4 строка – фраза, несущая определенный смысл.</a:t>
            </a:r>
          </a:p>
          <a:p>
            <a:pPr algn="just"/>
            <a:r>
              <a:rPr lang="ru-RU" sz="2000" dirty="0">
                <a:latin typeface="Monotype Corsiva" panose="03010101010201010101" pitchFamily="66" charset="0"/>
                <a:cs typeface="Times New Roman" panose="02020603050405020304" pitchFamily="18" charset="0"/>
              </a:rPr>
              <a:t>5 строка – заключение в форме существительного (ассоциация с первым словом).</a:t>
            </a:r>
          </a:p>
        </p:txBody>
      </p:sp>
    </p:spTree>
    <p:extLst>
      <p:ext uri="{BB962C8B-B14F-4D97-AF65-F5344CB8AC3E}">
        <p14:creationId xmlns:p14="http://schemas.microsoft.com/office/powerpoint/2010/main" val="373479176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827584" y="627534"/>
            <a:ext cx="7920880" cy="2677656"/>
          </a:xfrm>
          <a:prstGeom prst="rect">
            <a:avLst/>
          </a:prstGeom>
        </p:spPr>
        <p:txBody>
          <a:bodyPr wrap="square">
            <a:spAutoFit/>
          </a:bodyPr>
          <a:lstStyle/>
          <a:p>
            <a:pPr algn="ctr"/>
            <a:r>
              <a:rPr lang="ru-RU" sz="2400" b="1" i="1" u="sng" dirty="0">
                <a:effectLst>
                  <a:outerShdw blurRad="38100" dist="38100" dir="2700000" algn="tl">
                    <a:srgbClr val="000000">
                      <a:alpha val="43137"/>
                    </a:srgbClr>
                  </a:outerShdw>
                </a:effectLst>
                <a:latin typeface="Monotype Corsiva" panose="03010101010201010101" pitchFamily="66" charset="0"/>
              </a:rPr>
              <a:t>Пример:</a:t>
            </a:r>
          </a:p>
          <a:p>
            <a:pPr algn="ctr"/>
            <a:endParaRPr lang="ru-RU" sz="2400" dirty="0">
              <a:latin typeface="Monotype Corsiva" panose="03010101010201010101" pitchFamily="66" charset="0"/>
            </a:endParaRPr>
          </a:p>
          <a:p>
            <a:pPr algn="ctr"/>
            <a:r>
              <a:rPr lang="ru-RU" sz="2400" u="sng" dirty="0">
                <a:latin typeface="Monotype Corsiva" panose="03010101010201010101" pitchFamily="66" charset="0"/>
              </a:rPr>
              <a:t>Социальная среда  </a:t>
            </a:r>
          </a:p>
          <a:p>
            <a:pPr algn="ctr"/>
            <a:r>
              <a:rPr lang="ru-RU" sz="2400" dirty="0">
                <a:latin typeface="Monotype Corsiva" panose="03010101010201010101" pitchFamily="66" charset="0"/>
              </a:rPr>
              <a:t>ближняя, дальняя</a:t>
            </a:r>
          </a:p>
          <a:p>
            <a:pPr algn="ctr"/>
            <a:r>
              <a:rPr lang="ru-RU" sz="2400" dirty="0">
                <a:latin typeface="Monotype Corsiva" panose="03010101010201010101" pitchFamily="66" charset="0"/>
              </a:rPr>
              <a:t>Воспитывает, одобряет, порицает</a:t>
            </a:r>
          </a:p>
          <a:p>
            <a:pPr algn="ctr"/>
            <a:r>
              <a:rPr lang="ru-RU" sz="2400" dirty="0">
                <a:latin typeface="Monotype Corsiva" panose="03010101010201010101" pitchFamily="66" charset="0"/>
              </a:rPr>
              <a:t>Социальная среда – необходимое условие существования подростка</a:t>
            </a:r>
          </a:p>
          <a:p>
            <a:pPr algn="ctr"/>
            <a:r>
              <a:rPr lang="ru-RU" sz="2400" dirty="0">
                <a:latin typeface="Monotype Corsiva" panose="03010101010201010101" pitchFamily="66" charset="0"/>
              </a:rPr>
              <a:t>Моё окружение</a:t>
            </a:r>
          </a:p>
        </p:txBody>
      </p:sp>
    </p:spTree>
    <p:extLst>
      <p:ext uri="{BB962C8B-B14F-4D97-AF65-F5344CB8AC3E}">
        <p14:creationId xmlns:p14="http://schemas.microsoft.com/office/powerpoint/2010/main" val="136403091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400" b="1" u="sng" dirty="0">
                <a:latin typeface="Monotype Corsiva" panose="03010101010201010101" pitchFamily="66" charset="0"/>
              </a:rPr>
              <a:t>3. Заполнение листов оценивания, выставление оценок учителем.</a:t>
            </a:r>
            <a:endParaRPr lang="ru-RU" sz="2400" b="1" u="sng" dirty="0">
              <a:latin typeface="Monotype Corsiva" panose="03010101010201010101" pitchFamily="66" charset="0"/>
            </a:endParaRPr>
          </a:p>
        </p:txBody>
      </p:sp>
      <p:sp>
        <p:nvSpPr>
          <p:cNvPr id="3" name="Прямоугольник 2"/>
          <p:cNvSpPr/>
          <p:nvPr/>
        </p:nvSpPr>
        <p:spPr>
          <a:xfrm>
            <a:off x="462496" y="1033839"/>
            <a:ext cx="8229600" cy="2862322"/>
          </a:xfrm>
          <a:prstGeom prst="rect">
            <a:avLst/>
          </a:prstGeom>
        </p:spPr>
        <p:txBody>
          <a:bodyPr wrap="square">
            <a:spAutoFit/>
          </a:bodyPr>
          <a:lstStyle/>
          <a:p>
            <a:r>
              <a:rPr lang="ru-RU" dirty="0"/>
              <a:t> </a:t>
            </a:r>
            <a:r>
              <a:rPr lang="ru-RU" sz="2000" b="1" i="1" u="sng" dirty="0">
                <a:effectLst>
                  <a:outerShdw blurRad="38100" dist="38100" dir="2700000" algn="tl">
                    <a:srgbClr val="000000">
                      <a:alpha val="43137"/>
                    </a:srgbClr>
                  </a:outerShdw>
                </a:effectLst>
                <a:latin typeface="Monotype Corsiva" panose="03010101010201010101" pitchFamily="66" charset="0"/>
              </a:rPr>
              <a:t>V. Домашнее задание.</a:t>
            </a:r>
          </a:p>
          <a:p>
            <a:r>
              <a:rPr lang="ru-RU" sz="2000" dirty="0">
                <a:latin typeface="Monotype Corsiva" panose="03010101010201010101" pitchFamily="66" charset="0"/>
              </a:rPr>
              <a:t>     §10. Выбрать один вопрос и ответить не него:</a:t>
            </a:r>
          </a:p>
          <a:p>
            <a:r>
              <a:rPr lang="ru-RU" sz="2000" dirty="0">
                <a:latin typeface="Monotype Corsiva" panose="03010101010201010101" pitchFamily="66" charset="0"/>
              </a:rPr>
              <a:t>     </a:t>
            </a:r>
            <a:r>
              <a:rPr lang="ru-RU" sz="2000" b="1" u="sng" dirty="0">
                <a:latin typeface="Monotype Corsiva" panose="03010101010201010101" pitchFamily="66" charset="0"/>
              </a:rPr>
              <a:t>На «3». </a:t>
            </a:r>
            <a:r>
              <a:rPr lang="ru-RU" sz="2000" dirty="0">
                <a:latin typeface="Monotype Corsiva" panose="03010101010201010101" pitchFamily="66" charset="0"/>
              </a:rPr>
              <a:t>Приведите примеры прямого и косвенного влияния социальной среды на подростка. </a:t>
            </a:r>
          </a:p>
          <a:p>
            <a:r>
              <a:rPr lang="ru-RU" sz="2000" dirty="0">
                <a:latin typeface="Monotype Corsiva" panose="03010101010201010101" pitchFamily="66" charset="0"/>
              </a:rPr>
              <a:t>     </a:t>
            </a:r>
            <a:r>
              <a:rPr lang="ru-RU" sz="2000" b="1" u="sng" dirty="0">
                <a:latin typeface="Monotype Corsiva" panose="03010101010201010101" pitchFamily="66" charset="0"/>
              </a:rPr>
              <a:t>На «4».</a:t>
            </a:r>
            <a:r>
              <a:rPr lang="ru-RU" sz="2000" dirty="0">
                <a:latin typeface="Monotype Corsiva" panose="03010101010201010101" pitchFamily="66" charset="0"/>
              </a:rPr>
              <a:t> Всегда ли замечает подросток, что на него кто-нибудь оказывает влияние? Можно ли влиять на человека против его воли? </a:t>
            </a:r>
          </a:p>
          <a:p>
            <a:r>
              <a:rPr lang="ru-RU" sz="2000" dirty="0">
                <a:latin typeface="Monotype Corsiva" panose="03010101010201010101" pitchFamily="66" charset="0"/>
              </a:rPr>
              <a:t>     </a:t>
            </a:r>
            <a:r>
              <a:rPr lang="ru-RU" sz="2000" b="1" u="sng" dirty="0">
                <a:latin typeface="Monotype Corsiva" panose="03010101010201010101" pitchFamily="66" charset="0"/>
              </a:rPr>
              <a:t>На «5».</a:t>
            </a:r>
            <a:r>
              <a:rPr lang="ru-RU" sz="2000" dirty="0">
                <a:latin typeface="Monotype Corsiva" panose="03010101010201010101" pitchFamily="66" charset="0"/>
              </a:rPr>
              <a:t> Изменилось ли отношение старшего поколения «отцов» к «детям» с течением времени? Означает ли это, что проблема «отцов» и «детей» неразрешима?</a:t>
            </a:r>
          </a:p>
        </p:txBody>
      </p:sp>
    </p:spTree>
    <p:extLst>
      <p:ext uri="{BB962C8B-B14F-4D97-AF65-F5344CB8AC3E}">
        <p14:creationId xmlns:p14="http://schemas.microsoft.com/office/powerpoint/2010/main" val="858668842"/>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just"/>
            <a:r>
              <a:rPr lang="ru-RU" sz="2400" b="1" i="1" dirty="0" smtClean="0">
                <a:effectLst>
                  <a:outerShdw blurRad="38100" dist="38100" dir="2700000" algn="tl">
                    <a:srgbClr val="000000">
                      <a:alpha val="43137"/>
                    </a:srgbClr>
                  </a:outerShdw>
                </a:effectLst>
                <a:latin typeface="Monotype Corsiva" panose="03010101010201010101" pitchFamily="66" charset="0"/>
              </a:rPr>
              <a:t>     </a:t>
            </a:r>
            <a:r>
              <a:rPr lang="ru-RU" sz="2000" i="1" dirty="0" smtClean="0">
                <a:latin typeface="Monotype Corsiva" panose="03010101010201010101" pitchFamily="66" charset="0"/>
              </a:rPr>
              <a:t>Однако, при всей своей гибкости педагогическая технология проблемно-модульного обучения имеет ряд существенных недостатков.</a:t>
            </a:r>
            <a:endParaRPr lang="ru-RU" sz="2000" i="1" dirty="0">
              <a:latin typeface="Monotype Corsiva" panose="03010101010201010101" pitchFamily="66" charset="0"/>
            </a:endParaRPr>
          </a:p>
        </p:txBody>
      </p:sp>
      <p:sp>
        <p:nvSpPr>
          <p:cNvPr id="3" name="Прямоугольник 2"/>
          <p:cNvSpPr/>
          <p:nvPr/>
        </p:nvSpPr>
        <p:spPr>
          <a:xfrm>
            <a:off x="395536" y="1063229"/>
            <a:ext cx="8291264" cy="830997"/>
          </a:xfrm>
          <a:prstGeom prst="rect">
            <a:avLst/>
          </a:prstGeom>
        </p:spPr>
        <p:txBody>
          <a:bodyPr wrap="square">
            <a:spAutoFit/>
          </a:bodyPr>
          <a:lstStyle/>
          <a:p>
            <a:pPr algn="ctr"/>
            <a:r>
              <a:rPr lang="ru-RU" sz="2400" b="1" i="1" u="sng" dirty="0" smtClean="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Недостатки </a:t>
            </a:r>
            <a:r>
              <a:rPr lang="ru-RU" sz="2400" b="1" i="1" u="sng"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педагогической технологии проблемно-модульного обучения. </a:t>
            </a:r>
          </a:p>
        </p:txBody>
      </p:sp>
      <p:sp>
        <p:nvSpPr>
          <p:cNvPr id="4" name="Прямоугольник 3"/>
          <p:cNvSpPr/>
          <p:nvPr/>
        </p:nvSpPr>
        <p:spPr>
          <a:xfrm>
            <a:off x="457200" y="2012812"/>
            <a:ext cx="8229600" cy="1631216"/>
          </a:xfrm>
          <a:prstGeom prst="rect">
            <a:avLst/>
          </a:prstGeom>
        </p:spPr>
        <p:txBody>
          <a:bodyPr wrap="square">
            <a:spAutoFit/>
          </a:bodyPr>
          <a:lstStyle/>
          <a:p>
            <a:pPr algn="just"/>
            <a:r>
              <a:rPr lang="ru-RU" dirty="0"/>
              <a:t> </a:t>
            </a:r>
            <a:r>
              <a:rPr lang="ru-RU" dirty="0" smtClean="0"/>
              <a:t>     </a:t>
            </a:r>
            <a:r>
              <a:rPr lang="ru-RU" sz="2000" dirty="0" smtClean="0">
                <a:latin typeface="Monotype Corsiva" panose="03010101010201010101" pitchFamily="66" charset="0"/>
                <a:cs typeface="Times New Roman" panose="02020603050405020304" pitchFamily="18" charset="0"/>
              </a:rPr>
              <a:t>Педагогическая </a:t>
            </a:r>
            <a:r>
              <a:rPr lang="ru-RU" sz="2000" dirty="0">
                <a:latin typeface="Monotype Corsiva" panose="03010101010201010101" pitchFamily="66" charset="0"/>
                <a:cs typeface="Times New Roman" panose="02020603050405020304" pitchFamily="18" charset="0"/>
              </a:rPr>
              <a:t>технология проблемно-модульного обучения не может быть одинаково эффективной в любых условиях. Практика показывает, что процесс проблемно-модульного обучения порождает различные уровни, как интеллектуальных затруднений учащихся, так и их познавательной активности, самостоятельности при усвоении новых знаний.</a:t>
            </a:r>
          </a:p>
        </p:txBody>
      </p:sp>
    </p:spTree>
    <p:extLst>
      <p:ext uri="{BB962C8B-B14F-4D97-AF65-F5344CB8AC3E}">
        <p14:creationId xmlns:p14="http://schemas.microsoft.com/office/powerpoint/2010/main" val="4233089493"/>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57200" y="1063229"/>
            <a:ext cx="8229600" cy="3785652"/>
          </a:xfrm>
          <a:prstGeom prst="rect">
            <a:avLst/>
          </a:prstGeom>
        </p:spPr>
        <p:txBody>
          <a:bodyPr wrap="square">
            <a:spAutoFit/>
          </a:bodyPr>
          <a:lstStyle/>
          <a:p>
            <a:pPr algn="just"/>
            <a:r>
              <a:rPr lang="ru-RU" sz="2000" dirty="0" smtClean="0">
                <a:latin typeface="Monotype Corsiva" panose="03010101010201010101" pitchFamily="66" charset="0"/>
              </a:rPr>
              <a:t>      Исследовательский </a:t>
            </a:r>
            <a:r>
              <a:rPr lang="ru-RU" sz="2000" dirty="0">
                <a:latin typeface="Monotype Corsiva" panose="03010101010201010101" pitchFamily="66" charset="0"/>
              </a:rPr>
              <a:t>и проектный метод не может охватить весь педагогический процесс. Практически доказано, что ученик не может усваивать весь объём знаний только путём личного исследования и открытия новых для него законов, правил, теорем и т. д. Во-первых, потому, что в школьных программах есть такая информация, которую надо просто заучить, запомнить и научиться использовать. Во- вторых, самостоятельное исследование в определенном смысле «не экономно», оно требует намного больше времени, чем обычное восприятие объяснений учителя, а учебное время ограничено учебными планами и сроками обучения в школе. И, в- третьих, результаты исследовательского метода не всегда достоверны, так как индивидуальная	 познавательная	работа	</a:t>
            </a:r>
            <a:r>
              <a:rPr lang="ru-RU" sz="2000" dirty="0" smtClean="0">
                <a:latin typeface="Monotype Corsiva" panose="03010101010201010101" pitchFamily="66" charset="0"/>
              </a:rPr>
              <a:t>учащегося может содержать в </a:t>
            </a:r>
            <a:r>
              <a:rPr lang="ru-RU" sz="2000" dirty="0">
                <a:latin typeface="Monotype Corsiva" panose="03010101010201010101" pitchFamily="66" charset="0"/>
              </a:rPr>
              <a:t>себе элементы случайности, от которых он своими силами не может освобождаться. </a:t>
            </a:r>
          </a:p>
        </p:txBody>
      </p:sp>
      <p:sp>
        <p:nvSpPr>
          <p:cNvPr id="5" name="Прямоугольник 4"/>
          <p:cNvSpPr/>
          <p:nvPr/>
        </p:nvSpPr>
        <p:spPr>
          <a:xfrm>
            <a:off x="498376" y="222590"/>
            <a:ext cx="8147248" cy="830997"/>
          </a:xfrm>
          <a:prstGeom prst="rect">
            <a:avLst/>
          </a:prstGeom>
        </p:spPr>
        <p:txBody>
          <a:bodyPr wrap="square">
            <a:spAutoFit/>
          </a:bodyPr>
          <a:lstStyle/>
          <a:p>
            <a:pPr algn="ctr"/>
            <a:r>
              <a:rPr lang="ru-RU" sz="2400" b="1" i="1" u="sng"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Недостатки педагогической технологии проблемно-модульного обучения. </a:t>
            </a:r>
          </a:p>
        </p:txBody>
      </p:sp>
    </p:spTree>
    <p:extLst>
      <p:ext uri="{BB962C8B-B14F-4D97-AF65-F5344CB8AC3E}">
        <p14:creationId xmlns:p14="http://schemas.microsoft.com/office/powerpoint/2010/main" val="3988789864"/>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270"/>
            <a:ext cx="8229600" cy="857250"/>
          </a:xfrm>
        </p:spPr>
        <p:txBody>
          <a:bodyPr>
            <a:noAutofit/>
          </a:bodyPr>
          <a:lstStyle/>
          <a:p>
            <a:r>
              <a:rPr lang="ru-RU" sz="2400" b="1" i="1" u="sng" dirty="0" smtClean="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
            </a:r>
            <a:br>
              <a:rPr lang="ru-RU" sz="2400" b="1" i="1" u="sng" dirty="0" smtClean="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br>
            <a:r>
              <a:rPr lang="ru-RU" sz="2400" b="1" i="1" u="sng" dirty="0" smtClean="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Недостатки </a:t>
            </a:r>
            <a:r>
              <a:rPr lang="ru-RU" sz="2400" b="1" i="1" u="sng"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педагогической технологии проблемно-модульного обучения. </a:t>
            </a:r>
            <a:br>
              <a:rPr lang="ru-RU" sz="2400" b="1" i="1" u="sng"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br>
            <a:endParaRPr lang="ru-RU" sz="2400" b="1" i="1" u="sng"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endParaRPr>
          </a:p>
        </p:txBody>
      </p:sp>
      <p:sp>
        <p:nvSpPr>
          <p:cNvPr id="3" name="Прямоугольник 2"/>
          <p:cNvSpPr/>
          <p:nvPr/>
        </p:nvSpPr>
        <p:spPr>
          <a:xfrm>
            <a:off x="457200" y="878520"/>
            <a:ext cx="8229600" cy="3416320"/>
          </a:xfrm>
          <a:prstGeom prst="rect">
            <a:avLst/>
          </a:prstGeom>
        </p:spPr>
        <p:txBody>
          <a:bodyPr wrap="square">
            <a:spAutoFit/>
          </a:bodyPr>
          <a:lstStyle/>
          <a:p>
            <a:pPr algn="just"/>
            <a:r>
              <a:rPr lang="ru-RU" dirty="0"/>
              <a:t> </a:t>
            </a:r>
            <a:r>
              <a:rPr lang="ru-RU" dirty="0" smtClean="0"/>
              <a:t>      </a:t>
            </a:r>
            <a:r>
              <a:rPr lang="ru-RU" sz="2400" dirty="0" smtClean="0">
                <a:latin typeface="Monotype Corsiva" panose="03010101010201010101" pitchFamily="66" charset="0"/>
              </a:rPr>
              <a:t>Исследовательский </a:t>
            </a:r>
            <a:r>
              <a:rPr lang="ru-RU" sz="2400" dirty="0">
                <a:latin typeface="Monotype Corsiva" panose="03010101010201010101" pitchFamily="66" charset="0"/>
              </a:rPr>
              <a:t>метод связан с практической деятельностью учащихся, со сбором дополнительной информации, новых фактов из различных источников. А это лучше обеспечивается при проведении лабораторных, практических работ, на внеклассных (внеурочных) занятиях, что не всегда возможно и целесообразно в условиях классно-урочной системы обучения.	</a:t>
            </a:r>
          </a:p>
          <a:p>
            <a:pPr algn="just"/>
            <a:r>
              <a:rPr lang="ru-RU" sz="2400" dirty="0">
                <a:latin typeface="Monotype Corsiva" panose="03010101010201010101" pitchFamily="66" charset="0"/>
              </a:rPr>
              <a:t>     </a:t>
            </a:r>
            <a:r>
              <a:rPr lang="ru-RU" sz="2400" dirty="0" smtClean="0">
                <a:latin typeface="Monotype Corsiva" panose="03010101010201010101" pitchFamily="66" charset="0"/>
              </a:rPr>
              <a:t>Иначе говоря, исследовательский метод </a:t>
            </a:r>
            <a:r>
              <a:rPr lang="ru-RU" sz="2400" dirty="0">
                <a:latin typeface="Monotype Corsiva" panose="03010101010201010101" pitchFamily="66" charset="0"/>
              </a:rPr>
              <a:t>- это	только	 один	из путей реализации принципа проблемно - модульности в процессе обучения.</a:t>
            </a:r>
          </a:p>
        </p:txBody>
      </p:sp>
    </p:spTree>
    <p:extLst>
      <p:ext uri="{BB962C8B-B14F-4D97-AF65-F5344CB8AC3E}">
        <p14:creationId xmlns:p14="http://schemas.microsoft.com/office/powerpoint/2010/main" val="3944395407"/>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11560" y="267494"/>
            <a:ext cx="7848872" cy="830997"/>
          </a:xfrm>
          <a:prstGeom prst="rect">
            <a:avLst/>
          </a:prstGeom>
        </p:spPr>
        <p:txBody>
          <a:bodyPr wrap="square">
            <a:spAutoFit/>
          </a:bodyPr>
          <a:lstStyle/>
          <a:p>
            <a:pPr algn="ctr"/>
            <a:r>
              <a:rPr lang="ru-RU" sz="2400" b="1" i="1" u="sng"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Какова же оптимизация педагогической технологии проблемно-модульного обучения?</a:t>
            </a:r>
          </a:p>
        </p:txBody>
      </p:sp>
      <p:sp>
        <p:nvSpPr>
          <p:cNvPr id="3" name="Прямоугольник 2"/>
          <p:cNvSpPr/>
          <p:nvPr/>
        </p:nvSpPr>
        <p:spPr>
          <a:xfrm>
            <a:off x="611560" y="1098491"/>
            <a:ext cx="7848872" cy="3477875"/>
          </a:xfrm>
          <a:prstGeom prst="rect">
            <a:avLst/>
          </a:prstGeom>
        </p:spPr>
        <p:txBody>
          <a:bodyPr wrap="square">
            <a:spAutoFit/>
          </a:bodyPr>
          <a:lstStyle/>
          <a:p>
            <a:pPr algn="just"/>
            <a:r>
              <a:rPr lang="ru-RU" sz="2000" dirty="0" smtClean="0">
                <a:latin typeface="Monotype Corsiva" panose="03010101010201010101" pitchFamily="66" charset="0"/>
              </a:rPr>
              <a:t>     Надо </a:t>
            </a:r>
            <a:r>
              <a:rPr lang="ru-RU" sz="2000" dirty="0">
                <a:latin typeface="Monotype Corsiva" panose="03010101010201010101" pitchFamily="66" charset="0"/>
              </a:rPr>
              <a:t>учитывать то, что часто оптимальное для одних, является неоптимальным для других. Поэтому для решения оптимизации проблемно-модульного обучения, и на это указывают многие педагоги, необходима вариативность, то есть выбор такого варианта проблемно-модульного подхода к изучению учебно-познавательного материала, который в наибольшей мере отвечает уровню данного класса. В классе с высоким уровнем мотивации учащихся после изложения факта можно ставить проблемы одну за другой: в среднем классе - выборочно решать проблемы (что-то учитель может объяснить сам), в классе со слабой мотивацией можно объяснить материал самому учителю и в конце провести фронтальный опрос проблемного характера.</a:t>
            </a:r>
          </a:p>
        </p:txBody>
      </p:sp>
    </p:spTree>
    <p:extLst>
      <p:ext uri="{BB962C8B-B14F-4D97-AF65-F5344CB8AC3E}">
        <p14:creationId xmlns:p14="http://schemas.microsoft.com/office/powerpoint/2010/main" val="3766655608"/>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2566" y="195486"/>
            <a:ext cx="7848872" cy="830997"/>
          </a:xfrm>
          <a:prstGeom prst="rect">
            <a:avLst/>
          </a:prstGeom>
        </p:spPr>
        <p:txBody>
          <a:bodyPr wrap="square">
            <a:spAutoFit/>
          </a:bodyPr>
          <a:lstStyle/>
          <a:p>
            <a:pPr algn="ctr"/>
            <a:r>
              <a:rPr lang="ru-RU" sz="2400" b="1" i="1" u="sng"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rPr>
              <a:t>Какова же оптимизация педагогической технологии проблемно-модульного обучения?</a:t>
            </a:r>
          </a:p>
        </p:txBody>
      </p:sp>
      <p:sp>
        <p:nvSpPr>
          <p:cNvPr id="3" name="Прямоугольник 2"/>
          <p:cNvSpPr/>
          <p:nvPr/>
        </p:nvSpPr>
        <p:spPr>
          <a:xfrm>
            <a:off x="534574" y="1039257"/>
            <a:ext cx="7776864" cy="2862322"/>
          </a:xfrm>
          <a:prstGeom prst="rect">
            <a:avLst/>
          </a:prstGeom>
        </p:spPr>
        <p:txBody>
          <a:bodyPr wrap="square">
            <a:spAutoFit/>
          </a:bodyPr>
          <a:lstStyle/>
          <a:p>
            <a:pPr algn="just"/>
            <a:r>
              <a:rPr lang="ru-RU" sz="2000" dirty="0" smtClean="0">
                <a:latin typeface="Monotype Corsiva" panose="03010101010201010101" pitchFamily="66" charset="0"/>
              </a:rPr>
              <a:t>     Успех </a:t>
            </a:r>
            <a:r>
              <a:rPr lang="ru-RU" sz="2000" dirty="0">
                <a:latin typeface="Monotype Corsiva" panose="03010101010201010101" pitchFamily="66" charset="0"/>
              </a:rPr>
              <a:t>использования педагогической технологии проблемно-модульного обучения, как метода, во многом зависит от заинтересованной позиции педагога и высокой внутренней мотивации учащихся. И как нельзя стать пилотом или хирургом, лишь глядя, как управляют самолетом, или оперируют больных, так и ученику нельзя научиться процессу мышления лишь запоминая объяснения учителя. </a:t>
            </a:r>
          </a:p>
          <a:p>
            <a:pPr algn="just"/>
            <a:r>
              <a:rPr lang="ru-RU" sz="2000" dirty="0">
                <a:latin typeface="Monotype Corsiva" panose="03010101010201010101" pitchFamily="66" charset="0"/>
              </a:rPr>
              <a:t>     При проблемно-модульном обучении познавательные процессы достигают высокой степени активности, и обучение оказывается несравненно более эффективным.</a:t>
            </a:r>
          </a:p>
        </p:txBody>
      </p:sp>
    </p:spTree>
    <p:extLst>
      <p:ext uri="{BB962C8B-B14F-4D97-AF65-F5344CB8AC3E}">
        <p14:creationId xmlns:p14="http://schemas.microsoft.com/office/powerpoint/2010/main" val="3653861652"/>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681872" y="339502"/>
            <a:ext cx="1737976" cy="461665"/>
          </a:xfrm>
          <a:prstGeom prst="rect">
            <a:avLst/>
          </a:prstGeom>
        </p:spPr>
        <p:txBody>
          <a:bodyPr wrap="none">
            <a:spAutoFit/>
          </a:bodyPr>
          <a:lstStyle/>
          <a:p>
            <a:pPr algn="ctr"/>
            <a:r>
              <a:rPr lang="ru-RU" sz="2400" b="1" i="1" u="sng" dirty="0" smtClean="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cs typeface="Times New Roman" panose="02020603050405020304" pitchFamily="18" charset="0"/>
              </a:rPr>
              <a:t>Литература:</a:t>
            </a:r>
            <a:endParaRPr lang="ru-RU" sz="2400" b="1" i="1" u="sng"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cs typeface="Times New Roman" panose="02020603050405020304" pitchFamily="18" charset="0"/>
            </a:endParaRPr>
          </a:p>
        </p:txBody>
      </p:sp>
      <p:sp>
        <p:nvSpPr>
          <p:cNvPr id="3" name="Прямоугольник 2"/>
          <p:cNvSpPr/>
          <p:nvPr/>
        </p:nvSpPr>
        <p:spPr>
          <a:xfrm>
            <a:off x="590419" y="915566"/>
            <a:ext cx="7920880" cy="3477875"/>
          </a:xfrm>
          <a:prstGeom prst="rect">
            <a:avLst/>
          </a:prstGeom>
        </p:spPr>
        <p:txBody>
          <a:bodyPr wrap="square">
            <a:spAutoFit/>
          </a:bodyPr>
          <a:lstStyle/>
          <a:p>
            <a:pPr algn="just"/>
            <a:r>
              <a:rPr lang="ru-RU" sz="2000" b="1" dirty="0">
                <a:effectLst>
                  <a:outerShdw blurRad="38100" dist="38100" dir="2700000" algn="tl">
                    <a:srgbClr val="000000">
                      <a:alpha val="43137"/>
                    </a:srgbClr>
                  </a:outerShdw>
                </a:effectLst>
                <a:latin typeface="Monotype Corsiva" panose="03010101010201010101" pitchFamily="66" charset="0"/>
              </a:rPr>
              <a:t>1.</a:t>
            </a:r>
            <a:r>
              <a:rPr lang="ru-RU" sz="2000" dirty="0">
                <a:latin typeface="Monotype Corsiva" panose="03010101010201010101" pitchFamily="66" charset="0"/>
              </a:rPr>
              <a:t>	Павлов А.К. Краткий курс лекций по педагогике для студентов педагогических вузов и колледжей / А. К. Павлов. – СПб - Петрозаводск - Мурманск: Изд-во МИНИОДСПК «ПЕДКАМПУС», 2021. – 149 с.</a:t>
            </a:r>
          </a:p>
          <a:p>
            <a:pPr algn="just"/>
            <a:r>
              <a:rPr lang="ru-RU" sz="2000" b="1" dirty="0">
                <a:effectLst>
                  <a:outerShdw blurRad="38100" dist="38100" dir="2700000" algn="tl">
                    <a:srgbClr val="000000">
                      <a:alpha val="43137"/>
                    </a:srgbClr>
                  </a:outerShdw>
                </a:effectLst>
                <a:latin typeface="Monotype Corsiva" panose="03010101010201010101" pitchFamily="66" charset="0"/>
              </a:rPr>
              <a:t>2.</a:t>
            </a:r>
            <a:r>
              <a:rPr lang="ru-RU" sz="2000" dirty="0">
                <a:latin typeface="Monotype Corsiva" panose="03010101010201010101" pitchFamily="66" charset="0"/>
              </a:rPr>
              <a:t>	Павлов А.К. Место и роль самостоятельной работы, обучающихся в проблемно-модульном обучении: учебное пособие. – Мурманск: Изд-во МИНИОДСПК «ПЕДКАМПУС», 2021. – 51 с.</a:t>
            </a:r>
          </a:p>
          <a:p>
            <a:pPr algn="just"/>
            <a:r>
              <a:rPr lang="ru-RU" sz="2000" b="1" dirty="0">
                <a:effectLst>
                  <a:outerShdw blurRad="38100" dist="38100" dir="2700000" algn="tl">
                    <a:srgbClr val="000000">
                      <a:alpha val="43137"/>
                    </a:srgbClr>
                  </a:outerShdw>
                </a:effectLst>
                <a:latin typeface="Monotype Corsiva" panose="03010101010201010101" pitchFamily="66" charset="0"/>
              </a:rPr>
              <a:t>3.</a:t>
            </a:r>
            <a:r>
              <a:rPr lang="ru-RU" sz="2000" dirty="0">
                <a:latin typeface="Monotype Corsiva" panose="03010101010201010101" pitchFamily="66" charset="0"/>
              </a:rPr>
              <a:t>	Павлов А.К. Научно-методологические и методические основы организации и осуществления учебно-познавательного процесса в педагогической (образовательной) технологии проблемно-модульного обучения: краткое практико-ориентированное учебно-методическое пособие. – Мурманск: Изд-во МИНИОДСПК «ПЕДКАМПУС», 2021. – 56 с.</a:t>
            </a:r>
          </a:p>
        </p:txBody>
      </p:sp>
    </p:spTree>
    <p:extLst>
      <p:ext uri="{BB962C8B-B14F-4D97-AF65-F5344CB8AC3E}">
        <p14:creationId xmlns:p14="http://schemas.microsoft.com/office/powerpoint/2010/main" val="4172970624"/>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681872" y="339502"/>
            <a:ext cx="1737976" cy="461665"/>
          </a:xfrm>
          <a:prstGeom prst="rect">
            <a:avLst/>
          </a:prstGeom>
        </p:spPr>
        <p:txBody>
          <a:bodyPr wrap="none">
            <a:spAutoFit/>
          </a:bodyPr>
          <a:lstStyle/>
          <a:p>
            <a:pPr algn="ctr"/>
            <a:r>
              <a:rPr lang="ru-RU" sz="2400" b="1" i="1" u="sng" dirty="0" smtClean="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cs typeface="Times New Roman" panose="02020603050405020304" pitchFamily="18" charset="0"/>
              </a:rPr>
              <a:t>Литература:</a:t>
            </a:r>
            <a:endParaRPr lang="ru-RU" sz="2400" b="1" i="1" u="sng"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cs typeface="Times New Roman" panose="02020603050405020304" pitchFamily="18" charset="0"/>
            </a:endParaRPr>
          </a:p>
        </p:txBody>
      </p:sp>
      <p:sp>
        <p:nvSpPr>
          <p:cNvPr id="3" name="Прямоугольник 2"/>
          <p:cNvSpPr/>
          <p:nvPr/>
        </p:nvSpPr>
        <p:spPr>
          <a:xfrm>
            <a:off x="590419" y="801167"/>
            <a:ext cx="7920880" cy="2862322"/>
          </a:xfrm>
          <a:prstGeom prst="rect">
            <a:avLst/>
          </a:prstGeom>
        </p:spPr>
        <p:txBody>
          <a:bodyPr wrap="square">
            <a:spAutoFit/>
          </a:bodyPr>
          <a:lstStyle/>
          <a:p>
            <a:pPr algn="just"/>
            <a:r>
              <a:rPr lang="ru-RU" sz="2000" b="1" dirty="0">
                <a:effectLst>
                  <a:outerShdw blurRad="38100" dist="38100" dir="2700000" algn="tl">
                    <a:srgbClr val="000000">
                      <a:alpha val="43137"/>
                    </a:srgbClr>
                  </a:outerShdw>
                </a:effectLst>
                <a:latin typeface="Monotype Corsiva" panose="03010101010201010101" pitchFamily="66" charset="0"/>
              </a:rPr>
              <a:t>4.</a:t>
            </a:r>
            <a:r>
              <a:rPr lang="ru-RU" sz="2000" dirty="0">
                <a:latin typeface="Monotype Corsiva" panose="03010101010201010101" pitchFamily="66" charset="0"/>
              </a:rPr>
              <a:t>	Павлов А.К. Научно-методические и методологические основы организации и осуществления учебно-познавательного процесса в педагогической (образовательной) технологии проблемно-модульного обучения: учебное пособие. – Санкт-Петербург: Изд-во МИНИОДСПК «ПЕДКАМПУС», 2021. – 70 с.</a:t>
            </a:r>
          </a:p>
          <a:p>
            <a:pPr algn="just"/>
            <a:r>
              <a:rPr lang="ru-RU" sz="2000" b="1" dirty="0">
                <a:effectLst>
                  <a:outerShdw blurRad="38100" dist="38100" dir="2700000" algn="tl">
                    <a:srgbClr val="000000">
                      <a:alpha val="43137"/>
                    </a:srgbClr>
                  </a:outerShdw>
                </a:effectLst>
                <a:latin typeface="Monotype Corsiva" panose="03010101010201010101" pitchFamily="66" charset="0"/>
              </a:rPr>
              <a:t>5.</a:t>
            </a:r>
            <a:r>
              <a:rPr lang="ru-RU" sz="2000" dirty="0">
                <a:latin typeface="Monotype Corsiva" panose="03010101010201010101" pitchFamily="66" charset="0"/>
              </a:rPr>
              <a:t>	Павлов А.К. Научно-методологические основы проблемно-модульного обучения: учебное пособие. – Петрозаводск: Изд-во НИОО ФГАНИОУ ИДСНИОА «МПА», 2021. – 154 с.</a:t>
            </a:r>
          </a:p>
          <a:p>
            <a:pPr algn="just"/>
            <a:r>
              <a:rPr lang="ru-RU" sz="2000" b="1" dirty="0">
                <a:effectLst>
                  <a:outerShdw blurRad="38100" dist="38100" dir="2700000" algn="tl">
                    <a:srgbClr val="000000">
                      <a:alpha val="43137"/>
                    </a:srgbClr>
                  </a:outerShdw>
                </a:effectLst>
                <a:latin typeface="Monotype Corsiva" panose="03010101010201010101" pitchFamily="66" charset="0"/>
              </a:rPr>
              <a:t>6.</a:t>
            </a:r>
            <a:r>
              <a:rPr lang="ru-RU" sz="2000" dirty="0">
                <a:latin typeface="Monotype Corsiva" panose="03010101010201010101" pitchFamily="66" charset="0"/>
              </a:rPr>
              <a:t>	Павлов А.К. Педагогическая технология проблемно-модульного обучения: учебно-методическое пособие. – Петрозаводск, 2018. – 68 с.</a:t>
            </a:r>
          </a:p>
        </p:txBody>
      </p:sp>
    </p:spTree>
    <p:extLst>
      <p:ext uri="{BB962C8B-B14F-4D97-AF65-F5344CB8AC3E}">
        <p14:creationId xmlns:p14="http://schemas.microsoft.com/office/powerpoint/2010/main" val="2761974480"/>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681872" y="339502"/>
            <a:ext cx="1737976" cy="461665"/>
          </a:xfrm>
          <a:prstGeom prst="rect">
            <a:avLst/>
          </a:prstGeom>
        </p:spPr>
        <p:txBody>
          <a:bodyPr wrap="none">
            <a:spAutoFit/>
          </a:bodyPr>
          <a:lstStyle/>
          <a:p>
            <a:pPr algn="ctr"/>
            <a:r>
              <a:rPr lang="ru-RU" sz="2400" b="1" i="1" u="sng" dirty="0" smtClean="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cs typeface="Times New Roman" panose="02020603050405020304" pitchFamily="18" charset="0"/>
              </a:rPr>
              <a:t>Литература:</a:t>
            </a:r>
            <a:endParaRPr lang="ru-RU" sz="2400" b="1" i="1" u="sng"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cs typeface="Times New Roman" panose="02020603050405020304" pitchFamily="18" charset="0"/>
            </a:endParaRPr>
          </a:p>
        </p:txBody>
      </p:sp>
      <p:sp>
        <p:nvSpPr>
          <p:cNvPr id="3" name="Прямоугольник 2"/>
          <p:cNvSpPr/>
          <p:nvPr/>
        </p:nvSpPr>
        <p:spPr>
          <a:xfrm>
            <a:off x="626423" y="915566"/>
            <a:ext cx="7848872" cy="2554545"/>
          </a:xfrm>
          <a:prstGeom prst="rect">
            <a:avLst/>
          </a:prstGeom>
        </p:spPr>
        <p:txBody>
          <a:bodyPr wrap="square">
            <a:spAutoFit/>
          </a:bodyPr>
          <a:lstStyle/>
          <a:p>
            <a:pPr algn="just"/>
            <a:r>
              <a:rPr lang="ru-RU" sz="2000" b="1" dirty="0">
                <a:effectLst>
                  <a:outerShdw blurRad="38100" dist="38100" dir="2700000" algn="tl">
                    <a:srgbClr val="000000">
                      <a:alpha val="43137"/>
                    </a:srgbClr>
                  </a:outerShdw>
                </a:effectLst>
                <a:latin typeface="Monotype Corsiva" panose="03010101010201010101" pitchFamily="66" charset="0"/>
              </a:rPr>
              <a:t>7.</a:t>
            </a:r>
            <a:r>
              <a:rPr lang="ru-RU" sz="2000" dirty="0">
                <a:latin typeface="Monotype Corsiva" panose="03010101010201010101" pitchFamily="66" charset="0"/>
              </a:rPr>
              <a:t>	Павлов А.К. Педагогическая технология проблемно-модульного обучения: учебное пособие. – Петрозаводск: Изд. центр НИО АНИУ ИДСНИА «МАПИ»,2018. –85 с.</a:t>
            </a:r>
          </a:p>
          <a:p>
            <a:pPr algn="just"/>
            <a:r>
              <a:rPr lang="ru-RU" sz="2000" b="1" dirty="0">
                <a:effectLst>
                  <a:outerShdw blurRad="38100" dist="38100" dir="2700000" algn="tl">
                    <a:srgbClr val="000000">
                      <a:alpha val="43137"/>
                    </a:srgbClr>
                  </a:outerShdw>
                </a:effectLst>
                <a:latin typeface="Monotype Corsiva" panose="03010101010201010101" pitchFamily="66" charset="0"/>
              </a:rPr>
              <a:t>8.</a:t>
            </a:r>
            <a:r>
              <a:rPr lang="ru-RU" sz="2000" dirty="0">
                <a:latin typeface="Monotype Corsiva" panose="03010101010201010101" pitchFamily="66" charset="0"/>
              </a:rPr>
              <a:t>	Павлов А.К. Педагогическая (образовательная) технология проблемно-модульного обучения: практико-ориентированное учебное пособие. – Мурманск: Изд-во МИНИОДСПК «ПЕДКАМПУС», 2021. – 160 с.</a:t>
            </a:r>
          </a:p>
          <a:p>
            <a:pPr algn="just"/>
            <a:r>
              <a:rPr lang="ru-RU" sz="2000" b="1" dirty="0">
                <a:effectLst>
                  <a:outerShdw blurRad="38100" dist="38100" dir="2700000" algn="tl">
                    <a:srgbClr val="000000">
                      <a:alpha val="43137"/>
                    </a:srgbClr>
                  </a:outerShdw>
                </a:effectLst>
                <a:latin typeface="Monotype Corsiva" panose="03010101010201010101" pitchFamily="66" charset="0"/>
              </a:rPr>
              <a:t>9.</a:t>
            </a:r>
            <a:r>
              <a:rPr lang="ru-RU" sz="2000" dirty="0">
                <a:latin typeface="Monotype Corsiva" panose="03010101010201010101" pitchFamily="66" charset="0"/>
              </a:rPr>
              <a:t>	Павлов А.К. Практикум по педагогическим технологиям: Учеб. пособие. – LAP LAMBERT </a:t>
            </a:r>
            <a:r>
              <a:rPr lang="ru-RU" sz="2000" dirty="0" err="1">
                <a:latin typeface="Monotype Corsiva" panose="03010101010201010101" pitchFamily="66" charset="0"/>
              </a:rPr>
              <a:t>Academic</a:t>
            </a:r>
            <a:r>
              <a:rPr lang="ru-RU" sz="2000" dirty="0">
                <a:latin typeface="Monotype Corsiva" panose="03010101010201010101" pitchFamily="66" charset="0"/>
              </a:rPr>
              <a:t> </a:t>
            </a:r>
            <a:r>
              <a:rPr lang="ru-RU" sz="2000" dirty="0" err="1">
                <a:latin typeface="Monotype Corsiva" panose="03010101010201010101" pitchFamily="66" charset="0"/>
              </a:rPr>
              <a:t>Publishing</a:t>
            </a:r>
            <a:r>
              <a:rPr lang="ru-RU" sz="2000" dirty="0">
                <a:latin typeface="Monotype Corsiva" panose="03010101010201010101" pitchFamily="66" charset="0"/>
              </a:rPr>
              <a:t>. – 2021. – 71 с.</a:t>
            </a:r>
          </a:p>
        </p:txBody>
      </p:sp>
    </p:spTree>
    <p:extLst>
      <p:ext uri="{BB962C8B-B14F-4D97-AF65-F5344CB8AC3E}">
        <p14:creationId xmlns:p14="http://schemas.microsoft.com/office/powerpoint/2010/main" val="2115250950"/>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681872" y="339502"/>
            <a:ext cx="1737976" cy="461665"/>
          </a:xfrm>
          <a:prstGeom prst="rect">
            <a:avLst/>
          </a:prstGeom>
        </p:spPr>
        <p:txBody>
          <a:bodyPr wrap="none">
            <a:spAutoFit/>
          </a:bodyPr>
          <a:lstStyle/>
          <a:p>
            <a:pPr algn="ctr"/>
            <a:r>
              <a:rPr lang="ru-RU" sz="2400" b="1" i="1" u="sng" dirty="0" smtClean="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cs typeface="Times New Roman" panose="02020603050405020304" pitchFamily="18" charset="0"/>
              </a:rPr>
              <a:t>Литература:</a:t>
            </a:r>
            <a:endParaRPr lang="ru-RU" sz="2400" b="1" i="1" u="sng" dirty="0">
              <a:solidFill>
                <a:schemeClr val="accent2">
                  <a:lumMod val="75000"/>
                </a:schemeClr>
              </a:solidFill>
              <a:effectLst>
                <a:outerShdw blurRad="38100" dist="38100" dir="2700000" algn="tl">
                  <a:srgbClr val="000000">
                    <a:alpha val="43137"/>
                  </a:srgbClr>
                </a:outerShdw>
              </a:effectLst>
              <a:latin typeface="Monotype Corsiva" panose="03010101010201010101" pitchFamily="66" charset="0"/>
              <a:cs typeface="Times New Roman" panose="02020603050405020304" pitchFamily="18" charset="0"/>
            </a:endParaRPr>
          </a:p>
        </p:txBody>
      </p:sp>
      <p:sp>
        <p:nvSpPr>
          <p:cNvPr id="3" name="Прямоугольник 2"/>
          <p:cNvSpPr/>
          <p:nvPr/>
        </p:nvSpPr>
        <p:spPr>
          <a:xfrm>
            <a:off x="755576" y="987574"/>
            <a:ext cx="7848872" cy="3477875"/>
          </a:xfrm>
          <a:prstGeom prst="rect">
            <a:avLst/>
          </a:prstGeom>
        </p:spPr>
        <p:txBody>
          <a:bodyPr wrap="square">
            <a:spAutoFit/>
          </a:bodyPr>
          <a:lstStyle/>
          <a:p>
            <a:pPr algn="just"/>
            <a:r>
              <a:rPr lang="ru-RU" sz="2000" b="1" dirty="0">
                <a:effectLst>
                  <a:outerShdw blurRad="38100" dist="38100" dir="2700000" algn="tl">
                    <a:srgbClr val="000000">
                      <a:alpha val="43137"/>
                    </a:srgbClr>
                  </a:outerShdw>
                </a:effectLst>
                <a:latin typeface="Monotype Corsiva" panose="03010101010201010101" pitchFamily="66" charset="0"/>
              </a:rPr>
              <a:t>10.</a:t>
            </a:r>
            <a:r>
              <a:rPr lang="ru-RU" sz="2000" dirty="0">
                <a:latin typeface="Monotype Corsiva" panose="03010101010201010101" pitchFamily="66" charset="0"/>
              </a:rPr>
              <a:t>	Павлов А.К. Применение и использование педагогической технологии проблемно-модульного обучения в школьных и послевузовских образовательных системах //https://zolotojvek.ru/publikacii/na_portale/material?n=82533 </a:t>
            </a:r>
          </a:p>
          <a:p>
            <a:pPr algn="just"/>
            <a:r>
              <a:rPr lang="ru-RU" sz="2000" b="1" dirty="0">
                <a:effectLst>
                  <a:outerShdw blurRad="38100" dist="38100" dir="2700000" algn="tl">
                    <a:srgbClr val="000000">
                      <a:alpha val="43137"/>
                    </a:srgbClr>
                  </a:outerShdw>
                </a:effectLst>
                <a:latin typeface="Monotype Corsiva" panose="03010101010201010101" pitchFamily="66" charset="0"/>
              </a:rPr>
              <a:t>11.</a:t>
            </a:r>
            <a:r>
              <a:rPr lang="ru-RU" sz="2000" dirty="0">
                <a:latin typeface="Monotype Corsiva" panose="03010101010201010101" pitchFamily="66" charset="0"/>
              </a:rPr>
              <a:t>	Павлов А.К. Теория и методика построения образовательной программы и учебного курса в проблемно-модульном обучении: учебное пособие. - Мурманск: Изд-во МИРО «Центр непрерывного повышения профессионального мастерства педагогических работников», 2021. – 108 с.</a:t>
            </a:r>
          </a:p>
          <a:p>
            <a:pPr algn="just"/>
            <a:r>
              <a:rPr lang="ru-RU" sz="2000" b="1" dirty="0">
                <a:effectLst>
                  <a:outerShdw blurRad="38100" dist="38100" dir="2700000" algn="tl">
                    <a:srgbClr val="000000">
                      <a:alpha val="43137"/>
                    </a:srgbClr>
                  </a:outerShdw>
                </a:effectLst>
                <a:latin typeface="Monotype Corsiva" panose="03010101010201010101" pitchFamily="66" charset="0"/>
              </a:rPr>
              <a:t>12.</a:t>
            </a:r>
            <a:r>
              <a:rPr lang="ru-RU" sz="2000" dirty="0">
                <a:latin typeface="Monotype Corsiva" panose="03010101010201010101" pitchFamily="66" charset="0"/>
              </a:rPr>
              <a:t>	Соколков Е.А. Проблемно-модульное обучение: </a:t>
            </a:r>
            <a:r>
              <a:rPr lang="ru-RU" sz="2000" dirty="0" err="1">
                <a:latin typeface="Monotype Corsiva" panose="03010101010201010101" pitchFamily="66" charset="0"/>
              </a:rPr>
              <a:t>учеб.пособие</a:t>
            </a:r>
            <a:r>
              <a:rPr lang="ru-RU" sz="2000" dirty="0">
                <a:latin typeface="Monotype Corsiva" panose="03010101010201010101" pitchFamily="66" charset="0"/>
              </a:rPr>
              <a:t> </a:t>
            </a:r>
            <a:r>
              <a:rPr lang="ru-RU" sz="2000" dirty="0" err="1">
                <a:latin typeface="Monotype Corsiva" panose="03010101010201010101" pitchFamily="66" charset="0"/>
              </a:rPr>
              <a:t>испр</a:t>
            </a:r>
            <a:r>
              <a:rPr lang="ru-RU" sz="2000" dirty="0">
                <a:latin typeface="Monotype Corsiva" panose="03010101010201010101" pitchFamily="66" charset="0"/>
              </a:rPr>
              <a:t>. и доп. – М.: Вузовский учебник: ИНФРА – М, 2017. – 392 с.</a:t>
            </a:r>
          </a:p>
          <a:p>
            <a:pPr algn="just"/>
            <a:r>
              <a:rPr lang="ru-RU" sz="2000" b="1" dirty="0">
                <a:effectLst>
                  <a:outerShdw blurRad="38100" dist="38100" dir="2700000" algn="tl">
                    <a:srgbClr val="000000">
                      <a:alpha val="43137"/>
                    </a:srgbClr>
                  </a:outerShdw>
                </a:effectLst>
                <a:latin typeface="Monotype Corsiva" panose="03010101010201010101" pitchFamily="66" charset="0"/>
              </a:rPr>
              <a:t>13.</a:t>
            </a:r>
            <a:r>
              <a:rPr lang="ru-RU" sz="2000" dirty="0">
                <a:latin typeface="Monotype Corsiva" panose="03010101010201010101" pitchFamily="66" charset="0"/>
              </a:rPr>
              <a:t>	</a:t>
            </a:r>
            <a:r>
              <a:rPr lang="ru-RU" sz="2000" dirty="0" err="1">
                <a:latin typeface="Monotype Corsiva" panose="03010101010201010101" pitchFamily="66" charset="0"/>
              </a:rPr>
              <a:t>Чошанов</a:t>
            </a:r>
            <a:r>
              <a:rPr lang="ru-RU" sz="2000" dirty="0">
                <a:latin typeface="Monotype Corsiva" panose="03010101010201010101" pitchFamily="66" charset="0"/>
              </a:rPr>
              <a:t> М.А. Гибкая технология проблемно-модульного обучения: метод. пособие. – М., 1996. – 158 с.</a:t>
            </a:r>
          </a:p>
        </p:txBody>
      </p:sp>
    </p:spTree>
    <p:extLst>
      <p:ext uri="{BB962C8B-B14F-4D97-AF65-F5344CB8AC3E}">
        <p14:creationId xmlns:p14="http://schemas.microsoft.com/office/powerpoint/2010/main" val="2848256097"/>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2067694"/>
            <a:ext cx="8229600" cy="857250"/>
          </a:xfrm>
        </p:spPr>
        <p:txBody>
          <a:bodyPr>
            <a:noAutofit/>
          </a:bodyPr>
          <a:lstStyle/>
          <a:p>
            <a:r>
              <a:rPr lang="ru-RU" sz="5400" b="1" i="1" dirty="0" smtClean="0">
                <a:solidFill>
                  <a:schemeClr val="accent6">
                    <a:lumMod val="75000"/>
                  </a:schemeClr>
                </a:solidFill>
                <a:effectLst>
                  <a:outerShdw blurRad="38100" dist="38100" dir="2700000" algn="tl">
                    <a:srgbClr val="000000">
                      <a:alpha val="43137"/>
                    </a:srgbClr>
                  </a:outerShdw>
                </a:effectLst>
                <a:latin typeface="Monotype Corsiva" panose="03010101010201010101" pitchFamily="66" charset="0"/>
                <a:cs typeface="Times New Roman" pitchFamily="18" charset="0"/>
              </a:rPr>
              <a:t>БЛАГОДАРИМ </a:t>
            </a:r>
            <a:br>
              <a:rPr lang="ru-RU" sz="5400" b="1" i="1" dirty="0" smtClean="0">
                <a:solidFill>
                  <a:schemeClr val="accent6">
                    <a:lumMod val="75000"/>
                  </a:schemeClr>
                </a:solidFill>
                <a:effectLst>
                  <a:outerShdw blurRad="38100" dist="38100" dir="2700000" algn="tl">
                    <a:srgbClr val="000000">
                      <a:alpha val="43137"/>
                    </a:srgbClr>
                  </a:outerShdw>
                </a:effectLst>
                <a:latin typeface="Monotype Corsiva" panose="03010101010201010101" pitchFamily="66" charset="0"/>
                <a:cs typeface="Times New Roman" pitchFamily="18" charset="0"/>
              </a:rPr>
            </a:br>
            <a:r>
              <a:rPr lang="ru-RU" sz="5400" b="1" i="1" dirty="0" smtClean="0">
                <a:solidFill>
                  <a:schemeClr val="accent6">
                    <a:lumMod val="75000"/>
                  </a:schemeClr>
                </a:solidFill>
                <a:effectLst>
                  <a:outerShdw blurRad="38100" dist="38100" dir="2700000" algn="tl">
                    <a:srgbClr val="000000">
                      <a:alpha val="43137"/>
                    </a:srgbClr>
                  </a:outerShdw>
                </a:effectLst>
                <a:latin typeface="Monotype Corsiva" panose="03010101010201010101" pitchFamily="66" charset="0"/>
                <a:cs typeface="Times New Roman" pitchFamily="18" charset="0"/>
              </a:rPr>
              <a:t>ЗА</a:t>
            </a:r>
            <a:br>
              <a:rPr lang="ru-RU" sz="5400" b="1" i="1" dirty="0" smtClean="0">
                <a:solidFill>
                  <a:schemeClr val="accent6">
                    <a:lumMod val="75000"/>
                  </a:schemeClr>
                </a:solidFill>
                <a:effectLst>
                  <a:outerShdw blurRad="38100" dist="38100" dir="2700000" algn="tl">
                    <a:srgbClr val="000000">
                      <a:alpha val="43137"/>
                    </a:srgbClr>
                  </a:outerShdw>
                </a:effectLst>
                <a:latin typeface="Monotype Corsiva" panose="03010101010201010101" pitchFamily="66" charset="0"/>
                <a:cs typeface="Times New Roman" pitchFamily="18" charset="0"/>
              </a:rPr>
            </a:br>
            <a:r>
              <a:rPr lang="ru-RU" sz="5400" b="1" i="1" dirty="0" smtClean="0">
                <a:solidFill>
                  <a:schemeClr val="accent6">
                    <a:lumMod val="75000"/>
                  </a:schemeClr>
                </a:solidFill>
                <a:effectLst>
                  <a:outerShdw blurRad="38100" dist="38100" dir="2700000" algn="tl">
                    <a:srgbClr val="000000">
                      <a:alpha val="43137"/>
                    </a:srgbClr>
                  </a:outerShdw>
                </a:effectLst>
                <a:latin typeface="Monotype Corsiva" panose="03010101010201010101" pitchFamily="66" charset="0"/>
                <a:cs typeface="Times New Roman" pitchFamily="18" charset="0"/>
              </a:rPr>
              <a:t>ВНИМАНИЕ!</a:t>
            </a:r>
            <a:endParaRPr lang="ru-RU" sz="5400" b="1" i="1" dirty="0">
              <a:solidFill>
                <a:schemeClr val="accent6">
                  <a:lumMod val="75000"/>
                </a:schemeClr>
              </a:solidFill>
              <a:effectLst>
                <a:outerShdw blurRad="38100" dist="38100" dir="2700000" algn="tl">
                  <a:srgbClr val="000000">
                    <a:alpha val="43137"/>
                  </a:srgbClr>
                </a:outerShdw>
              </a:effectLst>
              <a:latin typeface="Monotype Corsiva" panose="03010101010201010101" pitchFamily="66" charset="0"/>
              <a:cs typeface="Times New Roman" pitchFamily="18" charset="0"/>
            </a:endParaRPr>
          </a:p>
        </p:txBody>
      </p:sp>
    </p:spTree>
    <p:extLst>
      <p:ext uri="{BB962C8B-B14F-4D97-AF65-F5344CB8AC3E}">
        <p14:creationId xmlns:p14="http://schemas.microsoft.com/office/powerpoint/2010/main" val="3519709634"/>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390</TotalTime>
  <Words>3676</Words>
  <Application>Microsoft Office PowerPoint</Application>
  <PresentationFormat>Экран (16:9)</PresentationFormat>
  <Paragraphs>273</Paragraphs>
  <Slides>57</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57</vt:i4>
      </vt:variant>
    </vt:vector>
  </HeadingPairs>
  <TitlesOfParts>
    <vt:vector size="63" baseType="lpstr">
      <vt:lpstr>Arial</vt:lpstr>
      <vt:lpstr>Calibri</vt:lpstr>
      <vt:lpstr>Monotype Corsiva</vt:lpstr>
      <vt:lpstr>Times New Roman</vt:lpstr>
      <vt:lpstr>Wingdings</vt:lpstr>
      <vt:lpstr>Тема Office</vt:lpstr>
      <vt:lpstr>АДАПТИВНО-РАЗВИВАЮЩАЯ ПЕДАГОГИЧЕСКАЯ ТЕХНОЛОГИЯ ПРОБЛЕМНО-МОДУЛЬНОГО ОБУЧЕНИЯ НА УРОКАХ ИСТОРИИ И ОБЩЕСТВОЗНАНИЯ  (МАСТЕР-КЛАСС).</vt:lpstr>
      <vt:lpstr>ПОСВЯЩАЕТСЯ 90-ЛЕТИЮ ЛОИРО, 2023 ГОДУ – ГОДУ ПЕДАГОГА И НАСТАВНИКА  И 200 – ЛЕТИЮ ВЕЛИКОГО РУССКОГО ПЕДАГОГА К.Д.УШИНСКОГО </vt:lpstr>
      <vt:lpstr>     Данная работа получила  «Диплом победителя I степени»  Фонд Образовательной и Научной Деятельности 21 века и премию « Признание» от 24 июля 2022г. </vt:lpstr>
      <vt:lpstr> 1. Актуальность. </vt:lpstr>
      <vt:lpstr>Презентация PowerPoint</vt:lpstr>
      <vt:lpstr> 2. Устройство проблемно-модульного учебно-познавательного курса</vt:lpstr>
      <vt:lpstr>Этапы разработки:</vt:lpstr>
      <vt:lpstr>Презентация PowerPoint</vt:lpstr>
      <vt:lpstr>3. Устройство проблемно-модульного урока истории и обществознания.</vt:lpstr>
      <vt:lpstr>Структура учебно-познавательного модуля:</vt:lpstr>
      <vt:lpstr>4. Проблемная ситуация</vt:lpstr>
      <vt:lpstr>Требования к учебной проблеме:</vt:lpstr>
      <vt:lpstr>Требования к учебной проблеме:</vt:lpstr>
      <vt:lpstr>Презентация PowerPoint</vt:lpstr>
      <vt:lpstr>Изложение проблемности:</vt:lpstr>
      <vt:lpstr>Единство теории и практики:</vt:lpstr>
      <vt:lpstr>5. Важность наглядности</vt:lpstr>
      <vt:lpstr>6. Дидактические принципы подготовки проблемно-модульных  уроков истории и обществознания</vt:lpstr>
      <vt:lpstr>6. Дидактические принципы подготовки проблемно-модульных  уроков истории и обществознания</vt:lpstr>
      <vt:lpstr>Структурирование содержания проблемно-модульного обучения на уроках истории и обществознания:</vt:lpstr>
      <vt:lpstr>Динамичность:</vt:lpstr>
      <vt:lpstr>Гибкость:</vt:lpstr>
      <vt:lpstr>Паритетность:</vt:lpstr>
      <vt:lpstr>Выделение из содержания обучения обособленных элементов:</vt:lpstr>
      <vt:lpstr>7. Контроль</vt:lpstr>
      <vt:lpstr>7. Контроль</vt:lpstr>
      <vt:lpstr>МОДЕЛЬ ИННОВАЦИОННОЙ ПЕДАГОГИЧЕСКОЙ (ОБРАЗОВАТЕЛЬНОЙ) ТЕХНОЛОГИИ ПРОБЛЕМНО-МОДУЛЬНОГО ОБУЧЕНИЯ НА УРОКАХ ИСТОРИИ И ОБЩЕСТВОЗНАНИЯ</vt:lpstr>
      <vt:lpstr>     В современном Российском историческом образовании одно из центральных мест занимает проблема социализации личности обучающихся.</vt:lpstr>
      <vt:lpstr>     Таким образом, педагогическая технология проблемно-модульного обучения, в контексте социализации личности обучающихся, приобретает адаптивно-развивающей характер.     Вариант формирования, развития, социализации личности обучающихся проанализируем и разберём на примере фрагмента урока обществознания в 7 классе, проведённого по методике адаптивно-развивающей педагогической технологии проблемно-модульного обучения (вариант учителя истории и обществознания Павлова А.К.).</vt:lpstr>
      <vt:lpstr>Фрагмент урока обществознания</vt:lpstr>
      <vt:lpstr> Задачи урока: - Образовательная: Знать, что включает в себя понятие «Социальная среда», на какие категории она делится, какое влияние на подростка оказывает каждая категория, какова роль  социальной дифференциации в формировании будущего подростка;  - Развивающая:  2. Развивать умение анализировать жизненные ситуации, факты, применять свои знания и умения на практике, интерпретировать события, доказывать свою точку зрения, высказывать суждения на обществоведческие темы; - Воспитательная: 3. Воспитывать чувство ответственности за своё будущее, уважение к подросткам из разных социальных групп.</vt:lpstr>
      <vt:lpstr>     Продолжительность учебного занятия: 45 минут.      Использование педагогических технологий: • Педагогическая технология проблемно-модульного обучения, с использованием элементов педагогической технологии формирования и развития критического мышления.      Оборудование: - Обществознание. 7 класс: учеб. для общеобразоват. организаций / [Л.Н. Боголюбов и др.]. – М.: Просвещение, 2020. – 175 с.: ил. карт.; - Карточки с заданиями для групп на столе каждой группы; - Демонстрационная компьютерная техника с презентацией.      Термины и понятия: социальная среда, ближайшая среда, промежуточная среда, дальняя среда.  </vt:lpstr>
      <vt:lpstr>Технологическая карта урока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III. Выражение нового решения. Применение нового знания.</vt:lpstr>
      <vt:lpstr>IV. Подведение итогов. Рефлексия</vt:lpstr>
      <vt:lpstr>Презентация PowerPoint</vt:lpstr>
      <vt:lpstr>3. Заполнение листов оценивания, выставление оценок учителем.</vt:lpstr>
      <vt:lpstr>     Однако, при всей своей гибкости педагогическая технология проблемно-модульного обучения имеет ряд существенных недостатков.</vt:lpstr>
      <vt:lpstr>Презентация PowerPoint</vt:lpstr>
      <vt:lpstr> Недостатки педагогической технологии проблемно-модульного обучения.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БЛАГОДАРИМ  ЗА ВНИМАНИЕ!</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Пользователь</cp:lastModifiedBy>
  <cp:revision>41</cp:revision>
  <dcterms:created xsi:type="dcterms:W3CDTF">2021-02-10T18:37:46Z</dcterms:created>
  <dcterms:modified xsi:type="dcterms:W3CDTF">2022-08-08T16:18:00Z</dcterms:modified>
</cp:coreProperties>
</file>