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65" r:id="rId2"/>
    <p:sldId id="257" r:id="rId3"/>
    <p:sldId id="266" r:id="rId4"/>
    <p:sldId id="269" r:id="rId5"/>
    <p:sldId id="270" r:id="rId6"/>
    <p:sldId id="271" r:id="rId7"/>
    <p:sldId id="272" r:id="rId8"/>
    <p:sldId id="273" r:id="rId9"/>
    <p:sldId id="268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DAF"/>
    <a:srgbClr val="FA008A"/>
    <a:srgbClr val="0025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1"/>
    <p:restoredTop sz="94648"/>
  </p:normalViewPr>
  <p:slideViewPr>
    <p:cSldViewPr snapToGrid="0">
      <p:cViewPr varScale="1">
        <p:scale>
          <a:sx n="70" d="100"/>
          <a:sy n="70" d="100"/>
        </p:scale>
        <p:origin x="7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CE62E3-48C7-584E-8777-5FE84F44EF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6E457C-C98F-FC4C-8DC3-550501E788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8746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D9D0DA0-EBE6-C60D-4067-2C8D7C0601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D1CAAD35-B123-D65F-B169-CCC3F21F2F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D952F50-308B-7ADD-ACAF-994DDE72E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4D4C468-8310-A99F-DDB4-88E5C0FB9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249BDA4-DB72-2C51-40E6-D0351B9BC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72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1AA3EF1-BBDC-A2D1-D6F5-3DDFDDACF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2968333-E5C1-B20E-4DCC-3C0F05AAD1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192A656-148D-8C4F-7359-4E2F89ACF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0944D0C-FA8B-A4CE-8305-B26E6B08D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A6506D0-E824-E1CB-7999-42ABF1F20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029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EBDC256-0E26-429C-8C0A-9CA6C91B1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1C395D7-A3A6-DA62-006A-DF21558BE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4282618-94F4-EEAA-E74A-F59140EA9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77C72E0-17F0-F3DF-125B-901B4C53B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44788E5-FCCD-59F0-E090-61DF565E5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37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F58EC8D-BFD3-F5A6-D9C2-39AF5FD87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303AE7F-E7B4-AED4-6ECE-89F9A7CA4A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DA52C1F5-74DB-1B0C-6FFD-CE28ACF25D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226E63A-FF09-7695-FDB1-824A39D68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69686A6-D670-9E16-DA50-16262DE32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4CF4385-2C07-40D1-0640-6E859185B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368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B9F6522-0F7A-BF3D-2B89-78A6B81C4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1EAAD93-6161-3DCC-058A-82A8AFA7BF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544638B4-D445-45A8-A9BA-E63AEB28C5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DB2919D-DFC3-6F86-6702-13FBD8D43C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0A707D84-F713-2F6A-CAE8-6E68C14638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ED38B5E9-3436-7E7C-9348-A3EDA5410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01DA3CB7-C3E8-CD11-C377-FFDE2E3CA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5C1C343-5CDD-7BCB-B5C8-7473EC510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302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161CF4F-FA58-E123-54D8-3082EA7CE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26999366-99D4-A321-8134-66321F237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1E5275FE-E323-67A9-599D-8E69B5E83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6D396F70-A089-4A2D-689F-0CE158968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524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969F9832-78B1-4A58-EEC5-BBCCABFC6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D584BE1E-3466-9BBF-3C7C-EC6AFFF54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274B3B8D-176D-E674-93BE-690CA341D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716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2ACE680-322A-E478-1770-C41F1998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E31F142-39C2-C20F-F0CF-F415F7D75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A9066FFD-396D-7D86-2F4F-972B50E64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6893A278-26A8-B186-BF54-D66BB5400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F6AA275B-84CD-8D40-2624-A41CF53B3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1C75E4EF-B7E2-587F-8888-0496BE369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426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308AB95-CF5F-E957-D6F0-73D324815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85BD3658-3099-44ED-B134-2ED56C0066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42D34E81-8E07-DB88-6EC2-4862ED1EDA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225BA1E6-825A-E54E-31F3-9052DF303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48FEB67-6B79-2BDD-1C25-8F56FC9D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91A0DA4-DBFB-26CC-1B43-CF18E3C16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638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B9B46F5-6938-6EA5-C212-EEA5A62C9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F37AD9BD-4E07-A009-00CB-2A4CC5E2E3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5878874-7E04-E3DE-42A3-A61209C27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C80FA7E-1A15-4685-5E29-C44AF7B97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D94D911-A576-8FDE-3E9D-4FE561065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803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5E50CDCA-AFEB-79F6-CB1F-D4C67E1465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A207EB65-2B72-3341-9FD6-ECB3E659D7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3B28819-23BC-3A4F-4712-68D6727E4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C6D796A-DFAD-AA5F-02E9-4C796AD56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1F33D8A-B5D6-9D20-4C28-965CD59CD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107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FA5E835-6837-C064-F87A-48E0CEA1E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9DE8192-7706-1FCD-25CF-9491AC943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A28EC21-19F9-0DB6-2670-2A2D4C675E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947DC-01A9-4245-92BB-2F9A6610C3A7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3729960-33F5-2601-2C37-F869B78D5A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B1494B1-1A4D-F416-D908-733A909AEF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F87E3-7773-914A-A9AE-D4436AEEA2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165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8EBC97E4-34EC-48B3-BD92-F568FC81613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3000"/>
          </a:blip>
          <a:stretch>
            <a:fillRect/>
          </a:stretch>
        </p:blipFill>
        <p:spPr>
          <a:xfrm>
            <a:off x="0" y="1"/>
            <a:ext cx="12192000" cy="7710084"/>
          </a:xfrm>
          <a:prstGeom prst="rect">
            <a:avLst/>
          </a:prstGeom>
        </p:spPr>
      </p:pic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BDE307D4-3B22-45E0-B408-A633A9BA52F2}"/>
              </a:ext>
            </a:extLst>
          </p:cNvPr>
          <p:cNvCxnSpPr>
            <a:cxnSpLocks/>
          </p:cNvCxnSpPr>
          <p:nvPr/>
        </p:nvCxnSpPr>
        <p:spPr>
          <a:xfrm>
            <a:off x="551543" y="4772025"/>
            <a:ext cx="0" cy="148227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0" y="109182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 «Ялтинская гимназия имени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А.П.Чехова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муниципального округа  город-курорт Ялта  Республики Крым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1543" y="1774210"/>
            <a:ext cx="1074880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800" b="1" dirty="0" smtClean="0">
              <a:latin typeface="Onest Regular" pitchFamily="2" charset="-52"/>
              <a:cs typeface="Times New Roman" panose="02020603050405020304" pitchFamily="18" charset="0"/>
            </a:endParaRPr>
          </a:p>
          <a:p>
            <a:pPr algn="ctr"/>
            <a:r>
              <a:rPr lang="ru-RU" sz="4800" b="1" dirty="0" smtClean="0">
                <a:latin typeface="Onest Regular" pitchFamily="2" charset="-52"/>
                <a:cs typeface="Times New Roman" panose="02020603050405020304" pitchFamily="18" charset="0"/>
              </a:rPr>
              <a:t>«ЯЗЫК  БЕЗ МУСОРА»</a:t>
            </a:r>
            <a:endParaRPr lang="ru-RU" sz="4800" b="1" dirty="0">
              <a:latin typeface="Onest Regular" pitchFamily="2" charset="-52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05516" y="4772025"/>
            <a:ext cx="55864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Сеина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Людмила Алексеевна,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начальных классов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40491" y="6359857"/>
            <a:ext cx="1569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Ялта, 2026 </a:t>
            </a:r>
            <a:r>
              <a:rPr lang="ru-RU" dirty="0" smtClean="0"/>
              <a:t>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115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8B5B19E-1ADB-D075-E5AA-CD1B6AFD2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414" y="30805"/>
            <a:ext cx="10433157" cy="1292087"/>
          </a:xfrm>
        </p:spPr>
        <p:txBody>
          <a:bodyPr/>
          <a:lstStyle/>
          <a:p>
            <a:r>
              <a:rPr lang="ru-RU" sz="4400" b="1" dirty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Описание медиапроекта</a:t>
            </a:r>
            <a:endParaRPr lang="ru-RU" dirty="0">
              <a:latin typeface="Days" panose="02000505050000020004" pitchFamily="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D3E177B-80E0-82B9-AB0D-AC262F72B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50879"/>
            <a:ext cx="12192000" cy="5277350"/>
          </a:xfrm>
        </p:spPr>
        <p:txBody>
          <a:bodyPr/>
          <a:lstStyle/>
          <a:p>
            <a:pPr indent="0">
              <a:lnSpc>
                <a:spcPct val="115000"/>
              </a:lnSpc>
              <a:buNone/>
            </a:pPr>
            <a:endParaRPr lang="ru-RU" sz="1800" dirty="0" smtClean="0">
              <a:latin typeface="Onest Regular" pitchFamily="2" charset="-52"/>
              <a:ea typeface="Times New Roman" panose="02020603050405020304" pitchFamily="18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dirty="0" smtClean="0">
                <a:latin typeface="Onest Regular" pitchFamily="2" charset="-52"/>
                <a:ea typeface="Times New Roman" panose="02020603050405020304" pitchFamily="18" charset="0"/>
              </a:rPr>
              <a:t>    Создание </a:t>
            </a: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и запуск собственного </a:t>
            </a:r>
            <a:r>
              <a:rPr lang="ru-RU" sz="1800" dirty="0" err="1">
                <a:latin typeface="Onest Regular" pitchFamily="2" charset="-52"/>
                <a:ea typeface="Times New Roman" panose="02020603050405020304" pitchFamily="18" charset="0"/>
              </a:rPr>
              <a:t>медиапроекта</a:t>
            </a: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, направленного на привлечение внимания к проблеме чистоты речи у младших </a:t>
            </a:r>
            <a:r>
              <a:rPr lang="ru-RU" sz="1800" dirty="0" smtClean="0">
                <a:latin typeface="Onest Regular" pitchFamily="2" charset="-52"/>
                <a:ea typeface="Times New Roman" panose="02020603050405020304" pitchFamily="18" charset="0"/>
              </a:rPr>
              <a:t>школьников </a:t>
            </a: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является важной задачей</a:t>
            </a:r>
            <a:r>
              <a:rPr lang="ru-RU" sz="1800" dirty="0" smtClean="0">
                <a:latin typeface="Onest Regular" pitchFamily="2" charset="-52"/>
                <a:ea typeface="Times New Roman" panose="02020603050405020304" pitchFamily="18" charset="0"/>
              </a:rPr>
              <a:t>.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1800" dirty="0">
              <a:latin typeface="Onest Regular" pitchFamily="2" charset="-52"/>
              <a:ea typeface="Times New Roman" panose="02020603050405020304" pitchFamily="18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    </a:t>
            </a:r>
            <a:r>
              <a:rPr lang="ru-RU" sz="1800" dirty="0" smtClean="0">
                <a:latin typeface="Onest Regular" pitchFamily="2" charset="-52"/>
                <a:ea typeface="Times New Roman" panose="02020603050405020304" pitchFamily="18" charset="0"/>
              </a:rPr>
              <a:t>Сквернословие </a:t>
            </a: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среди детей </a:t>
            </a:r>
            <a:r>
              <a:rPr lang="ru-RU" sz="1800" dirty="0" smtClean="0">
                <a:latin typeface="Onest Regular" pitchFamily="2" charset="-52"/>
                <a:ea typeface="Times New Roman" panose="02020603050405020304" pitchFamily="18" charset="0"/>
              </a:rPr>
              <a:t>младшего школьного возраста да и </a:t>
            </a: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подростков становится все более распространенным явлением, что негативно сказывается на их коммуникации и восприятии окружающего мира. </a:t>
            </a:r>
            <a:endParaRPr lang="ru-RU" sz="1800" dirty="0" smtClean="0">
              <a:latin typeface="Onest Regular" pitchFamily="2" charset="-52"/>
              <a:ea typeface="Times New Roman" panose="02020603050405020304" pitchFamily="18" charset="0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1800" dirty="0">
              <a:latin typeface="Onest Regular" pitchFamily="2" charset="-52"/>
              <a:ea typeface="Times New Roman" panose="02020603050405020304" pitchFamily="18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   </a:t>
            </a:r>
            <a:r>
              <a:rPr lang="ru-RU" sz="1800" dirty="0" smtClean="0">
                <a:latin typeface="Onest Regular" pitchFamily="2" charset="-52"/>
                <a:ea typeface="Times New Roman" panose="02020603050405020304" pitchFamily="18" charset="0"/>
              </a:rPr>
              <a:t>Как </a:t>
            </a: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учитель начальных классов, я вижу, как это влияет на воспитание и развитие детей, и считаю, что необходимо обратить внимание на эту проблему, чтобы помочь молодому поколению формировать более уважительное и культурное общение.</a:t>
            </a:r>
            <a:endParaRPr lang="ru-RU" sz="1800" dirty="0">
              <a:effectLst/>
              <a:latin typeface="Onest Regular" pitchFamily="2" charset="-52"/>
              <a:ea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E909AF1C-7E96-40CD-8D9C-A7BFEC67F3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34479" y="1589617"/>
            <a:ext cx="352527" cy="22332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E62B03D0-A797-4F1E-8399-D3BCC61FED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35584" y="2762167"/>
            <a:ext cx="352527" cy="22332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0CB8DEEF-D10A-4C6B-B2B7-8BA8F961D1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35584" y="4186916"/>
            <a:ext cx="352527" cy="22332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02053" y="2873828"/>
            <a:ext cx="105070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8B5B19E-1ADB-D075-E5AA-CD1B6AFD2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512" y="-95533"/>
            <a:ext cx="10289059" cy="1269240"/>
          </a:xfrm>
        </p:spPr>
        <p:txBody>
          <a:bodyPr/>
          <a:lstStyle/>
          <a:p>
            <a:pPr algn="ctr"/>
            <a:r>
              <a:rPr lang="ru-RU" sz="4400" b="1" dirty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Актуальность медиапроекта</a:t>
            </a:r>
            <a:endParaRPr lang="ru-RU" dirty="0">
              <a:latin typeface="Days" panose="02000505050000020004" pitchFamily="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D3E177B-80E0-82B9-AB0D-AC262F72B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14401"/>
            <a:ext cx="12191999" cy="5413828"/>
          </a:xfrm>
        </p:spPr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buNone/>
            </a:pPr>
            <a:r>
              <a:rPr lang="ru-RU" sz="1800" dirty="0" smtClean="0">
                <a:latin typeface="Onest Regular" pitchFamily="2" charset="-52"/>
                <a:ea typeface="Times New Roman" panose="02020603050405020304" pitchFamily="18" charset="0"/>
              </a:rPr>
              <a:t>     К </a:t>
            </a: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сожалению, нецензурная лексика все чаще проникает в речь наших детей, становясь нормой, а не исключением. Это не просто вопрос этикета, это отражение внутреннего мира ребенка, его ценностей и отношения к окружающим. Сквернословие может сигнализировать о неуверенности в себе, попытке самоутвердиться, влиянии сверстников или даже о недостатке эмоционального интеллекта. Как учитель, я вижу, как это влияет на учебный процесс, на взаимоотношения детей в классе и на их самооценку.</a:t>
            </a:r>
            <a:endParaRPr lang="ru-RU" sz="1800" dirty="0" smtClean="0">
              <a:latin typeface="Onest Regular" pitchFamily="2" charset="-52"/>
              <a:ea typeface="Times New Roman" panose="02020603050405020304" pitchFamily="18" charset="0"/>
            </a:endParaRPr>
          </a:p>
          <a:p>
            <a:pPr indent="0" algn="ctr">
              <a:lnSpc>
                <a:spcPct val="115000"/>
              </a:lnSpc>
              <a:buNone/>
            </a:pPr>
            <a:r>
              <a:rPr lang="ru-RU" sz="1800" u="sng" dirty="0" smtClean="0">
                <a:latin typeface="Onest Regular" pitchFamily="2" charset="-52"/>
                <a:ea typeface="Times New Roman" panose="02020603050405020304" pitchFamily="18" charset="0"/>
              </a:rPr>
              <a:t> </a:t>
            </a:r>
            <a:r>
              <a:rPr lang="ru-RU" sz="1800" u="sng" dirty="0">
                <a:latin typeface="Onest Regular" pitchFamily="2" charset="-52"/>
                <a:ea typeface="Times New Roman" panose="02020603050405020304" pitchFamily="18" charset="0"/>
              </a:rPr>
              <a:t>Почему эта проблема так важна?</a:t>
            </a:r>
          </a:p>
          <a:p>
            <a:pPr indent="0" algn="just">
              <a:lnSpc>
                <a:spcPct val="115000"/>
              </a:lnSpc>
              <a:buNone/>
            </a:pPr>
            <a:r>
              <a:rPr lang="ru-RU" sz="1800" dirty="0" smtClean="0">
                <a:latin typeface="Onest Regular" pitchFamily="2" charset="-52"/>
                <a:ea typeface="Times New Roman" panose="02020603050405020304" pitchFamily="18" charset="0"/>
              </a:rPr>
              <a:t>    </a:t>
            </a:r>
            <a:r>
              <a:rPr lang="ru-RU" sz="1800" u="sng" dirty="0">
                <a:latin typeface="Onest Regular" pitchFamily="2" charset="-52"/>
                <a:ea typeface="Times New Roman" panose="02020603050405020304" pitchFamily="18" charset="0"/>
              </a:rPr>
              <a:t>Формирование личности: </a:t>
            </a: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Речь – это инструмент мышления и общения. Чистая, грамотная речь способствует развитию логики, уверенности в себе и умения выражать свои мысли.</a:t>
            </a:r>
          </a:p>
          <a:p>
            <a:pPr indent="0" algn="just">
              <a:lnSpc>
                <a:spcPct val="115000"/>
              </a:lnSpc>
              <a:buNone/>
            </a:pP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    </a:t>
            </a:r>
            <a:r>
              <a:rPr lang="ru-RU" sz="1800" u="sng" dirty="0">
                <a:latin typeface="Onest Regular" pitchFamily="2" charset="-52"/>
                <a:ea typeface="Times New Roman" panose="02020603050405020304" pitchFamily="18" charset="0"/>
              </a:rPr>
              <a:t>Социальная адаптация: </a:t>
            </a: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Умение общаться без использования нецензурной лексики облегчает построение здоровых отношений со сверстниками и взрослыми, помогает избежать конфликтов и недопонимания.</a:t>
            </a:r>
          </a:p>
          <a:p>
            <a:pPr indent="0" algn="just">
              <a:lnSpc>
                <a:spcPct val="115000"/>
              </a:lnSpc>
              <a:buNone/>
            </a:pP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    </a:t>
            </a:r>
            <a:r>
              <a:rPr lang="ru-RU" sz="1800" u="sng" dirty="0">
                <a:latin typeface="Onest Regular" pitchFamily="2" charset="-52"/>
                <a:ea typeface="Times New Roman" panose="02020603050405020304" pitchFamily="18" charset="0"/>
              </a:rPr>
              <a:t>Культурное наследие: </a:t>
            </a:r>
            <a:r>
              <a:rPr lang="ru-RU" sz="1800" dirty="0">
                <a:latin typeface="Onest Regular" pitchFamily="2" charset="-52"/>
                <a:ea typeface="Times New Roman" panose="02020603050405020304" pitchFamily="18" charset="0"/>
              </a:rPr>
              <a:t>Язык – это часть нашей культуры. Бережное отношение к нему, в том числе к чистоте речи, является проявлением уважения к себе и своему народу.</a:t>
            </a:r>
            <a:endParaRPr lang="ru-RU" sz="1800" dirty="0">
              <a:effectLst/>
              <a:latin typeface="Onest Regular" pitchFamily="2" charset="-52"/>
              <a:ea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139AFD30-8F4C-4CC5-8D46-0591E13F7C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94725" y="3416183"/>
            <a:ext cx="352527" cy="2233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4B503D92-0DF7-4381-9B26-A579B3FDD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94725" y="4538182"/>
            <a:ext cx="352527" cy="22332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F845F480-0503-4DF8-8E77-B37B916AD5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94725" y="5586740"/>
            <a:ext cx="352527" cy="22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16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8B5B19E-1ADB-D075-E5AA-CD1B6AFD2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5337" y="1"/>
            <a:ext cx="5863987" cy="131299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План действий и </a:t>
            </a:r>
            <a:r>
              <a:rPr lang="ru-RU" sz="3600" b="1" dirty="0" smtClean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дальнейшее</a:t>
            </a:r>
            <a:br>
              <a:rPr lang="ru-RU" sz="3600" b="1" dirty="0" smtClean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</a:br>
            <a:r>
              <a:rPr lang="ru-RU" sz="3600" b="1" dirty="0" smtClean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 </a:t>
            </a:r>
            <a:r>
              <a:rPr lang="ru-RU" sz="3600" b="1" dirty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развитие медиапроекта</a:t>
            </a:r>
            <a:endParaRPr lang="ru-RU" sz="3600" dirty="0">
              <a:latin typeface="Days" panose="02000505050000020004" pitchFamily="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D3E177B-80E0-82B9-AB0D-AC262F72B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33015"/>
            <a:ext cx="12192000" cy="4938755"/>
          </a:xfrm>
        </p:spPr>
        <p:txBody>
          <a:bodyPr>
            <a:normAutofit lnSpcReduction="10000"/>
          </a:bodyPr>
          <a:lstStyle/>
          <a:p>
            <a:pPr indent="0" algn="ctr">
              <a:lnSpc>
                <a:spcPct val="115000"/>
              </a:lnSpc>
              <a:buNone/>
            </a:pPr>
            <a:r>
              <a:rPr lang="ru-RU" sz="1800" dirty="0" smtClean="0">
                <a:latin typeface="Onest Regular" pitchFamily="2" charset="-52"/>
              </a:rPr>
              <a:t>   </a:t>
            </a:r>
            <a:r>
              <a:rPr lang="ru-RU" sz="1800" u="sng" dirty="0" smtClean="0">
                <a:latin typeface="Onest Regular" pitchFamily="2" charset="-52"/>
              </a:rPr>
              <a:t>Конкретные </a:t>
            </a:r>
            <a:r>
              <a:rPr lang="ru-RU" sz="1800" u="sng" dirty="0">
                <a:latin typeface="Onest Regular" pitchFamily="2" charset="-52"/>
              </a:rPr>
              <a:t>действия и </a:t>
            </a:r>
            <a:r>
              <a:rPr lang="ru-RU" sz="1800" u="sng" dirty="0" smtClean="0">
                <a:latin typeface="Onest Regular" pitchFamily="2" charset="-52"/>
              </a:rPr>
              <a:t>пути</a:t>
            </a:r>
          </a:p>
          <a:p>
            <a:pPr indent="0" algn="ctr">
              <a:lnSpc>
                <a:spcPct val="115000"/>
              </a:lnSpc>
              <a:buNone/>
            </a:pPr>
            <a:r>
              <a:rPr lang="ru-RU" sz="1800" u="sng" dirty="0" smtClean="0">
                <a:latin typeface="Onest Regular" pitchFamily="2" charset="-52"/>
              </a:rPr>
              <a:t> </a:t>
            </a:r>
            <a:r>
              <a:rPr lang="ru-RU" sz="1800" u="sng" dirty="0">
                <a:latin typeface="Onest Regular" pitchFamily="2" charset="-52"/>
              </a:rPr>
              <a:t>повышения </a:t>
            </a:r>
            <a:r>
              <a:rPr lang="ru-RU" sz="1800" u="sng" dirty="0" smtClean="0">
                <a:latin typeface="Onest Regular" pitchFamily="2" charset="-52"/>
              </a:rPr>
              <a:t>осведомленности: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1800" u="sng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u="sng" dirty="0">
                <a:latin typeface="Onest Regular" pitchFamily="2" charset="-52"/>
              </a:rPr>
              <a:t> </a:t>
            </a:r>
            <a:r>
              <a:rPr lang="ru-RU" sz="1800" u="sng" dirty="0" smtClean="0">
                <a:latin typeface="Onest Regular" pitchFamily="2" charset="-52"/>
              </a:rPr>
              <a:t>1</a:t>
            </a:r>
            <a:r>
              <a:rPr lang="ru-RU" sz="1800" dirty="0" smtClean="0">
                <a:latin typeface="Onest Regular" pitchFamily="2" charset="-52"/>
              </a:rPr>
              <a:t>. </a:t>
            </a:r>
            <a:r>
              <a:rPr lang="ru-RU" sz="1800" u="sng" dirty="0" smtClean="0">
                <a:latin typeface="Onest Regular" pitchFamily="2" charset="-52"/>
              </a:rPr>
              <a:t>Образовательные </a:t>
            </a:r>
            <a:r>
              <a:rPr lang="ru-RU" sz="1800" u="sng" dirty="0">
                <a:latin typeface="Onest Regular" pitchFamily="2" charset="-52"/>
              </a:rPr>
              <a:t>программы: </a:t>
            </a:r>
            <a:r>
              <a:rPr lang="ru-RU" sz="1800" dirty="0">
                <a:latin typeface="Onest Regular" pitchFamily="2" charset="-52"/>
              </a:rPr>
              <a:t>Внедрение в школьную программу уроков по культуре речи. Это могут быть занятия, на которых дети будут учиться правильно выражать свои мысли, расширять словарный запас и понимать, как слова влияют на окружающих.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1800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dirty="0" smtClean="0">
                <a:latin typeface="Onest Regular" pitchFamily="2" charset="-52"/>
              </a:rPr>
              <a:t>2</a:t>
            </a:r>
            <a:r>
              <a:rPr lang="ru-RU" sz="1800" dirty="0">
                <a:latin typeface="Onest Regular" pitchFamily="2" charset="-52"/>
              </a:rPr>
              <a:t>. </a:t>
            </a:r>
            <a:r>
              <a:rPr lang="ru-RU" sz="1800" u="sng" dirty="0">
                <a:latin typeface="Onest Regular" pitchFamily="2" charset="-52"/>
              </a:rPr>
              <a:t>Чтение книг: </a:t>
            </a:r>
            <a:r>
              <a:rPr lang="ru-RU" sz="1800" dirty="0">
                <a:latin typeface="Onest Regular" pitchFamily="2" charset="-52"/>
              </a:rPr>
              <a:t>Поощрение чтения классической и современной литературы. Чтение не только развивает речь, но и формирует вкус к красивому языку. </a:t>
            </a:r>
            <a:endParaRPr lang="ru-RU" sz="1800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1800" dirty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dirty="0">
                <a:latin typeface="Onest Regular" pitchFamily="2" charset="-52"/>
              </a:rPr>
              <a:t>3. </a:t>
            </a:r>
            <a:r>
              <a:rPr lang="ru-RU" sz="1800" u="sng" dirty="0">
                <a:latin typeface="Onest Regular" pitchFamily="2" charset="-52"/>
              </a:rPr>
              <a:t>Игры и конкурсы: </a:t>
            </a:r>
            <a:r>
              <a:rPr lang="ru-RU" sz="1800" dirty="0">
                <a:latin typeface="Onest Regular" pitchFamily="2" charset="-52"/>
              </a:rPr>
              <a:t>Проведение различных игр и конкурсов на тему чистоты речи. Например, можно организовать конкурс на лучшее сочинение или устное выступление, где участники будут оцениваться не только по содержанию, но и по языковому </a:t>
            </a:r>
            <a:r>
              <a:rPr lang="ru-RU" sz="1800" dirty="0" smtClean="0">
                <a:latin typeface="Onest Regular" pitchFamily="2" charset="-52"/>
              </a:rPr>
              <a:t>оформлению.</a:t>
            </a:r>
            <a:endParaRPr lang="ru-RU" sz="1800" dirty="0">
              <a:latin typeface="Onest Regular" pitchFamily="2" charset="-52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9325" y="-4284"/>
            <a:ext cx="3202675" cy="24020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3" y="-4284"/>
            <a:ext cx="3339154" cy="254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971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8B5B19E-1ADB-D075-E5AA-CD1B6AFD2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/>
          <a:lstStyle/>
          <a:p>
            <a:pPr algn="ctr"/>
            <a:r>
              <a:rPr lang="ru-RU" sz="4400" b="1" dirty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План действий и дальнейшее развитие медиапроекта</a:t>
            </a:r>
            <a:endParaRPr lang="ru-RU" dirty="0">
              <a:latin typeface="Days" panose="02000505050000020004" pitchFamily="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D3E177B-80E0-82B9-AB0D-AC262F72B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78425"/>
            <a:ext cx="12023678" cy="4993346"/>
          </a:xfrm>
        </p:spPr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buNone/>
            </a:pPr>
            <a:r>
              <a:rPr lang="ru-RU" sz="1800" dirty="0" smtClean="0">
                <a:latin typeface="Onest Regular" pitchFamily="2" charset="-52"/>
              </a:rPr>
              <a:t> </a:t>
            </a:r>
            <a:r>
              <a:rPr lang="ru-RU" sz="1800" u="sng" dirty="0" smtClean="0">
                <a:latin typeface="Onest Regular" pitchFamily="2" charset="-52"/>
              </a:rPr>
              <a:t>4. Пример </a:t>
            </a:r>
            <a:r>
              <a:rPr lang="ru-RU" sz="1800" u="sng" dirty="0">
                <a:latin typeface="Onest Regular" pitchFamily="2" charset="-52"/>
              </a:rPr>
              <a:t>родителей и учителей: </a:t>
            </a:r>
            <a:r>
              <a:rPr lang="ru-RU" sz="1800" dirty="0">
                <a:latin typeface="Onest Regular" pitchFamily="2" charset="-52"/>
              </a:rPr>
              <a:t>Важно, чтобы взрослые подавали пример. Чистота речи начинается с нас. Давайте будем внимательны к своему языку и избегать ненормативной лексики в повседневной жизни.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1800" dirty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u="sng" dirty="0">
                <a:latin typeface="Onest Regular" pitchFamily="2" charset="-52"/>
              </a:rPr>
              <a:t>5. Обсуждение последствий: </a:t>
            </a:r>
            <a:r>
              <a:rPr lang="ru-RU" sz="1800" dirty="0">
                <a:latin typeface="Onest Regular" pitchFamily="2" charset="-52"/>
              </a:rPr>
              <a:t>Проведение бесед с детьми о том, как сквернословие может повлиять на их жизнь, отношения с окружающими и восприятие их как личности. Важно, чтобы дети понимали, что слова имеют силу.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1800" u="sng" dirty="0">
              <a:latin typeface="Onest Regular" pitchFamily="2" charset="-52"/>
            </a:endParaRPr>
          </a:p>
          <a:p>
            <a:pPr indent="0" algn="ctr">
              <a:lnSpc>
                <a:spcPct val="115000"/>
              </a:lnSpc>
              <a:buNone/>
            </a:pPr>
            <a:r>
              <a:rPr lang="ru-RU" sz="1800" u="sng" dirty="0" smtClean="0">
                <a:latin typeface="Onest Regular" pitchFamily="2" charset="-52"/>
              </a:rPr>
              <a:t>Как </a:t>
            </a:r>
            <a:r>
              <a:rPr lang="ru-RU" sz="1800" u="sng" dirty="0">
                <a:latin typeface="Onest Regular" pitchFamily="2" charset="-52"/>
              </a:rPr>
              <a:t>можно повысить осведомленность о проблеме среди более широкой аудитории: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1800" u="sng" dirty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u="sng" dirty="0">
                <a:latin typeface="Onest Regular" pitchFamily="2" charset="-52"/>
              </a:rPr>
              <a:t>- Социальные сети: </a:t>
            </a:r>
            <a:r>
              <a:rPr lang="ru-RU" sz="1800" dirty="0">
                <a:latin typeface="Onest Regular" pitchFamily="2" charset="-52"/>
              </a:rPr>
              <a:t>Создание постов и видео на платформах, таких как </a:t>
            </a:r>
            <a:r>
              <a:rPr lang="ru-RU" sz="1800" dirty="0" smtClean="0">
                <a:latin typeface="Onest Regular" pitchFamily="2" charset="-52"/>
              </a:rPr>
              <a:t>ВК, Телеграмм, </a:t>
            </a:r>
            <a:r>
              <a:rPr lang="ru-RU" sz="1800" dirty="0" err="1" smtClean="0">
                <a:latin typeface="Onest Regular" pitchFamily="2" charset="-52"/>
              </a:rPr>
              <a:t>TikTok</a:t>
            </a:r>
            <a:r>
              <a:rPr lang="ru-RU" sz="1800" dirty="0" smtClean="0">
                <a:latin typeface="Onest Regular" pitchFamily="2" charset="-52"/>
              </a:rPr>
              <a:t> и </a:t>
            </a:r>
            <a:r>
              <a:rPr lang="ru-RU" sz="1800" dirty="0" err="1" smtClean="0">
                <a:latin typeface="Onest Regular" pitchFamily="2" charset="-52"/>
              </a:rPr>
              <a:t>тд</a:t>
            </a:r>
            <a:r>
              <a:rPr lang="ru-RU" sz="1800" dirty="0" smtClean="0">
                <a:latin typeface="Onest Regular" pitchFamily="2" charset="-52"/>
              </a:rPr>
              <a:t>., </a:t>
            </a:r>
            <a:r>
              <a:rPr lang="ru-RU" sz="1800" dirty="0">
                <a:latin typeface="Onest Regular" pitchFamily="2" charset="-52"/>
              </a:rPr>
              <a:t>где можно делиться советами, проводить опросы и обсуждения на тему чистоты </a:t>
            </a:r>
            <a:r>
              <a:rPr lang="ru-RU" sz="1800" dirty="0" smtClean="0">
                <a:latin typeface="Onest Regular" pitchFamily="2" charset="-52"/>
              </a:rPr>
              <a:t>речи.</a:t>
            </a:r>
            <a:endParaRPr lang="ru-RU" sz="1800" dirty="0">
              <a:latin typeface="Onest Regular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405833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8B5B19E-1ADB-D075-E5AA-CD1B6AFD2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6973" y="1"/>
            <a:ext cx="5923128" cy="169068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План действий и дальнейшее развитие медиапроекта</a:t>
            </a:r>
            <a:endParaRPr lang="ru-RU" sz="3600" dirty="0">
              <a:latin typeface="Days" panose="02000505050000020004" pitchFamily="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D3E177B-80E0-82B9-AB0D-AC262F72B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405719"/>
            <a:ext cx="12037324" cy="4966051"/>
          </a:xfrm>
        </p:spPr>
        <p:txBody>
          <a:bodyPr>
            <a:normAutofit fontScale="92500" lnSpcReduction="10000"/>
          </a:bodyPr>
          <a:lstStyle/>
          <a:p>
            <a:pPr indent="0" algn="just">
              <a:lnSpc>
                <a:spcPct val="115000"/>
              </a:lnSpc>
              <a:buNone/>
            </a:pPr>
            <a:endParaRPr lang="ru-RU" sz="1800" u="sng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1800" u="sng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u="sng" dirty="0" smtClean="0">
                <a:latin typeface="Onest Regular" pitchFamily="2" charset="-52"/>
              </a:rPr>
              <a:t>- Семинары </a:t>
            </a:r>
            <a:r>
              <a:rPr lang="ru-RU" sz="1800" u="sng" dirty="0">
                <a:latin typeface="Onest Regular" pitchFamily="2" charset="-52"/>
              </a:rPr>
              <a:t>и </a:t>
            </a:r>
            <a:r>
              <a:rPr lang="ru-RU" sz="1800" u="sng" dirty="0" err="1">
                <a:latin typeface="Onest Regular" pitchFamily="2" charset="-52"/>
              </a:rPr>
              <a:t>вебинары</a:t>
            </a:r>
            <a:r>
              <a:rPr lang="ru-RU" sz="1800" u="sng" dirty="0">
                <a:latin typeface="Onest Regular" pitchFamily="2" charset="-52"/>
              </a:rPr>
              <a:t>: </a:t>
            </a:r>
            <a:r>
              <a:rPr lang="ru-RU" sz="1800" dirty="0">
                <a:latin typeface="Onest Regular" pitchFamily="2" charset="-52"/>
              </a:rPr>
              <a:t>Организация онлайн и </a:t>
            </a:r>
            <a:r>
              <a:rPr lang="ru-RU" sz="1800" dirty="0" err="1">
                <a:latin typeface="Onest Regular" pitchFamily="2" charset="-52"/>
              </a:rPr>
              <a:t>оффлайн</a:t>
            </a:r>
            <a:r>
              <a:rPr lang="ru-RU" sz="1800" dirty="0">
                <a:latin typeface="Onest Regular" pitchFamily="2" charset="-52"/>
              </a:rPr>
              <a:t> мероприятий для родителей и педагогов, где можно делиться опытом, методиками и результатами работы по улучшению речи у детей.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1800" u="sng" dirty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u="sng" dirty="0">
                <a:latin typeface="Onest Regular" pitchFamily="2" charset="-52"/>
              </a:rPr>
              <a:t>- Партнерство с местными учреждениями: </a:t>
            </a:r>
            <a:r>
              <a:rPr lang="ru-RU" sz="1800" dirty="0">
                <a:latin typeface="Onest Regular" pitchFamily="2" charset="-52"/>
              </a:rPr>
              <a:t>Сотрудничество с библиотеками, домами культуры и образовательными учреждениями для проведения совместных мероприятий, направленных на популяризацию чистоты речи.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1800" u="sng" dirty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u="sng" dirty="0">
                <a:latin typeface="Onest Regular" pitchFamily="2" charset="-52"/>
              </a:rPr>
              <a:t>- Создание информационных материалов: </a:t>
            </a:r>
            <a:r>
              <a:rPr lang="ru-RU" sz="1800" dirty="0">
                <a:latin typeface="Onest Regular" pitchFamily="2" charset="-52"/>
              </a:rPr>
              <a:t>Разработка буклетов, плакатов и статей, которые можно распространять в школах и общественных местах, чтобы привлечь внимание </a:t>
            </a:r>
            <a:r>
              <a:rPr lang="ru-RU" sz="1800" dirty="0" smtClean="0">
                <a:latin typeface="Onest Regular" pitchFamily="2" charset="-52"/>
              </a:rPr>
              <a:t>к проблеме </a:t>
            </a:r>
            <a:r>
              <a:rPr lang="ru-RU" sz="1800" dirty="0">
                <a:latin typeface="Onest Regular" pitchFamily="2" charset="-52"/>
              </a:rPr>
              <a:t>чистоты речи и предложить практические советы для родителей и педагогов. Эти материалы могут содержать рекомендации по воспитанию культуры речи, примеры правильного и неправильного использования языка, а также ссылки на полезные </a:t>
            </a:r>
            <a:r>
              <a:rPr lang="ru-RU" sz="1800" dirty="0" smtClean="0">
                <a:latin typeface="Onest Regular" pitchFamily="2" charset="-52"/>
              </a:rPr>
              <a:t>ресурсы.</a:t>
            </a:r>
            <a:endParaRPr lang="ru-RU" sz="1800" dirty="0">
              <a:latin typeface="Onest Regular" pitchFamily="2" charset="-52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374" y="1"/>
            <a:ext cx="3643952" cy="223649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3452884" cy="210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33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8B5B19E-1ADB-D075-E5AA-CD1B6AFD2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5534" y="0"/>
            <a:ext cx="12464955" cy="156949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План действий и </a:t>
            </a:r>
            <a:r>
              <a:rPr lang="ru-RU" sz="3200" b="1" dirty="0" smtClean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дальнейшее</a:t>
            </a:r>
            <a:br>
              <a:rPr lang="ru-RU" sz="3200" b="1" dirty="0" smtClean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</a:br>
            <a:r>
              <a:rPr lang="ru-RU" sz="3200" b="1" dirty="0" smtClean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 </a:t>
            </a:r>
            <a:r>
              <a:rPr lang="ru-RU" sz="3200" b="1" dirty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развитие медиапроекта</a:t>
            </a:r>
            <a:endParaRPr lang="ru-RU" sz="3200" dirty="0">
              <a:latin typeface="Days" panose="02000505050000020004" pitchFamily="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D3E177B-80E0-82B9-AB0D-AC262F72B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92073"/>
            <a:ext cx="12192000" cy="4979698"/>
          </a:xfrm>
        </p:spPr>
        <p:txBody>
          <a:bodyPr>
            <a:normAutofit fontScale="77500" lnSpcReduction="20000"/>
          </a:bodyPr>
          <a:lstStyle/>
          <a:p>
            <a:pPr indent="0" algn="just">
              <a:lnSpc>
                <a:spcPct val="115000"/>
              </a:lnSpc>
              <a:buNone/>
            </a:pPr>
            <a:endParaRPr lang="ru-RU" sz="1800" u="sng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1800" u="sng" dirty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1800" u="sng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u="sng" dirty="0" smtClean="0">
                <a:latin typeface="Onest Regular" pitchFamily="2" charset="-52"/>
              </a:rPr>
              <a:t>- </a:t>
            </a:r>
            <a:r>
              <a:rPr lang="ru-RU" sz="2100" u="sng" dirty="0" smtClean="0">
                <a:latin typeface="Onest Regular" pitchFamily="2" charset="-52"/>
              </a:rPr>
              <a:t>Обсуждение </a:t>
            </a:r>
            <a:r>
              <a:rPr lang="ru-RU" sz="2100" u="sng" dirty="0">
                <a:latin typeface="Onest Regular" pitchFamily="2" charset="-52"/>
              </a:rPr>
              <a:t>в СМИ: </a:t>
            </a:r>
            <a:r>
              <a:rPr lang="ru-RU" sz="2100" dirty="0">
                <a:latin typeface="Onest Regular" pitchFamily="2" charset="-52"/>
              </a:rPr>
              <a:t>Публикация статей и интервью в местных газетах, журналах и на радио о важности чистоты речи. Это поможет привлечь внимание широкой аудитории и начать общественные дискуссии на эту тему.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2100" dirty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2100" u="sng" dirty="0" smtClean="0">
                <a:latin typeface="Onest Regular" pitchFamily="2" charset="-52"/>
              </a:rPr>
              <a:t>- </a:t>
            </a:r>
            <a:r>
              <a:rPr lang="ru-RU" sz="2100" u="sng" dirty="0">
                <a:latin typeface="Onest Regular" pitchFamily="2" charset="-52"/>
              </a:rPr>
              <a:t>Создание онлайн-платформы: </a:t>
            </a:r>
            <a:r>
              <a:rPr lang="ru-RU" sz="2100" dirty="0">
                <a:latin typeface="Onest Regular" pitchFamily="2" charset="-52"/>
              </a:rPr>
              <a:t>Разработка веб-сайта или блога, посвященного культуре речи, где родители и учителя смогут делиться своими методами, успехами и проблемами. Это станет местом для обмена опытом и поддержки.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2100" u="sng" dirty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2100" u="sng" dirty="0" smtClean="0">
                <a:latin typeface="Onest Regular" pitchFamily="2" charset="-52"/>
              </a:rPr>
              <a:t>- </a:t>
            </a:r>
            <a:r>
              <a:rPr lang="ru-RU" sz="2100" u="sng" dirty="0">
                <a:latin typeface="Onest Regular" pitchFamily="2" charset="-52"/>
              </a:rPr>
              <a:t>Вовлечение детей: </a:t>
            </a:r>
            <a:r>
              <a:rPr lang="ru-RU" sz="2100" dirty="0">
                <a:latin typeface="Onest Regular" pitchFamily="2" charset="-52"/>
              </a:rPr>
              <a:t>Организация молодежных инициатив, где сами дети смогут выступать с инициативами по улучшению культуры речи в своих школах и сообществах. Это может быть, например, создание видеороликов, театральных постановок или художественных проектов на тему чистоты языка.</a:t>
            </a:r>
          </a:p>
          <a:p>
            <a:pPr indent="0">
              <a:lnSpc>
                <a:spcPct val="115000"/>
              </a:lnSpc>
              <a:buNone/>
            </a:pPr>
            <a:r>
              <a:rPr lang="ru-RU" sz="1800" u="sng" dirty="0" smtClean="0">
                <a:latin typeface="Onest Regular" pitchFamily="2" charset="-52"/>
              </a:rPr>
              <a:t> </a:t>
            </a:r>
            <a:endParaRPr lang="ru-RU" sz="1800" dirty="0">
              <a:latin typeface="Onest Regular" pitchFamily="2" charset="-52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9409" y="0"/>
            <a:ext cx="3102591" cy="21215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"/>
            <a:ext cx="2825086" cy="225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18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8B5B19E-1ADB-D075-E5AA-CD1B6AFD2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63772"/>
            <a:ext cx="12192000" cy="1678674"/>
          </a:xfrm>
        </p:spPr>
        <p:txBody>
          <a:bodyPr/>
          <a:lstStyle/>
          <a:p>
            <a:pPr algn="ctr"/>
            <a:r>
              <a:rPr lang="ru-RU" sz="4400" b="1" dirty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План действий и дальнейшее развитие медиапроекта</a:t>
            </a:r>
            <a:endParaRPr lang="ru-RU" dirty="0">
              <a:latin typeface="Days" panose="02000505050000020004" pitchFamily="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D3E177B-80E0-82B9-AB0D-AC262F72B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14651"/>
            <a:ext cx="12192000" cy="5157119"/>
          </a:xfrm>
        </p:spPr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buNone/>
            </a:pPr>
            <a:r>
              <a:rPr lang="ru-RU" sz="1800" u="sng" dirty="0" smtClean="0">
                <a:latin typeface="Onest Regular" pitchFamily="2" charset="-52"/>
              </a:rPr>
              <a:t>- </a:t>
            </a:r>
            <a:r>
              <a:rPr lang="ru-RU" sz="1800" u="sng" dirty="0">
                <a:latin typeface="Onest Regular" pitchFamily="2" charset="-52"/>
              </a:rPr>
              <a:t>Обратная связь и мониторинг: </a:t>
            </a:r>
            <a:r>
              <a:rPr lang="ru-RU" sz="1800" dirty="0">
                <a:latin typeface="Onest Regular" pitchFamily="2" charset="-52"/>
              </a:rPr>
              <a:t>Проведение регулярных опросов и анкетирования среди детей и родителей для оценки изменений в культуре речи и выявления проблемных областей. Это поможет адаптировать подходы и методы работы.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1800" u="sng" dirty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u="sng" dirty="0" smtClean="0">
                <a:latin typeface="Onest Regular" pitchFamily="2" charset="-52"/>
              </a:rPr>
              <a:t>- </a:t>
            </a:r>
            <a:r>
              <a:rPr lang="ru-RU" sz="1800" u="sng" dirty="0">
                <a:latin typeface="Onest Regular" pitchFamily="2" charset="-52"/>
              </a:rPr>
              <a:t>Проведение акций: </a:t>
            </a:r>
            <a:r>
              <a:rPr lang="ru-RU" sz="1800" dirty="0">
                <a:latin typeface="Onest Regular" pitchFamily="2" charset="-52"/>
              </a:rPr>
              <a:t>Организация акций, таких как «Неделя чистоты речи», когда в школах и общественных местах будут проходить мероприятия, направленные на популяризацию правильного использования языка. Это могут быть мастер-классы, лекции, выставки и другие активности.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1800" u="sng" dirty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800" dirty="0" smtClean="0">
                <a:latin typeface="Onest Regular" pitchFamily="2" charset="-52"/>
              </a:rPr>
              <a:t>     Таким </a:t>
            </a:r>
            <a:r>
              <a:rPr lang="ru-RU" sz="1800" dirty="0">
                <a:latin typeface="Onest Regular" pitchFamily="2" charset="-52"/>
              </a:rPr>
              <a:t>образом, комплексный подход к решению проблемы чистоты речи у младших школьников, </a:t>
            </a:r>
            <a:r>
              <a:rPr lang="ru-RU" sz="1800" dirty="0" smtClean="0">
                <a:latin typeface="Onest Regular" pitchFamily="2" charset="-52"/>
              </a:rPr>
              <a:t>да и подростков, включающий </a:t>
            </a:r>
            <a:r>
              <a:rPr lang="ru-RU" sz="1800" dirty="0">
                <a:latin typeface="Onest Regular" pitchFamily="2" charset="-52"/>
              </a:rPr>
              <a:t>образовательные инициативы, активное вовлечение родителей и детей, а также использование современных технологий и медиа, поможет создать более благоприятную языковую среду и повысить осведомленность о важности этой темы в </a:t>
            </a:r>
            <a:r>
              <a:rPr lang="ru-RU" sz="1800" dirty="0" smtClean="0">
                <a:latin typeface="Onest Regular" pitchFamily="2" charset="-52"/>
              </a:rPr>
              <a:t>обществе.</a:t>
            </a:r>
            <a:endParaRPr lang="ru-RU" sz="1800" dirty="0">
              <a:latin typeface="Onest Regular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67509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8B5B19E-1ADB-D075-E5AA-CD1B6AFD2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82" y="1"/>
            <a:ext cx="12082818" cy="914399"/>
          </a:xfrm>
        </p:spPr>
        <p:txBody>
          <a:bodyPr/>
          <a:lstStyle/>
          <a:p>
            <a:pPr algn="ctr"/>
            <a:r>
              <a:rPr lang="ru-RU" sz="4400" b="1" dirty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Рекламный текст</a:t>
            </a:r>
            <a:r>
              <a:rPr lang="ru-RU" sz="4400" dirty="0">
                <a:effectLst/>
                <a:latin typeface="Days" panose="02000505050000020004" pitchFamily="2" charset="0"/>
                <a:ea typeface="Times New Roman" panose="02020603050405020304" pitchFamily="18" charset="0"/>
              </a:rPr>
              <a:t> </a:t>
            </a:r>
            <a:endParaRPr lang="ru-RU" dirty="0">
              <a:latin typeface="Days" panose="02000505050000020004" pitchFamily="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D3E177B-80E0-82B9-AB0D-AC262F72B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36980"/>
            <a:ext cx="12192000" cy="3657600"/>
          </a:xfrm>
        </p:spPr>
        <p:txBody>
          <a:bodyPr>
            <a:noAutofit/>
          </a:bodyPr>
          <a:lstStyle/>
          <a:p>
            <a:pPr indent="0" algn="just">
              <a:lnSpc>
                <a:spcPct val="115000"/>
              </a:lnSpc>
              <a:buNone/>
            </a:pPr>
            <a:r>
              <a:rPr lang="ru-RU" sz="2000" dirty="0" smtClean="0">
                <a:latin typeface="Onest Regular" pitchFamily="2" charset="-52"/>
              </a:rPr>
              <a:t>Чистая </a:t>
            </a:r>
            <a:r>
              <a:rPr lang="ru-RU" sz="2000" dirty="0">
                <a:latin typeface="Onest Regular" pitchFamily="2" charset="-52"/>
              </a:rPr>
              <a:t>речь – это здорово! </a:t>
            </a:r>
            <a:r>
              <a:rPr lang="ru-RU" sz="2000" dirty="0" smtClean="0">
                <a:latin typeface="Onest Regular" pitchFamily="2" charset="-52"/>
              </a:rPr>
              <a:t>Развиваем </a:t>
            </a:r>
            <a:r>
              <a:rPr lang="ru-RU" sz="2000" dirty="0">
                <a:latin typeface="Onest Regular" pitchFamily="2" charset="-52"/>
              </a:rPr>
              <a:t>речь играя! </a:t>
            </a:r>
            <a:endParaRPr lang="ru-RU" sz="2000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2000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2000" dirty="0" smtClean="0">
                <a:latin typeface="Onest Regular" pitchFamily="2" charset="-52"/>
              </a:rPr>
              <a:t>Наш </a:t>
            </a:r>
            <a:r>
              <a:rPr lang="ru-RU" sz="2000" dirty="0">
                <a:latin typeface="Onest Regular" pitchFamily="2" charset="-52"/>
              </a:rPr>
              <a:t>проект поможет детям говорить красиво и </a:t>
            </a:r>
            <a:r>
              <a:rPr lang="ru-RU" sz="2000" dirty="0" smtClean="0">
                <a:latin typeface="Onest Regular" pitchFamily="2" charset="-52"/>
              </a:rPr>
              <a:t>грамотно без </a:t>
            </a:r>
            <a:r>
              <a:rPr lang="ru-RU" sz="2000" dirty="0">
                <a:latin typeface="Onest Regular" pitchFamily="2" charset="-52"/>
              </a:rPr>
              <a:t>ругательств. </a:t>
            </a:r>
            <a:endParaRPr lang="ru-RU" sz="2000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2000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2000" dirty="0" smtClean="0">
                <a:latin typeface="Onest Regular" pitchFamily="2" charset="-52"/>
              </a:rPr>
              <a:t>Давайте </a:t>
            </a:r>
            <a:r>
              <a:rPr lang="ru-RU" sz="2000" dirty="0">
                <a:latin typeface="Onest Regular" pitchFamily="2" charset="-52"/>
              </a:rPr>
              <a:t>вместе сделаем общение </a:t>
            </a:r>
            <a:r>
              <a:rPr lang="ru-RU" sz="2000" dirty="0" smtClean="0">
                <a:latin typeface="Onest Regular" pitchFamily="2" charset="-52"/>
              </a:rPr>
              <a:t>уважительным</a:t>
            </a:r>
            <a:r>
              <a:rPr lang="ru-RU" sz="2000" dirty="0">
                <a:latin typeface="Onest Regular" pitchFamily="2" charset="-52"/>
              </a:rPr>
              <a:t>! </a:t>
            </a:r>
            <a:endParaRPr lang="ru-RU" sz="2000" dirty="0" smtClean="0">
              <a:latin typeface="Onest Regular" pitchFamily="2" charset="-52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2000" dirty="0" smtClean="0">
                <a:latin typeface="Onest Regular" pitchFamily="2" charset="-52"/>
              </a:rPr>
              <a:t> </a:t>
            </a:r>
          </a:p>
          <a:p>
            <a:pPr indent="0" algn="just">
              <a:lnSpc>
                <a:spcPct val="115000"/>
              </a:lnSpc>
              <a:buNone/>
            </a:pPr>
            <a:r>
              <a:rPr lang="ru-RU" sz="2000" dirty="0" smtClean="0">
                <a:latin typeface="Onest Regular" pitchFamily="2" charset="-52"/>
              </a:rPr>
              <a:t>Подписывайтесь </a:t>
            </a:r>
            <a:r>
              <a:rPr lang="ru-RU" sz="2000" dirty="0">
                <a:latin typeface="Onest Regular" pitchFamily="2" charset="-52"/>
              </a:rPr>
              <a:t>и учитесь вместе с нами! М</a:t>
            </a:r>
            <a:r>
              <a:rPr lang="ru-RU" sz="2000" dirty="0" smtClean="0">
                <a:latin typeface="Onest Regular" pitchFamily="2" charset="-52"/>
              </a:rPr>
              <a:t>еняйте </a:t>
            </a:r>
            <a:r>
              <a:rPr lang="ru-RU" sz="2000" dirty="0">
                <a:latin typeface="Onest Regular" pitchFamily="2" charset="-52"/>
              </a:rPr>
              <a:t>свою речь к лучшему!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1800" u="sng" dirty="0">
              <a:latin typeface="Onest Regular" pitchFamily="2" charset="-52"/>
            </a:endParaRPr>
          </a:p>
          <a:p>
            <a:pPr marL="0" indent="0">
              <a:buNone/>
            </a:pPr>
            <a:endParaRPr lang="ru-RU" sz="1600" u="sng" dirty="0">
              <a:latin typeface="Onest Regular" pitchFamily="2" charset="-52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827" y="4053385"/>
            <a:ext cx="4535607" cy="2575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82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 2013 – 2022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 2013 – 2022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262</TotalTime>
  <Words>977</Words>
  <Application>Microsoft Office PowerPoint</Application>
  <PresentationFormat>Широкоэкранный</PresentationFormat>
  <Paragraphs>69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Days</vt:lpstr>
      <vt:lpstr>Onest Regular</vt:lpstr>
      <vt:lpstr>Times New Roman</vt:lpstr>
      <vt:lpstr>Тема Office 2013 – 2022</vt:lpstr>
      <vt:lpstr>Презентация PowerPoint</vt:lpstr>
      <vt:lpstr>Описание медиапроекта</vt:lpstr>
      <vt:lpstr>Актуальность медиапроекта</vt:lpstr>
      <vt:lpstr>План действий и дальнейшее  развитие медиапроекта</vt:lpstr>
      <vt:lpstr>План действий и дальнейшее развитие медиапроекта</vt:lpstr>
      <vt:lpstr>План действий и дальнейшее развитие медиапроекта</vt:lpstr>
      <vt:lpstr>План действий и дальнейшее  развитие медиапроекта</vt:lpstr>
      <vt:lpstr>План действий и дальнейшее развитие медиапроекта</vt:lpstr>
      <vt:lpstr>Рекламный текст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1. Описание проблемы и задачи медиапроекта (Какую социальную проблему для тебя важно осветить в блоге? Какая цель твоего медиапроекта?) Слайд 2. Актуальность медиапроекта (Почему выбранная проблема может быть интересна и значима для твоей аудитории и общества в целом?) Слайд 3. План действий и дальнейшее развитие медиапроекта (Какие конкретные действия ты предлагаешь для решения проблемы? Как в дальнейшем ты можешь повышать осведомленность о проблеме среди более широкой аудитории?) Слайд 4 (по желанию). Рекламный текст  Придумай и напиши рекламный текст (150-200 символов) для продвижения своего медиапроекта. Используй простой и понятный язык — избегай сложных конструкций. Включи чёткий и мотивирующий призыв к действию.  </dc:title>
  <dc:creator>Бурлаченко Павел Анатольевич</dc:creator>
  <cp:lastModifiedBy>Serj</cp:lastModifiedBy>
  <cp:revision>45</cp:revision>
  <dcterms:created xsi:type="dcterms:W3CDTF">2025-08-25T22:02:36Z</dcterms:created>
  <dcterms:modified xsi:type="dcterms:W3CDTF">2026-03-04T19:00:05Z</dcterms:modified>
</cp:coreProperties>
</file>