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9"/>
  </p:handoutMasterIdLst>
  <p:sldIdLst>
    <p:sldId id="315" r:id="rId3"/>
    <p:sldId id="317" r:id="rId5"/>
    <p:sldId id="318" r:id="rId6"/>
    <p:sldId id="320" r:id="rId7"/>
    <p:sldId id="321" r:id="rId8"/>
    <p:sldId id="323" r:id="rId9"/>
    <p:sldId id="324" r:id="rId10"/>
    <p:sldId id="325" r:id="rId11"/>
    <p:sldId id="328" r:id="rId12"/>
    <p:sldId id="326" r:id="rId13"/>
    <p:sldId id="332" r:id="rId14"/>
    <p:sldId id="333" r:id="rId15"/>
    <p:sldId id="334" r:id="rId16"/>
    <p:sldId id="330" r:id="rId17"/>
    <p:sldId id="331" r:id="rId18"/>
  </p:sldIdLst>
  <p:sldSz cx="9144000" cy="6858000" type="screen4x3"/>
  <p:notesSz cx="6858000" cy="9144000"/>
  <p:defaultTextStyle>
    <a:defPPr>
      <a:defRPr lang="ru-RU"/>
    </a:defPPr>
    <a:lvl1pPr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930" indent="1905"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3130" indent="1905"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0330" indent="1905"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7530" indent="1905" algn="l" defTabSz="91313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726" y="-480"/>
      </p:cViewPr>
      <p:guideLst>
        <p:guide orient="horz" pos="2152"/>
        <p:guide pos="291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CB05173-64A4-4CFE-9854-EC052ECBC1DF}" type="datetimeFigureOut">
              <a:rPr lang="ru-RU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3B70432-C641-4427-B73C-84F96D0BC7AC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AD325E3-C176-488B-8476-30DDBF058943}" type="datetimeFigureOut">
              <a:rPr lang="ru-RU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/>
            <a:r>
              <a:rPr lang="ru-RU" noProof="0" smtClean="0"/>
              <a:t>Пятый уровень</a:t>
            </a:r>
            <a:endParaRPr lang="ru-RU" noProof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95F5A8E-F865-4F57-B411-65AA93AE4E4B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/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AB3504-8579-423B-A8A3-F46AE1478BD7}" type="slidenum">
              <a:rPr lang="ru-RU" smtClean="0"/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00EA4-3734-4B84-B528-6379A161F4DE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BC443-B327-4D3F-8D20-A0C5AA53513B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E8889-6316-431D-8E8A-AE72F01F6C75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EE2E-1FF8-4A47-955D-4FBE2E51F8BB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8BE05-12C8-4D61-AEA9-C7689F29C951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02AB1-980F-4FF5-B959-A0835D8F3B4B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849FD-9FA3-4A27-A4EB-78288FD75BD4}" type="datetime1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6AA8F-A4D0-442E-AC5B-A7CFD9719EEC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C0E23-5091-404B-9E3A-574FB71FC467}" type="datetime1">
              <a:rPr lang="ru-RU"/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82869-68CD-4983-A192-36844A7F1551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8D689-DABC-49CB-AFEA-CA940C0C3A4D}" type="datetime1">
              <a:rPr lang="ru-RU"/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950AD-571E-4182-B1F4-608252ED091F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53537-C4F5-4682-99B1-AFF43ED9772D}" type="datetime1">
              <a:rPr lang="ru-RU"/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A594C-3453-4087-8695-00B75F92E074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4021E-D7F6-4D5A-8552-5F3BF3AADBE8}" type="datetime1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4BE29-8053-4ABC-9ECA-19304B193892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B1675-5093-41AF-8559-2E11B3FE991F}" type="datetime1">
              <a:rPr lang="ru-RU"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9AE8C-AD4A-4601-9752-EEBCB8AC7FD6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356EA-7BC4-448A-BCCC-E8E32D2D9AFC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9CBF6-0207-4FA6-9F96-34F419BB2D31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59E52-E70B-44A7-9BF9-8448D5617B8F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28D2D-56C8-44D8-AB14-82C44D9EB291}" type="slidenum">
              <a:rPr lang="ru-RU"/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ru-RU" smtClean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10C13D-E40C-44C5-91FE-BB9DEF3746AB}" type="datetime1">
              <a:rPr lang="ru-RU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FFD44C-A4F0-47C0-BB5D-B83622CF89FE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5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hyperlink" Target="mailto:kantet@kantet.com" TargetMode="External"/><Relationship Id="rId3" Type="http://schemas.openxmlformats.org/officeDocument/2006/relationships/hyperlink" Target="http://www.kantet.ru/" TargetMode="Externa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en-US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1</a:t>
            </a:r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208507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" y="2111915"/>
            <a:ext cx="9143999" cy="768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волонтерская деятельность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anose="020B05030201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2/15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088517" y="3506738"/>
            <a:ext cx="5004048" cy="156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algn="just" defTabSz="914400">
              <a:tabLst>
                <a:tab pos="539750" algn="l"/>
                <a:tab pos="62103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  <a:cs typeface="Franklin Gothic Book" panose="020B0503020102020204" pitchFamily="34" charset="0"/>
              </a:rPr>
              <a:t>Иванова Татьяна Юрьевна, воспитатель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pPr lvl="0" algn="just" defTabSz="914400">
              <a:tabLst>
                <a:tab pos="539750" algn="l"/>
                <a:tab pos="62103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  <a:cs typeface="Franklin Gothic Book" panose="020B0503020102020204" pitchFamily="34" charset="0"/>
              </a:rPr>
              <a:t>ГАПОУ «КанТЭТ»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pPr lvl="0" algn="just" defTabSz="914400">
              <a:tabLst>
                <a:tab pos="539750" algn="l"/>
                <a:tab pos="62103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  <a:cs typeface="Franklin Gothic Book" panose="020B0503020102020204" pitchFamily="34" charset="0"/>
              </a:rPr>
              <a:t>Минобразования Чувашии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11560" y="1628800"/>
            <a:ext cx="2808312" cy="33843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Изображение 1" descr="vff42F_FR9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215" y="1682115"/>
            <a:ext cx="2623185" cy="327850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3/15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970915" y="1364615"/>
            <a:ext cx="734504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Слово «волонтер» произошло от латинского «voluntarius» – добровольный. В России волонтер и доброволец – это равнозначные понятия, обозначающие человека, который добровольно и безвозмездно выполняет какую-либо работу или занимается общественной деятельностью. Доброволец вкладывает в дело, которым занимается, свои навыки и время.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pic>
        <p:nvPicPr>
          <p:cNvPr id="3" name="Изображение 2" descr="GvnMIh3YLg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510" y="3117850"/>
            <a:ext cx="4682490" cy="312229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4/15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3528" y="2060848"/>
            <a:ext cx="856895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  <a:cs typeface="Times New Roman" panose="02020603050405020304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400" dirty="0" smtClean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932815" y="1308100"/>
            <a:ext cx="7484745" cy="2584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Стать волонтером может каждый, профессия и взгляды на мир не имеют значения. Несовершеннолетним добровольцам нужно разрешение от родителей, а детей младше 14 лет во время волонтерских работ должны сопровождать официальные представители. Точное определение волонтера и возможные цели добровольческой деятельности прописаны в Федеральном законе «О благотворительной деятельности и добровольчестве (волонтерстве)».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endParaRPr lang="ru-RU" altLang="en-US"/>
          </a:p>
          <a:p>
            <a:endParaRPr lang="ru-RU" altLang="en-US"/>
          </a:p>
        </p:txBody>
      </p:sp>
      <p:pic>
        <p:nvPicPr>
          <p:cNvPr id="3" name="Изображение 2" descr="II-luzsGNTw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0540" y="3618865"/>
            <a:ext cx="3923665" cy="261747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5/15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79070" y="1210945"/>
            <a:ext cx="8891905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Волонтерство может быть как индивидуальным, так и групповым. Например, если вы в одиночку или вдвоем с другом вышли и убрали мусор с берега реки, то можно считать, что вы уже экологические волонтеры.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В любом случае следует помнить, что волонтерская деятельность – это серьезный инструмент социального, культурного, экономического и экологического развития страны.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pic>
        <p:nvPicPr>
          <p:cNvPr id="3" name="Изображение 2" descr="n4NKSwpxfNw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3470" y="2896870"/>
            <a:ext cx="3412490" cy="341249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6/15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44145" y="1252220"/>
            <a:ext cx="8834755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Какую деятельность может осуществлять волонтер (доброволец)?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Существует множество направлений, в которых добровольцы могут проявить себя и принести пользу обществу. В числе основных – социальное, культурное, экологическое, медицинское и спортивное волонтерство. Добровольцы ездят в дома престарелых, общаются с пожилыми людьми, восстанавливают старинные усадьбы, проводят археологические раскопки, ищут пропавших людей, ведут наблюдения за птицами и помогают работе крупных мероприятий.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Волонтером можно стать, не выезжая за пределы родного города, а можно посвятить ему все лето – например, уехав в серф-лагерь на Камчатку или добровольцем на остров Кижи.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Часто добровольцы помогают тем, кто не может помочь себе сам: бездомным, детям-сиротам, людям с инвалидностью и тем, кто пострадал от природных и техногенных катастроф.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7/15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328295" y="1397000"/>
            <a:ext cx="76409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Для учета добровольческой деятельности служит личная книжка волонтера и сайт https://dobro.ru/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pic>
        <p:nvPicPr>
          <p:cNvPr id="3" name="Изображение 2" descr="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95" y="2268220"/>
            <a:ext cx="2695575" cy="3810000"/>
          </a:xfrm>
          <a:prstGeom prst="rect">
            <a:avLst/>
          </a:prstGeom>
        </p:spPr>
      </p:pic>
      <p:pic>
        <p:nvPicPr>
          <p:cNvPr id="4" name="Изображение 3" descr="2023-03-27_19-48-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9620" y="2268220"/>
            <a:ext cx="5512435" cy="355981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8/15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3060065" y="1470660"/>
            <a:ext cx="264541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ru-RU" dirty="0" smtClean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Мотивация у волонтёров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61595" y="1838960"/>
            <a:ext cx="899985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/>
            <a:r>
              <a:rPr lang="ru-RU" dirty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Самое главное — ИДЕЯ, </a:t>
            </a:r>
            <a:r>
              <a:rPr lang="ru-RU" dirty="0" smtClean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благородная, </a:t>
            </a:r>
            <a:r>
              <a:rPr lang="ru-RU" dirty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отражающая важность и принципы деятельности. Именно идея определяет, будет ли человек понимать, что он делает и зачем, появятся ли у него гордость, самоуважение и удовлетворение от работы и результатов деятельности.</a:t>
            </a:r>
            <a:endParaRPr lang="ru-RU" dirty="0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pPr lvl="0"/>
            <a:endParaRPr lang="ru-RU" dirty="0">
              <a:latin typeface="Franklin Gothic Book" panose="020B0503020102020204" pitchFamily="34" charset="0"/>
              <a:cs typeface="Franklin Gothic Book" panose="020B0503020102020204" pitchFamily="34" charset="0"/>
              <a:sym typeface="+mn-ea"/>
            </a:endParaRPr>
          </a:p>
          <a:p>
            <a:pPr lvl="0"/>
            <a:r>
              <a:rPr lang="ru-RU" dirty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Внутренняя психологическая потребность быть нужным. Волонтерское движение позволяет реализовать </a:t>
            </a:r>
            <a:r>
              <a:rPr lang="ru-RU" dirty="0" smtClean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ту или иную потребность</a:t>
            </a:r>
            <a:r>
              <a:rPr lang="ru-RU" dirty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, ощутить свою </a:t>
            </a:r>
            <a:r>
              <a:rPr lang="ru-RU" dirty="0" smtClean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полезность.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pic>
        <p:nvPicPr>
          <p:cNvPr id="4" name="Изображение 3" descr="c0-L2GStBX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7900" y="3844925"/>
            <a:ext cx="3689985" cy="245872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9/15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423545" y="1580515"/>
            <a:ext cx="849439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buNone/>
            </a:pPr>
            <a:r>
              <a:rPr lang="ru-RU" dirty="0" smtClean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Волонтер </a:t>
            </a:r>
            <a:r>
              <a:rPr lang="ru-RU" dirty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приобретает  навыки, и для организации может быть хорошим «послом» интересов данной организации, то есть волонтер может передавать интересы организации другим </a:t>
            </a:r>
            <a:r>
              <a:rPr lang="ru-RU" dirty="0" smtClean="0">
                <a:latin typeface="Franklin Gothic Book" panose="020B0503020102020204" pitchFamily="34" charset="0"/>
                <a:cs typeface="Franklin Gothic Book" panose="020B0503020102020204" pitchFamily="34" charset="0"/>
                <a:sym typeface="+mn-ea"/>
              </a:rPr>
              <a:t>людям.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pic>
        <p:nvPicPr>
          <p:cNvPr id="3" name="Изображение 2" descr="KEIMMCVBPb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3750" y="2689860"/>
            <a:ext cx="5337175" cy="355854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10/15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79705" y="1290955"/>
            <a:ext cx="8672195" cy="4246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/>
              <a:t> </a:t>
            </a:r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Что дает волонтерство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Хотя волонтерство предполагает отсутствие денежного вознаграждения за труд, альтруисты-добровольцы все-таки получают бонусы. Это в первую очередь опыт, специальные знания и умения. Кроме прокачки определенных профессиональных навыков, волонтеры учатся: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работать в команде и управлять ею;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аргументировать свою точку зрения;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находить компромиссы, чтобы решить проблему;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общаться с коллегами, подопечными и представителями власти;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разрабатывать проекты;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управлять рисками и ресурсами социальных проектов;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создавать сообщества вокруг проектов (азы комьюнити-менеджмента);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продвигать социальные инициативы.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11/15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264795" y="1217295"/>
            <a:ext cx="849757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Качества, которыми должен обладать волонтер: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Ответственность. Важно уметь отвечать за свои слова и поступки, выполнять обязательства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Эмпатия. Умение сопереживать другим людям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Коммуникативность. Умение общаться с людьми, найти подход к каждому человеку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Толерантность. ...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Альтруизм. ...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  <a:p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    Социальная активность.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pic>
        <p:nvPicPr>
          <p:cNvPr id="3" name="Изображение 2" descr="YXpS9BY2PHk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6320" y="3089275"/>
            <a:ext cx="4860290" cy="322008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12/15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330960" y="1217295"/>
            <a:ext cx="5970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Мы рады творить добро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  <p:pic>
        <p:nvPicPr>
          <p:cNvPr id="3" name="Изображение 2" descr="8FUwE-PDXr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825" y="1931670"/>
            <a:ext cx="3992880" cy="2994660"/>
          </a:xfrm>
          <a:prstGeom prst="rect">
            <a:avLst/>
          </a:prstGeom>
        </p:spPr>
      </p:pic>
      <p:pic>
        <p:nvPicPr>
          <p:cNvPr id="4" name="Изображение 3" descr="kYOeabsrMs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8055" y="1668780"/>
            <a:ext cx="3086735" cy="463486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13/15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2" name="Изображение 1" descr="zp5Yi37Sqt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73480"/>
            <a:ext cx="4312285" cy="2790190"/>
          </a:xfrm>
          <a:prstGeom prst="rect">
            <a:avLst/>
          </a:prstGeom>
        </p:spPr>
      </p:pic>
      <p:pic>
        <p:nvPicPr>
          <p:cNvPr id="3" name="Изображение 2" descr="_MWXG6jDuR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2285" y="3312160"/>
            <a:ext cx="4497705" cy="2997200"/>
          </a:xfrm>
          <a:prstGeom prst="rect">
            <a:avLst/>
          </a:prstGeom>
        </p:spPr>
      </p:pic>
      <p:pic>
        <p:nvPicPr>
          <p:cNvPr id="5" name="Изображение 4" descr="1-1FHhqRF_c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2285" y="1173480"/>
            <a:ext cx="4514215" cy="2790190"/>
          </a:xfrm>
          <a:prstGeom prst="rect">
            <a:avLst/>
          </a:prstGeom>
        </p:spPr>
      </p:pic>
      <p:pic>
        <p:nvPicPr>
          <p:cNvPr id="6" name="Изображение 5" descr="L4I2lOMzJU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954780"/>
            <a:ext cx="4312285" cy="235458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14/15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136499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1820545" y="3244850"/>
            <a:ext cx="54813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>
                <a:latin typeface="Franklin Gothic Book" panose="020B0503020102020204" pitchFamily="34" charset="0"/>
                <a:cs typeface="Franklin Gothic Book" panose="020B0503020102020204" pitchFamily="34" charset="0"/>
              </a:rPr>
              <a:t>Спасибо за внимание!</a:t>
            </a:r>
            <a:endParaRPr lang="ru-RU" altLang="en-US">
              <a:latin typeface="Franklin Gothic Book" panose="020B0503020102020204" pitchFamily="34" charset="0"/>
              <a:cs typeface="Franklin Gothic Book" panose="020B05030201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Рисунок 2" descr="D:\ЛОГО НИИ\TN_win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969251" y="5924552"/>
            <a:ext cx="1174749" cy="93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143934" y="1210734"/>
            <a:ext cx="8834967" cy="6351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7" name="TextBox 30"/>
          <p:cNvSpPr txBox="1">
            <a:spLocks noChangeArrowheads="1"/>
          </p:cNvSpPr>
          <p:nvPr/>
        </p:nvSpPr>
        <p:spPr bwMode="auto">
          <a:xfrm>
            <a:off x="7596336" y="6309320"/>
            <a:ext cx="647824" cy="431800"/>
          </a:xfrm>
          <a:prstGeom prst="rect">
            <a:avLst/>
          </a:prstGeom>
          <a:noFill/>
          <a:ln w="19050">
            <a:noFill/>
            <a:miter lim="800000"/>
          </a:ln>
        </p:spPr>
        <p:txBody>
          <a:bodyPr lIns="35998" tIns="35998" rIns="35998" bIns="35998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Franklin Gothic Book" panose="020B0503020102020204" pitchFamily="34" charset="0"/>
              </a:rPr>
              <a:t>15/15</a:t>
            </a:r>
            <a:endParaRPr lang="fr-FR" sz="1600" b="1" dirty="0">
              <a:solidFill>
                <a:srgbClr val="002060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179917" y="6303434"/>
            <a:ext cx="8208507" cy="5886"/>
          </a:xfrm>
          <a:prstGeom prst="line">
            <a:avLst/>
          </a:prstGeom>
          <a:ln w="28575">
            <a:solidFill>
              <a:srgbClr val="1F49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771800" cy="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6381328"/>
            <a:ext cx="2063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Franklin Gothic Book" panose="020B0503020102020204" pitchFamily="34" charset="0"/>
              </a:rPr>
              <a:t>kantet@kantet.com</a:t>
            </a:r>
            <a:endParaRPr lang="ru-RU" i="1" u="sng" dirty="0">
              <a:solidFill>
                <a:schemeClr val="tx1">
                  <a:lumMod val="50000"/>
                  <a:lumOff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47664" y="22768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7504" y="1700808"/>
            <a:ext cx="5616624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Чувашская Республика, город Канаш</a:t>
            </a:r>
            <a:endParaRPr lang="ru-RU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anose="020B0503020102020204" pitchFamily="34" charset="0"/>
            </a:endParaRP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1 корпус: </a:t>
            </a:r>
            <a:r>
              <a:rPr lang="ru-RU" sz="1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Ибресинское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 шоссе, дом 1 </a:t>
            </a:r>
            <a:endParaRPr lang="ru-RU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anose="020B0503020102020204" pitchFamily="34" charset="0"/>
            </a:endParaRP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2 корпус: улица Ильича,</a:t>
            </a:r>
            <a:r>
              <a:rPr 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 </a:t>
            </a:r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дом 15 </a:t>
            </a:r>
            <a:endParaRPr lang="ru-RU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anose="020B0503020102020204" pitchFamily="34" charset="0"/>
            </a:endParaRPr>
          </a:p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Сайт 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техникума: </a:t>
            </a:r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hlinkClick r:id="rId3"/>
              </a:rPr>
              <a:t>www.kantet.ru</a:t>
            </a:r>
            <a:endParaRPr lang="en-US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anose="020B0503020102020204" pitchFamily="34" charset="0"/>
            </a:endParaRPr>
          </a:p>
          <a:p>
            <a:pPr defTabSz="914400">
              <a:defRPr/>
            </a:pPr>
            <a:r>
              <a:rPr lang="ru-RU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Е</a:t>
            </a:r>
            <a:r>
              <a:rPr 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-mail</a:t>
            </a:r>
            <a:r>
              <a:rPr lang="en-US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:</a:t>
            </a:r>
            <a:r>
              <a:rPr lang="ru-RU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</a:rPr>
              <a:t> </a:t>
            </a:r>
            <a:r>
              <a:rPr lang="en-US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anose="020B0503020102020204" pitchFamily="34" charset="0"/>
                <a:hlinkClick r:id="rId4"/>
              </a:rPr>
              <a:t>kantet@kantet.com</a:t>
            </a:r>
            <a:endParaRPr lang="ru-RU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anose="020B0503020102020204" pitchFamily="34" charset="0"/>
            </a:endParaRPr>
          </a:p>
        </p:txBody>
      </p:sp>
      <p:pic>
        <p:nvPicPr>
          <p:cNvPr id="13" name="Picture 5" descr="I:\2014-2015 уч.год\Реклама 2014\100 Лучших товаров - реклама\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356992"/>
            <a:ext cx="4845669" cy="28311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4196</Words>
  <Application>WPS Presentation</Application>
  <PresentationFormat>Экран (4:3)</PresentationFormat>
  <Paragraphs>128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Arial</vt:lpstr>
      <vt:lpstr>SimSun</vt:lpstr>
      <vt:lpstr>Wingdings</vt:lpstr>
      <vt:lpstr>Calibri</vt:lpstr>
      <vt:lpstr>Franklin Gothic Book</vt:lpstr>
      <vt:lpstr>Times New Roman</vt:lpstr>
      <vt:lpstr>Microsoft YaHei</vt:lpstr>
      <vt:lpstr/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Денис</dc:creator>
  <cp:lastModifiedBy>userAnt29</cp:lastModifiedBy>
  <cp:revision>230</cp:revision>
  <dcterms:created xsi:type="dcterms:W3CDTF">2016-01-15T10:35:00Z</dcterms:created>
  <dcterms:modified xsi:type="dcterms:W3CDTF">2023-03-28T11:18:02Z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1049-11.2.0.8991</vt:lpwstr>
  </property>
</Properties>
</file>