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3"/>
  </p:notesMasterIdLst>
  <p:sldIdLst>
    <p:sldId id="256" r:id="rId2"/>
    <p:sldId id="311" r:id="rId3"/>
    <p:sldId id="327" r:id="rId4"/>
    <p:sldId id="312" r:id="rId5"/>
    <p:sldId id="266" r:id="rId6"/>
    <p:sldId id="267" r:id="rId7"/>
    <p:sldId id="285" r:id="rId8"/>
    <p:sldId id="268" r:id="rId9"/>
    <p:sldId id="269" r:id="rId10"/>
    <p:sldId id="270" r:id="rId11"/>
    <p:sldId id="271" r:id="rId12"/>
    <p:sldId id="272" r:id="rId13"/>
    <p:sldId id="258" r:id="rId14"/>
    <p:sldId id="310" r:id="rId15"/>
    <p:sldId id="260" r:id="rId16"/>
    <p:sldId id="299" r:id="rId17"/>
    <p:sldId id="297" r:id="rId18"/>
    <p:sldId id="301" r:id="rId19"/>
    <p:sldId id="302" r:id="rId20"/>
    <p:sldId id="316" r:id="rId21"/>
    <p:sldId id="315" r:id="rId22"/>
    <p:sldId id="303" r:id="rId23"/>
    <p:sldId id="300" r:id="rId24"/>
    <p:sldId id="281" r:id="rId25"/>
    <p:sldId id="283" r:id="rId26"/>
    <p:sldId id="282" r:id="rId27"/>
    <p:sldId id="328" r:id="rId28"/>
    <p:sldId id="313" r:id="rId29"/>
    <p:sldId id="304" r:id="rId30"/>
    <p:sldId id="261" r:id="rId31"/>
    <p:sldId id="305" r:id="rId32"/>
    <p:sldId id="306" r:id="rId33"/>
    <p:sldId id="307" r:id="rId34"/>
    <p:sldId id="314" r:id="rId35"/>
    <p:sldId id="325" r:id="rId36"/>
    <p:sldId id="326" r:id="rId37"/>
    <p:sldId id="295" r:id="rId38"/>
    <p:sldId id="287" r:id="rId39"/>
    <p:sldId id="288" r:id="rId40"/>
    <p:sldId id="289" r:id="rId41"/>
    <p:sldId id="290" r:id="rId42"/>
    <p:sldId id="309" r:id="rId43"/>
    <p:sldId id="318" r:id="rId44"/>
    <p:sldId id="319" r:id="rId45"/>
    <p:sldId id="262" r:id="rId46"/>
    <p:sldId id="320" r:id="rId47"/>
    <p:sldId id="321" r:id="rId48"/>
    <p:sldId id="323" r:id="rId49"/>
    <p:sldId id="322" r:id="rId50"/>
    <p:sldId id="273" r:id="rId51"/>
    <p:sldId id="329" r:id="rId5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3506" autoAdjust="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F96C7-327E-48BD-8303-7837E5CF2283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CFF379-B37D-4D7E-A874-E5D0D77C6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662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CFF379-B37D-4D7E-A874-E5D0D77C6B0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931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8CFF379-B37D-4D7E-A874-E5D0D77C6B0C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418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18" Type="http://schemas.openxmlformats.org/officeDocument/2006/relationships/image" Target="../media/image42.jpeg"/><Relationship Id="rId3" Type="http://schemas.openxmlformats.org/officeDocument/2006/relationships/image" Target="../media/image6.pn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17" Type="http://schemas.openxmlformats.org/officeDocument/2006/relationships/image" Target="../media/image41.jpeg"/><Relationship Id="rId2" Type="http://schemas.openxmlformats.org/officeDocument/2006/relationships/image" Target="../media/image4.jpeg"/><Relationship Id="rId16" Type="http://schemas.openxmlformats.org/officeDocument/2006/relationships/image" Target="../media/image40.jpeg"/><Relationship Id="rId20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5" Type="http://schemas.openxmlformats.org/officeDocument/2006/relationships/image" Target="../media/image39.jpeg"/><Relationship Id="rId10" Type="http://schemas.openxmlformats.org/officeDocument/2006/relationships/image" Target="../media/image34.jpeg"/><Relationship Id="rId19" Type="http://schemas.openxmlformats.org/officeDocument/2006/relationships/image" Target="../media/image43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.png"/><Relationship Id="rId7" Type="http://schemas.openxmlformats.org/officeDocument/2006/relationships/image" Target="../media/image6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6.jpg"/><Relationship Id="rId4" Type="http://schemas.openxmlformats.org/officeDocument/2006/relationships/image" Target="../media/image85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0006" y="695459"/>
            <a:ext cx="5422005" cy="2730321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r>
              <a:rPr lang="ru-RU" sz="2000" b="1" dirty="0">
                <a:solidFill>
                  <a:srgbClr val="FF0000"/>
                </a:solidFill>
                <a:latin typeface="Lato"/>
              </a:rPr>
              <a:t>Предмет – Развивающие игры</a:t>
            </a:r>
            <a:br>
              <a:rPr lang="ru-RU" sz="2000" b="1" dirty="0">
                <a:solidFill>
                  <a:srgbClr val="FF0000"/>
                </a:solidFill>
                <a:latin typeface="Lato"/>
              </a:rPr>
            </a:br>
            <a:r>
              <a:rPr lang="ru-RU" sz="2000" b="1" dirty="0">
                <a:solidFill>
                  <a:srgbClr val="FF0000"/>
                </a:solidFill>
                <a:latin typeface="Lato"/>
              </a:rPr>
              <a:t>Блок заданий – «Творческие игры»</a:t>
            </a:r>
            <a:br>
              <a:rPr lang="ru-RU" sz="2000" b="1" dirty="0">
                <a:solidFill>
                  <a:srgbClr val="FF0000"/>
                </a:solidFill>
                <a:latin typeface="Lato"/>
              </a:rPr>
            </a:br>
            <a:r>
              <a:rPr lang="ru-RU" sz="2000" b="1" dirty="0">
                <a:solidFill>
                  <a:srgbClr val="FF0000"/>
                </a:solidFill>
                <a:latin typeface="Lato"/>
              </a:rPr>
              <a:t>Тема – «Учимся у великих»</a:t>
            </a:r>
            <a:br>
              <a:rPr lang="ru-RU" sz="2000" b="1" dirty="0">
                <a:solidFill>
                  <a:srgbClr val="FF0000"/>
                </a:solidFill>
                <a:latin typeface="Lato"/>
              </a:rPr>
            </a:br>
            <a:r>
              <a:rPr lang="ru-RU" sz="2000" b="1" dirty="0">
                <a:solidFill>
                  <a:srgbClr val="FF0000"/>
                </a:solidFill>
                <a:latin typeface="Lato"/>
              </a:rPr>
              <a:t>Задание рассчитано на 6 учебных часов</a:t>
            </a:r>
            <a:br>
              <a:rPr lang="ru-RU" sz="2000" b="1" dirty="0">
                <a:solidFill>
                  <a:srgbClr val="FF0000"/>
                </a:solidFill>
                <a:latin typeface="Lato"/>
              </a:rPr>
            </a:br>
            <a:r>
              <a:rPr lang="ru-RU" sz="2000" b="1" dirty="0">
                <a:solidFill>
                  <a:srgbClr val="FF0000"/>
                </a:solidFill>
                <a:latin typeface="Lato"/>
              </a:rPr>
              <a:t>Подготовила Сафронова Е.Г.</a:t>
            </a:r>
            <a:br>
              <a:rPr lang="ru-RU" sz="2000" b="1" dirty="0">
                <a:latin typeface="Lato"/>
              </a:rPr>
            </a:br>
            <a:br>
              <a:rPr lang="ru-RU" sz="2000" b="1" dirty="0">
                <a:latin typeface="Lato"/>
              </a:rPr>
            </a:br>
            <a:br>
              <a:rPr lang="ru-RU" sz="2000" b="1" dirty="0">
                <a:latin typeface="Lato"/>
              </a:rPr>
            </a:br>
            <a:endParaRPr lang="ru-RU" sz="2000" b="1" dirty="0">
              <a:latin typeface="Lato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6AC7AB5B-BD7C-45F4-B2E2-0A3149E67C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081" y="243997"/>
            <a:ext cx="2093563" cy="2772932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9985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03C95D-4A46-469F-80D5-856BFEF55D44}"/>
              </a:ext>
            </a:extLst>
          </p:cNvPr>
          <p:cNvSpPr txBox="1"/>
          <p:nvPr/>
        </p:nvSpPr>
        <p:spPr>
          <a:xfrm>
            <a:off x="900112" y="1685661"/>
            <a:ext cx="5176479" cy="329320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Как вы думаете, какая г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лавная цель искусства ? 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Отобразить  окружающий мир или </a:t>
            </a:r>
            <a:endParaRPr lang="ru-RU" sz="1600" b="1" dirty="0">
              <a:solidFill>
                <a:schemeClr val="bg1"/>
              </a:solidFill>
              <a:latin typeface="Lato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Создать новый, связанный и не связанный с реальным?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Большинство картин в музеях по-настоящему бесценны. 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Такие картины 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 не продают и не покупают, потому что это картины-символы, картины-маяки.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Великий художник — как великий изобретатель.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 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Он меняет мир и меняет взгляд человека и даже всего человечества на этот мир. </a:t>
            </a:r>
            <a:endParaRPr lang="ru-RU" sz="1600" b="1" dirty="0">
              <a:solidFill>
                <a:schemeClr val="bg1"/>
              </a:solidFill>
              <a:latin typeface="Lato"/>
            </a:endParaRP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Важность художника оценивается со временем. </a:t>
            </a:r>
            <a:endParaRPr lang="ru-RU" sz="1600" b="1" dirty="0">
              <a:solidFill>
                <a:schemeClr val="bg1"/>
              </a:solidFill>
              <a:latin typeface="Lato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EFCF7A-C17F-4044-8CB7-E7B72B838D3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8582" y="1010124"/>
            <a:ext cx="5742273" cy="46727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9732B81-3BCC-4C6A-A6E9-16AABE6C4607}"/>
              </a:ext>
            </a:extLst>
          </p:cNvPr>
          <p:cNvSpPr txBox="1"/>
          <p:nvPr/>
        </p:nvSpPr>
        <p:spPr>
          <a:xfrm>
            <a:off x="8419604" y="5650022"/>
            <a:ext cx="3460158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2"/>
                </a:solidFill>
                <a:latin typeface="Lato"/>
              </a:rPr>
              <a:t>Эдуард Мане «Железная дорога» 1873 г.</a:t>
            </a:r>
          </a:p>
        </p:txBody>
      </p:sp>
    </p:spTree>
    <p:extLst>
      <p:ext uri="{BB962C8B-B14F-4D97-AF65-F5344CB8AC3E}">
        <p14:creationId xmlns:p14="http://schemas.microsoft.com/office/powerpoint/2010/main" val="1874266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03C95D-4A46-469F-80D5-856BFEF55D44}"/>
              </a:ext>
            </a:extLst>
          </p:cNvPr>
          <p:cNvSpPr txBox="1"/>
          <p:nvPr/>
        </p:nvSpPr>
        <p:spPr>
          <a:xfrm>
            <a:off x="845127" y="1999957"/>
            <a:ext cx="5490650" cy="25545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Вы можете спросить «Зачем ходить в музеи, если все есть в интернете?»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Экраны мониторов и планшетов маленькие. П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ри встрече с картиной вживую чаще всего поражает 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РАЗМЕР.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Ну и 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ЦВЕТ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, конечно. В живописи цвет — это язык. При помощи цвета художник создает настроение, а часто и смысл. 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А репродукции в интернете очень 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часто 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неверно передают цвет. </a:t>
            </a:r>
            <a:endParaRPr lang="ru-RU" sz="1600" b="1" dirty="0">
              <a:solidFill>
                <a:schemeClr val="bg1"/>
              </a:solidFill>
              <a:latin typeface="Lato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AEF747-C9FE-4ED9-9385-3F5FF9BCB0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4887" y="176982"/>
            <a:ext cx="4325782" cy="6408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59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705C1F-08BF-4EB4-AD7E-3EB29CD14798}"/>
              </a:ext>
            </a:extLst>
          </p:cNvPr>
          <p:cNvSpPr txBox="1"/>
          <p:nvPr/>
        </p:nvSpPr>
        <p:spPr>
          <a:xfrm rot="10800000" flipV="1">
            <a:off x="6336820" y="2242086"/>
            <a:ext cx="5293704" cy="233089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В 2007 году Маттиас </a:t>
            </a:r>
            <a:r>
              <a:rPr lang="ru-RU" sz="1600" b="1" dirty="0" err="1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Шаллер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сравнил палитры известных художников и их произведения.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chemeClr val="bg1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Он считает, что к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аждая палитра представляет собой  образ живописца</a:t>
            </a:r>
            <a:r>
              <a:rPr lang="ru-RU" sz="1600" b="1" dirty="0">
                <a:solidFill>
                  <a:schemeClr val="bg1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и помогает 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лучше понять художника и  его манеру.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chemeClr val="bg1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На предложенных слайдах – палитры художников и их картины.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Изображение выглядит как цветной, еда, устройство&#10;&#10;Автоматически созданное описание">
            <a:extLst>
              <a:ext uri="{FF2B5EF4-FFF2-40B4-BE49-F238E27FC236}">
                <a16:creationId xmlns:a16="http://schemas.microsoft.com/office/drawing/2014/main" id="{6896B95C-4D29-4F8B-8FE2-6EF71BB2F1C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396" y="1704935"/>
            <a:ext cx="5303951" cy="39779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171457-E081-4D59-BDA0-1D9E468E8D31}"/>
              </a:ext>
            </a:extLst>
          </p:cNvPr>
          <p:cNvSpPr txBox="1"/>
          <p:nvPr/>
        </p:nvSpPr>
        <p:spPr>
          <a:xfrm>
            <a:off x="713822" y="272452"/>
            <a:ext cx="10916702" cy="123110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i="0" dirty="0">
                <a:solidFill>
                  <a:schemeClr val="bg1"/>
                </a:solidFill>
                <a:effectLst/>
                <a:latin typeface="Lato"/>
              </a:rPr>
              <a:t>Палитра </a:t>
            </a:r>
          </a:p>
          <a:p>
            <a:pPr algn="ctr"/>
            <a:r>
              <a:rPr lang="ru-RU" b="1" i="0" dirty="0">
                <a:solidFill>
                  <a:schemeClr val="bg1"/>
                </a:solidFill>
                <a:effectLst/>
                <a:latin typeface="Lato"/>
              </a:rPr>
              <a:t>Она предназначена для смешивания красок и получения разнообразных цветов.</a:t>
            </a:r>
          </a:p>
          <a:p>
            <a:pPr algn="ctr"/>
            <a:r>
              <a:rPr lang="ru-RU" b="1" i="0" dirty="0">
                <a:solidFill>
                  <a:schemeClr val="bg1"/>
                </a:solidFill>
                <a:effectLst/>
                <a:latin typeface="Lato"/>
              </a:rPr>
              <a:t>Палитра — важнейший атрибут любого живописца. </a:t>
            </a:r>
          </a:p>
          <a:p>
            <a:pPr algn="ctr"/>
            <a:r>
              <a:rPr lang="ru-RU" b="1" i="0" dirty="0">
                <a:solidFill>
                  <a:schemeClr val="bg1"/>
                </a:solidFill>
                <a:effectLst/>
                <a:latin typeface="Lato"/>
              </a:rPr>
              <a:t>Нет палитры—нет живописи, а есть только раскраска.</a:t>
            </a:r>
            <a:endParaRPr lang="ru-RU" b="1" dirty="0">
              <a:solidFill>
                <a:schemeClr val="bg1"/>
              </a:solidFill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657767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ткань, комната&#10;&#10;Автоматически созданное описание">
            <a:extLst>
              <a:ext uri="{FF2B5EF4-FFF2-40B4-BE49-F238E27FC236}">
                <a16:creationId xmlns:a16="http://schemas.microsoft.com/office/drawing/2014/main" id="{7EC73891-F4B6-4BB7-BBB9-B7273825C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330" y="976138"/>
            <a:ext cx="10542549" cy="52712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8C4D2AA-8124-4CF3-9EB2-4E67257333AA}"/>
              </a:ext>
            </a:extLst>
          </p:cNvPr>
          <p:cNvSpPr txBox="1"/>
          <p:nvPr/>
        </p:nvSpPr>
        <p:spPr>
          <a:xfrm>
            <a:off x="5029235" y="6295651"/>
            <a:ext cx="2566737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Марк Шагал</a:t>
            </a:r>
          </a:p>
        </p:txBody>
      </p:sp>
    </p:spTree>
    <p:extLst>
      <p:ext uri="{BB962C8B-B14F-4D97-AF65-F5344CB8AC3E}">
        <p14:creationId xmlns:p14="http://schemas.microsoft.com/office/powerpoint/2010/main" val="2624405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CC3F20D6-919A-4E3A-9368-B5E6794855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276" y="1299411"/>
            <a:ext cx="10144644" cy="50723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F161EF-C3E7-46E8-89D8-B86833E1244E}"/>
              </a:ext>
            </a:extLst>
          </p:cNvPr>
          <p:cNvSpPr txBox="1"/>
          <p:nvPr/>
        </p:nvSpPr>
        <p:spPr>
          <a:xfrm>
            <a:off x="3006436" y="6371733"/>
            <a:ext cx="5832764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Поль Сезанн «Натюрморт с бутылкой мятного ликера» 1895 г.</a:t>
            </a:r>
          </a:p>
        </p:txBody>
      </p:sp>
    </p:spTree>
    <p:extLst>
      <p:ext uri="{BB962C8B-B14F-4D97-AF65-F5344CB8AC3E}">
        <p14:creationId xmlns:p14="http://schemas.microsoft.com/office/powerpoint/2010/main" val="1601563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8C27897-D0BB-4BC4-811A-3E5ADACB416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4020" y="812475"/>
            <a:ext cx="9342922" cy="467146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1E6EF8C-482B-4F5A-82FA-1D3CA2287DB2}"/>
              </a:ext>
            </a:extLst>
          </p:cNvPr>
          <p:cNvSpPr txBox="1"/>
          <p:nvPr/>
        </p:nvSpPr>
        <p:spPr>
          <a:xfrm>
            <a:off x="2632364" y="5483936"/>
            <a:ext cx="2521528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Н.Гончарова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«Жнецы» 1911 г.</a:t>
            </a:r>
          </a:p>
        </p:txBody>
      </p:sp>
    </p:spTree>
    <p:extLst>
      <p:ext uri="{BB962C8B-B14F-4D97-AF65-F5344CB8AC3E}">
        <p14:creationId xmlns:p14="http://schemas.microsoft.com/office/powerpoint/2010/main" val="2743355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52730" y="5402179"/>
            <a:ext cx="6559827" cy="118336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5925" y="5402179"/>
            <a:ext cx="5001126" cy="33360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В.Ван</a:t>
            </a:r>
            <a:r>
              <a:rPr lang="ru-RU" sz="1200" b="1" dirty="0">
                <a:solidFill>
                  <a:schemeClr val="bg1"/>
                </a:solidFill>
                <a:latin typeface="Lato"/>
              </a:rPr>
              <a:t> Гог «Пейзаж с домом и земледельцем»1889 г.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592F2D02-9E8A-4E96-9F78-4F8CAA80C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925" y="401053"/>
            <a:ext cx="10002252" cy="5001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523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фотография, комната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CEBBC80D-87DB-4998-BD35-2F38EB89E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33" y="672079"/>
            <a:ext cx="10144644" cy="50723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FF6D2AD-6D61-4A4D-8AF4-366C2AC91788}"/>
              </a:ext>
            </a:extLst>
          </p:cNvPr>
          <p:cNvSpPr txBox="1"/>
          <p:nvPr/>
        </p:nvSpPr>
        <p:spPr>
          <a:xfrm>
            <a:off x="1333534" y="5729288"/>
            <a:ext cx="5038691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err="1">
                <a:solidFill>
                  <a:schemeClr val="bg1"/>
                </a:solidFill>
                <a:latin typeface="Lato"/>
              </a:rPr>
              <a:t>В.Кандинский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«Пейзаж с зеленым домом» 1909 г.</a:t>
            </a:r>
          </a:p>
        </p:txBody>
      </p:sp>
    </p:spTree>
    <p:extLst>
      <p:ext uri="{BB962C8B-B14F-4D97-AF65-F5344CB8AC3E}">
        <p14:creationId xmlns:p14="http://schemas.microsoft.com/office/powerpoint/2010/main" val="278642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фотография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668AB7CE-AAA0-48C9-9BA1-B84D55426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276" y="976138"/>
            <a:ext cx="10151492" cy="507574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046FFD-DA0A-405A-AC69-8C3D382C30E7}"/>
              </a:ext>
            </a:extLst>
          </p:cNvPr>
          <p:cNvSpPr txBox="1"/>
          <p:nvPr/>
        </p:nvSpPr>
        <p:spPr>
          <a:xfrm>
            <a:off x="1190277" y="6051884"/>
            <a:ext cx="3728088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Поль Гоген «Цикл Таити» 1891 г.</a:t>
            </a:r>
          </a:p>
        </p:txBody>
      </p:sp>
    </p:spTree>
    <p:extLst>
      <p:ext uri="{BB962C8B-B14F-4D97-AF65-F5344CB8AC3E}">
        <p14:creationId xmlns:p14="http://schemas.microsoft.com/office/powerpoint/2010/main" val="2500078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внутренний, гонг&#10;&#10;Автоматически созданное описание">
            <a:extLst>
              <a:ext uri="{FF2B5EF4-FFF2-40B4-BE49-F238E27FC236}">
                <a16:creationId xmlns:a16="http://schemas.microsoft.com/office/drawing/2014/main" id="{A4FCB59D-BA3F-4546-996A-40D3FFDBA3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331" y="336884"/>
            <a:ext cx="10194758" cy="50973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6101B4-360D-4DBA-A873-F8D91B28FBEB}"/>
              </a:ext>
            </a:extLst>
          </p:cNvPr>
          <p:cNvSpPr txBox="1"/>
          <p:nvPr/>
        </p:nvSpPr>
        <p:spPr>
          <a:xfrm>
            <a:off x="1041331" y="5405669"/>
            <a:ext cx="5054669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err="1">
                <a:solidFill>
                  <a:schemeClr val="bg1"/>
                </a:solidFill>
                <a:latin typeface="Lato"/>
              </a:rPr>
              <a:t>Эжен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Делакруа «Уголок  ателье»  1824 г.</a:t>
            </a:r>
          </a:p>
        </p:txBody>
      </p:sp>
    </p:spTree>
    <p:extLst>
      <p:ext uri="{BB962C8B-B14F-4D97-AF65-F5344CB8AC3E}">
        <p14:creationId xmlns:p14="http://schemas.microsoft.com/office/powerpoint/2010/main" val="1471684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994275" y="5483225"/>
            <a:ext cx="7197725" cy="398463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8354291" y="2299855"/>
            <a:ext cx="3255817" cy="135421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Создайте свою палитру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Используя ее, нарисуйте картину (по образцу великих художников</a:t>
            </a:r>
            <a:r>
              <a:rPr lang="ru-RU" sz="1600" dirty="0">
                <a:solidFill>
                  <a:srgbClr val="262626"/>
                </a:solidFill>
                <a:latin typeface="Lato"/>
                <a:cs typeface="Times New Roman" panose="02020603050405020304" pitchFamily="18" charset="0"/>
              </a:rPr>
              <a:t>)</a:t>
            </a:r>
            <a:endParaRPr lang="ru-RU" sz="1600" dirty="0"/>
          </a:p>
        </p:txBody>
      </p:sp>
      <p:pic>
        <p:nvPicPr>
          <p:cNvPr id="6" name="Рисунок 5" descr="Изображение выглядит как стол, внутренний, маленький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FFDFA2A0-4280-4381-8488-32319F2F125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664" y="617213"/>
            <a:ext cx="5623573" cy="562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790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4887" y="2693366"/>
            <a:ext cx="10643290" cy="3892182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65501AB-119B-4E5D-B65B-15D5D884A3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C0310EF-0E01-4031-A203-F6ABA8FB967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998" y="363502"/>
            <a:ext cx="8320966" cy="624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264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4887" y="2693366"/>
            <a:ext cx="10643290" cy="3892182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65501AB-119B-4E5D-B65B-15D5D884A3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1F5310-F157-4E83-9AFF-9330B357FA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417" y="235169"/>
            <a:ext cx="4764754" cy="64973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598613-7A0A-4059-AD5D-93377FF04561}"/>
              </a:ext>
            </a:extLst>
          </p:cNvPr>
          <p:cNvSpPr txBox="1"/>
          <p:nvPr/>
        </p:nvSpPr>
        <p:spPr>
          <a:xfrm>
            <a:off x="6936378" y="1828800"/>
            <a:ext cx="3542700" cy="304698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НАТЮРМОРТ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Если видишь на картине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Чашку кофе на столе,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Или морс в большом графине,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Или розу в хрустале,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Или бронзовую вазу,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Или грушу, или торт,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Или все предметы сразу –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Знай, что это НАТЮРМОРТ!!!</a:t>
            </a:r>
          </a:p>
          <a:p>
            <a:pPr algn="ctr"/>
            <a:endParaRPr lang="ru-RU" sz="1600" b="1" dirty="0">
              <a:solidFill>
                <a:schemeClr val="bg1"/>
              </a:solidFill>
              <a:latin typeface="Lato"/>
              <a:cs typeface="Times New Roman" panose="02020603050405020304" pitchFamily="18" charset="0"/>
            </a:endParaRPr>
          </a:p>
          <a:p>
            <a:pPr algn="r"/>
            <a:r>
              <a:rPr lang="ru-RU" sz="1600" b="1" dirty="0">
                <a:solidFill>
                  <a:schemeClr val="bg1"/>
                </a:solidFill>
                <a:latin typeface="Lato"/>
                <a:cs typeface="Times New Roman" panose="02020603050405020304" pitchFamily="18" charset="0"/>
              </a:rPr>
              <a:t>Григорий Гладков</a:t>
            </a:r>
          </a:p>
        </p:txBody>
      </p:sp>
    </p:spTree>
    <p:extLst>
      <p:ext uri="{BB962C8B-B14F-4D97-AF65-F5344CB8AC3E}">
        <p14:creationId xmlns:p14="http://schemas.microsoft.com/office/powerpoint/2010/main" val="3503822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4887" y="2693366"/>
            <a:ext cx="10643290" cy="3892182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pic>
        <p:nvPicPr>
          <p:cNvPr id="6" name="Рисунок 5" descr="Изображение выглядит как стол, цветок, растение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2DD5D55E-95A0-4EE8-A735-E4FA9D67F5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887" y="672079"/>
            <a:ext cx="5762625" cy="42862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C98E8E3-650B-4787-916A-AE42EC95CEB1}"/>
              </a:ext>
            </a:extLst>
          </p:cNvPr>
          <p:cNvSpPr txBox="1"/>
          <p:nvPr/>
        </p:nvSpPr>
        <p:spPr>
          <a:xfrm>
            <a:off x="1683025" y="4982818"/>
            <a:ext cx="4529089" cy="58477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 err="1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И.Ф.Хруцкий</a:t>
            </a:r>
            <a:r>
              <a:rPr lang="ru-RU" sz="1400" b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 «Цветы и плоды» (1839 г.)</a:t>
            </a:r>
            <a:endParaRPr lang="ru-RU" sz="1400" b="1" dirty="0">
              <a:effectLst/>
              <a:latin typeface="Lato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1E12825-FFE5-462C-B42C-AB340FEE95E1}"/>
              </a:ext>
            </a:extLst>
          </p:cNvPr>
          <p:cNvSpPr txBox="1"/>
          <p:nvPr/>
        </p:nvSpPr>
        <p:spPr>
          <a:xfrm rot="10800000" flipV="1">
            <a:off x="24770689" y="1400158"/>
            <a:ext cx="8134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250"/>
              </a:spcAft>
            </a:pPr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A49F8-58BC-41F1-8DEA-DD0E4AA210DB}"/>
              </a:ext>
            </a:extLst>
          </p:cNvPr>
          <p:cNvSpPr txBox="1"/>
          <p:nvPr/>
        </p:nvSpPr>
        <p:spPr>
          <a:xfrm>
            <a:off x="7810958" y="1068471"/>
            <a:ext cx="3246945" cy="378565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удожники часто рисуют все, что видят.</a:t>
            </a:r>
          </a:p>
          <a:p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Натюрморт – </a:t>
            </a:r>
            <a:r>
              <a:rPr lang="ru-RU" sz="1600" b="1" i="0" dirty="0">
                <a:solidFill>
                  <a:srgbClr val="333333"/>
                </a:solidFill>
                <a:effectLst/>
                <a:latin typeface="Lato"/>
              </a:rPr>
              <a:t>изображение неодушевлённых предметов</a:t>
            </a:r>
            <a:r>
              <a:rPr lang="ru-RU" sz="1600" b="1" i="0" dirty="0">
                <a:solidFill>
                  <a:srgbClr val="262626"/>
                </a:solidFill>
                <a:latin typeface="Lato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rgbClr val="262626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Посмотрите внимательно и ответьте на вопросы: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де спряталось насекомое</a:t>
            </a: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600" b="1" dirty="0">
              <a:solidFill>
                <a:srgbClr val="262626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Какие краски использовал художник?</a:t>
            </a:r>
            <a:endParaRPr lang="ru-RU" sz="1600" b="1" dirty="0">
              <a:solidFill>
                <a:srgbClr val="262626"/>
              </a:solidFill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Какой цвет больше</a:t>
            </a:r>
          </a:p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всего </a:t>
            </a: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 в натюрморте?</a:t>
            </a:r>
            <a:endParaRPr lang="ru-RU" sz="1600" b="1" dirty="0">
              <a:solidFill>
                <a:srgbClr val="262626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cs typeface="Times New Roman" panose="02020603050405020304" pitchFamily="18" charset="0"/>
              </a:rPr>
              <a:t>Какое настроение у художника?</a:t>
            </a:r>
            <a:endParaRPr lang="ru-RU" sz="1600" b="1" dirty="0"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995934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D18B3A-4DC3-4851-BC80-2124EDD429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35" y="528638"/>
            <a:ext cx="8773346" cy="57670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1317E4-45D0-4E3B-80E0-9985E53E4A9F}"/>
              </a:ext>
            </a:extLst>
          </p:cNvPr>
          <p:cNvSpPr txBox="1"/>
          <p:nvPr/>
        </p:nvSpPr>
        <p:spPr>
          <a:xfrm>
            <a:off x="637069" y="6295650"/>
            <a:ext cx="39204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4B84E2-7F49-4D47-A2D1-35430A0AAF1F}"/>
              </a:ext>
            </a:extLst>
          </p:cNvPr>
          <p:cNvSpPr txBox="1"/>
          <p:nvPr/>
        </p:nvSpPr>
        <p:spPr>
          <a:xfrm rot="10800000" flipV="1">
            <a:off x="10001247" y="2337674"/>
            <a:ext cx="1939233" cy="156966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Посмотрите, какой красивый летний натюрморт. Придумайте ему название.</a:t>
            </a:r>
          </a:p>
        </p:txBody>
      </p:sp>
    </p:spTree>
    <p:extLst>
      <p:ext uri="{BB962C8B-B14F-4D97-AF65-F5344CB8AC3E}">
        <p14:creationId xmlns:p14="http://schemas.microsoft.com/office/powerpoint/2010/main" val="606225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A5FFF39-72C4-4D97-9EE2-04D1572A6B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07" y="997527"/>
            <a:ext cx="8228316" cy="5200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6438D1-FF62-4835-BC7B-017433FA45D6}"/>
              </a:ext>
            </a:extLst>
          </p:cNvPr>
          <p:cNvSpPr txBox="1"/>
          <p:nvPr/>
        </p:nvSpPr>
        <p:spPr>
          <a:xfrm>
            <a:off x="901708" y="6197823"/>
            <a:ext cx="46955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48284" y="2008909"/>
            <a:ext cx="2735898" cy="329320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Ответьте на вопросы.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Кто первый  «пришел» в натюрморт? Почему вы так думаете?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Кто друг с другом не дружит ( дружит)? Почему?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Кто главный в натюрморте? Как вы выбирали «главного»?</a:t>
            </a:r>
          </a:p>
          <a:p>
            <a:endParaRPr lang="ru-RU" sz="1600" b="1" dirty="0">
              <a:solidFill>
                <a:schemeClr val="bg1"/>
              </a:solidFill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2871646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сидит, стол, маленький, птица&#10;&#10;Автоматически созданное описание">
            <a:extLst>
              <a:ext uri="{FF2B5EF4-FFF2-40B4-BE49-F238E27FC236}">
                <a16:creationId xmlns:a16="http://schemas.microsoft.com/office/drawing/2014/main" id="{6214BE58-380B-402A-ABB1-B13E10B5FF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93" y="1634836"/>
            <a:ext cx="5007908" cy="3931208"/>
          </a:xfrm>
          <a:prstGeom prst="rect">
            <a:avLst/>
          </a:prstGeom>
        </p:spPr>
      </p:pic>
      <p:pic>
        <p:nvPicPr>
          <p:cNvPr id="8" name="Рисунок 7" descr="Изображение выглядит как внутренний, сидит, стол, цветной&#10;&#10;Автоматически созданное описание">
            <a:extLst>
              <a:ext uri="{FF2B5EF4-FFF2-40B4-BE49-F238E27FC236}">
                <a16:creationId xmlns:a16="http://schemas.microsoft.com/office/drawing/2014/main" id="{2936F2A9-FF2E-441A-8368-B9264A3CF78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810" y="1634836"/>
            <a:ext cx="5605502" cy="39630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297585-2821-4217-8D88-9ED47AF375F8}"/>
              </a:ext>
            </a:extLst>
          </p:cNvPr>
          <p:cNvSpPr txBox="1"/>
          <p:nvPr/>
        </p:nvSpPr>
        <p:spPr>
          <a:xfrm>
            <a:off x="7938656" y="6457949"/>
            <a:ext cx="4077132" cy="26161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Работы из открытых источников в сети Интернет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51D68E-897E-4A5B-86E8-256356AABFDC}"/>
              </a:ext>
            </a:extLst>
          </p:cNvPr>
          <p:cNvSpPr txBox="1"/>
          <p:nvPr/>
        </p:nvSpPr>
        <p:spPr>
          <a:xfrm>
            <a:off x="4700588" y="828675"/>
            <a:ext cx="3344442" cy="36933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Lato"/>
              </a:rPr>
              <a:t>Натюрморты. Работы детей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3293" y="5597927"/>
            <a:ext cx="9884707" cy="830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Что изменится в натюрмортах, если убрать один из предметов?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Что бы убрали вы? Почему?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Какие из предметов невозможно убрать из натюрморта? Почему?</a:t>
            </a:r>
          </a:p>
        </p:txBody>
      </p:sp>
    </p:spTree>
    <p:extLst>
      <p:ext uri="{BB962C8B-B14F-4D97-AF65-F5344CB8AC3E}">
        <p14:creationId xmlns:p14="http://schemas.microsoft.com/office/powerpoint/2010/main" val="1197369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яблоко, стол, фрукт, еда&#10;&#10;Автоматически созданное описание">
            <a:extLst>
              <a:ext uri="{FF2B5EF4-FFF2-40B4-BE49-F238E27FC236}">
                <a16:creationId xmlns:a16="http://schemas.microsoft.com/office/drawing/2014/main" id="{95E8D7F0-A7B4-4031-A0AC-AB861855047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869" y="1444487"/>
            <a:ext cx="5513391" cy="4167602"/>
          </a:xfrm>
          <a:prstGeom prst="rect">
            <a:avLst/>
          </a:prstGeom>
        </p:spPr>
      </p:pic>
      <p:pic>
        <p:nvPicPr>
          <p:cNvPr id="8" name="Рисунок 7" descr="Изображение выглядит как внутренний, еда, стол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3E8D6EC1-EE4B-49B8-84FB-5CB820C9A4D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066" y="882138"/>
            <a:ext cx="4260435" cy="541351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82433F-73DB-4EC1-8B8E-3972946788DC}"/>
              </a:ext>
            </a:extLst>
          </p:cNvPr>
          <p:cNvSpPr txBox="1"/>
          <p:nvPr/>
        </p:nvSpPr>
        <p:spPr>
          <a:xfrm>
            <a:off x="2457450" y="672079"/>
            <a:ext cx="1998496" cy="369332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Lato"/>
              </a:rPr>
              <a:t>Детские работы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7E781B-5BD4-4990-B325-D76AB0842CB1}"/>
              </a:ext>
            </a:extLst>
          </p:cNvPr>
          <p:cNvSpPr txBox="1"/>
          <p:nvPr/>
        </p:nvSpPr>
        <p:spPr>
          <a:xfrm>
            <a:off x="7118067" y="6407337"/>
            <a:ext cx="48224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Работы взяты из открытых источников в сети Интернет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7870" y="5612089"/>
            <a:ext cx="5513390" cy="33855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Что можно услышать, рассматривая натюрморты?</a:t>
            </a:r>
          </a:p>
        </p:txBody>
      </p:sp>
    </p:spTree>
    <p:extLst>
      <p:ext uri="{BB962C8B-B14F-4D97-AF65-F5344CB8AC3E}">
        <p14:creationId xmlns:p14="http://schemas.microsoft.com/office/powerpoint/2010/main" val="526988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994275" y="5483225"/>
            <a:ext cx="7197725" cy="398463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FB0750-65F3-4C62-AD95-CA87331FD741}"/>
              </a:ext>
            </a:extLst>
          </p:cNvPr>
          <p:cNvSpPr txBox="1"/>
          <p:nvPr/>
        </p:nvSpPr>
        <p:spPr>
          <a:xfrm rot="10800000" flipV="1">
            <a:off x="914400" y="663323"/>
            <a:ext cx="10687050" cy="135421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Helvetica" panose="020B0604020202020204" pitchFamily="34" charset="0"/>
              </a:rPr>
              <a:t>Нас всегда окружают вещи. Мы привыкаем к ним, иногда перестаём даже их замечать. Но художник, пытливым, зорким  взглядом может увидеть в самом простом, обычном предмете необычное, прекрасное. То, на что мы смотрим порой равнодушно, на картине удивляет и радует, и даже может рассказать  о человеке, его привычках, укладе жизни, социальном положении…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3" name="Рисунок 12" descr="Изображение выглядит как внутренний, стол, тарелка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BC3F9413-3F6B-4B37-B067-0168F2E1BBF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523" y="2341035"/>
            <a:ext cx="5119855" cy="43823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CE3E61-4C97-4681-A640-C1CA0BC06F85}"/>
              </a:ext>
            </a:extLst>
          </p:cNvPr>
          <p:cNvSpPr txBox="1"/>
          <p:nvPr/>
        </p:nvSpPr>
        <p:spPr>
          <a:xfrm>
            <a:off x="7200900" y="6394731"/>
            <a:ext cx="44005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81455" y="3616036"/>
            <a:ext cx="4119996" cy="138499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Какие предметы мы видим в натюрморте</a:t>
            </a:r>
            <a:r>
              <a:rPr lang="ru-RU" sz="1600" dirty="0">
                <a:solidFill>
                  <a:schemeClr val="bg1"/>
                </a:solidFill>
                <a:latin typeface="Lato"/>
              </a:rPr>
              <a:t>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Как они характеризуют автора?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45708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EA613F-5267-4A74-ADD7-4E786E5BCB38}"/>
              </a:ext>
            </a:extLst>
          </p:cNvPr>
          <p:cNvSpPr txBox="1"/>
          <p:nvPr/>
        </p:nvSpPr>
        <p:spPr>
          <a:xfrm>
            <a:off x="3312302" y="328311"/>
            <a:ext cx="5706791" cy="58477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Какие предметы могут быть в натюрморте?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Выберете 3-4 предмета для одного натюрморта.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1" name="Рисунок 10" descr="Изображение выглядит как сидит, стол, передний, бутылка&#10;&#10;Автоматически созданное описание">
            <a:extLst>
              <a:ext uri="{FF2B5EF4-FFF2-40B4-BE49-F238E27FC236}">
                <a16:creationId xmlns:a16="http://schemas.microsoft.com/office/drawing/2014/main" id="{00BDF8C2-D0B5-4598-A6C7-C3BFBFEF327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605" y="1056145"/>
            <a:ext cx="1676726" cy="1676726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внутренний, часы, объект, стол&#10;&#10;Автоматически созданное описание">
            <a:extLst>
              <a:ext uri="{FF2B5EF4-FFF2-40B4-BE49-F238E27FC236}">
                <a16:creationId xmlns:a16="http://schemas.microsoft.com/office/drawing/2014/main" id="{2A2545F3-9733-4299-AB47-95BE16C6D16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988" y="1078752"/>
            <a:ext cx="1571051" cy="1571051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еда, фрукт&#10;&#10;Автоматически созданное описание">
            <a:extLst>
              <a:ext uri="{FF2B5EF4-FFF2-40B4-BE49-F238E27FC236}">
                <a16:creationId xmlns:a16="http://schemas.microsoft.com/office/drawing/2014/main" id="{895790D4-C8C5-491E-8472-6A17DC66DF3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684" y="3042054"/>
            <a:ext cx="1585604" cy="1585604"/>
          </a:xfrm>
          <a:prstGeom prst="rect">
            <a:avLst/>
          </a:prstGeom>
        </p:spPr>
      </p:pic>
      <p:pic>
        <p:nvPicPr>
          <p:cNvPr id="19" name="Рисунок 18" descr="Изображение выглядит как бутылка, внутренний, сидит, передний&#10;&#10;Автоматически созданное описание">
            <a:extLst>
              <a:ext uri="{FF2B5EF4-FFF2-40B4-BE49-F238E27FC236}">
                <a16:creationId xmlns:a16="http://schemas.microsoft.com/office/drawing/2014/main" id="{60662645-69FE-4D65-AF76-FA702C4E0CB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5696" y="1229600"/>
            <a:ext cx="1271587" cy="3395662"/>
          </a:xfrm>
          <a:prstGeom prst="rect">
            <a:avLst/>
          </a:prstGeom>
        </p:spPr>
      </p:pic>
      <p:pic>
        <p:nvPicPr>
          <p:cNvPr id="21" name="Рисунок 20" descr="Изображение выглядит как нож&#10;&#10;Автоматически созданное описание">
            <a:extLst>
              <a:ext uri="{FF2B5EF4-FFF2-40B4-BE49-F238E27FC236}">
                <a16:creationId xmlns:a16="http://schemas.microsoft.com/office/drawing/2014/main" id="{F7B70289-C4A3-4E1B-8DD9-296F496E19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729" y="3042054"/>
            <a:ext cx="1539147" cy="1539147"/>
          </a:xfrm>
          <a:prstGeom prst="rect">
            <a:avLst/>
          </a:prstGeom>
        </p:spPr>
      </p:pic>
      <p:pic>
        <p:nvPicPr>
          <p:cNvPr id="23" name="Рисунок 22" descr="Изображение выглядит как карандаш&#10;&#10;Автоматически созданное описание">
            <a:extLst>
              <a:ext uri="{FF2B5EF4-FFF2-40B4-BE49-F238E27FC236}">
                <a16:creationId xmlns:a16="http://schemas.microsoft.com/office/drawing/2014/main" id="{17019F42-E031-4E47-A0B4-61CD4450A50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4999" y="5053094"/>
            <a:ext cx="1709912" cy="1460461"/>
          </a:xfrm>
          <a:prstGeom prst="rect">
            <a:avLst/>
          </a:prstGeom>
        </p:spPr>
      </p:pic>
      <p:pic>
        <p:nvPicPr>
          <p:cNvPr id="25" name="Рисунок 24" descr="Изображение выглядит как коробка&#10;&#10;Автоматически созданное описание">
            <a:extLst>
              <a:ext uri="{FF2B5EF4-FFF2-40B4-BE49-F238E27FC236}">
                <a16:creationId xmlns:a16="http://schemas.microsoft.com/office/drawing/2014/main" id="{D02DD7C4-D2F4-48B0-B902-8A9C2148F2A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0287" y="907077"/>
            <a:ext cx="3234917" cy="2101617"/>
          </a:xfrm>
          <a:prstGeom prst="rect">
            <a:avLst/>
          </a:prstGeom>
        </p:spPr>
      </p:pic>
      <p:pic>
        <p:nvPicPr>
          <p:cNvPr id="27" name="Рисунок 26" descr="Изображение выглядит как чашка, стол, кофе, кружка&#10;&#10;Автоматически созданное описание">
            <a:extLst>
              <a:ext uri="{FF2B5EF4-FFF2-40B4-BE49-F238E27FC236}">
                <a16:creationId xmlns:a16="http://schemas.microsoft.com/office/drawing/2014/main" id="{D0643882-8CBD-4FA3-9E7C-2008AFC3C6A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655" y="3023210"/>
            <a:ext cx="1688856" cy="1688856"/>
          </a:xfrm>
          <a:prstGeom prst="rect">
            <a:avLst/>
          </a:prstGeom>
        </p:spPr>
      </p:pic>
      <p:pic>
        <p:nvPicPr>
          <p:cNvPr id="29" name="Рисунок 28" descr="Изображение выглядит как чашка, стол, кофе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F7F062BC-BB05-42C8-A9A0-5642C2783666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019093" y="918979"/>
            <a:ext cx="1666335" cy="193011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4811B71-6F92-46CA-9F90-5F6442F54E54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167" y="3133671"/>
            <a:ext cx="1897853" cy="1230639"/>
          </a:xfrm>
          <a:prstGeom prst="rect">
            <a:avLst/>
          </a:prstGeom>
        </p:spPr>
      </p:pic>
      <p:pic>
        <p:nvPicPr>
          <p:cNvPr id="33" name="Рисунок 32" descr="Изображение выглядит как цветной, еда, устройство&#10;&#10;Автоматически созданное описание">
            <a:extLst>
              <a:ext uri="{FF2B5EF4-FFF2-40B4-BE49-F238E27FC236}">
                <a16:creationId xmlns:a16="http://schemas.microsoft.com/office/drawing/2014/main" id="{1BDFAD39-3D0D-4B10-B5DD-33A0DC2C497C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838" y="5075333"/>
            <a:ext cx="1850116" cy="1387587"/>
          </a:xfrm>
          <a:prstGeom prst="rect">
            <a:avLst/>
          </a:prstGeom>
        </p:spPr>
      </p:pic>
      <p:pic>
        <p:nvPicPr>
          <p:cNvPr id="35" name="Рисунок 34" descr="Изображение выглядит как еда, стол, салат, тарелка&#10;&#10;Автоматически созданное описание">
            <a:extLst>
              <a:ext uri="{FF2B5EF4-FFF2-40B4-BE49-F238E27FC236}">
                <a16:creationId xmlns:a16="http://schemas.microsoft.com/office/drawing/2014/main" id="{44D8BD56-23F1-4FD0-89EF-F678030C0ED5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297" y="5075333"/>
            <a:ext cx="1727747" cy="1295810"/>
          </a:xfrm>
          <a:prstGeom prst="rect">
            <a:avLst/>
          </a:prstGeom>
        </p:spPr>
      </p:pic>
      <p:pic>
        <p:nvPicPr>
          <p:cNvPr id="37" name="Рисунок 36" descr="Изображение выглядит как внешний, сидит, снег, вода&#10;&#10;Автоматически созданное описание">
            <a:extLst>
              <a:ext uri="{FF2B5EF4-FFF2-40B4-BE49-F238E27FC236}">
                <a16:creationId xmlns:a16="http://schemas.microsoft.com/office/drawing/2014/main" id="{A97CE86D-03FF-448F-B0C2-E4FE39FE96B1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95372" y="918979"/>
            <a:ext cx="1338641" cy="2008452"/>
          </a:xfrm>
          <a:prstGeom prst="rect">
            <a:avLst/>
          </a:prstGeom>
        </p:spPr>
      </p:pic>
      <p:pic>
        <p:nvPicPr>
          <p:cNvPr id="39" name="Рисунок 38" descr="Изображение выглядит как еда, стол, фрукт, тарелка&#10;&#10;Автоматически созданное описание">
            <a:extLst>
              <a:ext uri="{FF2B5EF4-FFF2-40B4-BE49-F238E27FC236}">
                <a16:creationId xmlns:a16="http://schemas.microsoft.com/office/drawing/2014/main" id="{F56A9A4F-2EB3-42EA-9926-4C29D4C3D91F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2466" y="4426760"/>
            <a:ext cx="1761273" cy="1468684"/>
          </a:xfrm>
          <a:prstGeom prst="rect">
            <a:avLst/>
          </a:prstGeom>
        </p:spPr>
      </p:pic>
      <p:pic>
        <p:nvPicPr>
          <p:cNvPr id="41" name="Рисунок 40" descr="Изображение выглядит как внутренний, стол, сидит, рабочий стол&#10;&#10;Автоматически созданное описание">
            <a:extLst>
              <a:ext uri="{FF2B5EF4-FFF2-40B4-BE49-F238E27FC236}">
                <a16:creationId xmlns:a16="http://schemas.microsoft.com/office/drawing/2014/main" id="{B1943577-359E-44E0-9360-A9F60023EFD9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1068" y="3209204"/>
            <a:ext cx="1747704" cy="1562551"/>
          </a:xfrm>
          <a:prstGeom prst="rect">
            <a:avLst/>
          </a:prstGeom>
        </p:spPr>
      </p:pic>
      <p:pic>
        <p:nvPicPr>
          <p:cNvPr id="43" name="Рисунок 42" descr="Изображение выглядит как внутренний, стол, чашка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1EA411D2-DE02-4242-80B7-74E38FDD435D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2423" y="4850525"/>
            <a:ext cx="2067709" cy="1392472"/>
          </a:xfrm>
          <a:prstGeom prst="rect">
            <a:avLst/>
          </a:prstGeom>
        </p:spPr>
      </p:pic>
      <p:pic>
        <p:nvPicPr>
          <p:cNvPr id="45" name="Рисунок 44" descr="Изображение выглядит как шляпа, нарядный головной убор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740EBB58-87EF-44F0-8833-6BA5AE13AEA2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4279" y="5572338"/>
            <a:ext cx="1138187" cy="113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6690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8164513" y="2324100"/>
            <a:ext cx="4027487" cy="4260850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64F381-9433-4DF6-9C72-2AB952BD18B2}"/>
              </a:ext>
            </a:extLst>
          </p:cNvPr>
          <p:cNvSpPr txBox="1"/>
          <p:nvPr/>
        </p:nvSpPr>
        <p:spPr>
          <a:xfrm flipH="1">
            <a:off x="512618" y="59501"/>
            <a:ext cx="5229830" cy="378565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Очень важно изначально придумать, 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о чем </a:t>
            </a: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будет ваш натюрморт.</a:t>
            </a:r>
          </a:p>
          <a:p>
            <a:pPr algn="l" fontAlgn="base"/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В натюрморте могут быть: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предметы искусства, 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охотничьи принадлежности,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цветы и фрукты,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игрушки,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595959"/>
                </a:solidFill>
                <a:latin typeface="Lato"/>
              </a:rPr>
              <a:t>школьные принадлежности,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военные атрибуты,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атрибуты завтрака,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национальные предметы,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дачные принадлежности.</a:t>
            </a:r>
          </a:p>
          <a:p>
            <a:b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</a:br>
            <a:endParaRPr lang="ru-RU" sz="1600" b="1" i="0" dirty="0">
              <a:solidFill>
                <a:schemeClr val="bg1"/>
              </a:solidFill>
              <a:effectLst/>
              <a:latin typeface="Lato"/>
            </a:endParaRPr>
          </a:p>
          <a:p>
            <a:pPr algn="l" fontAlgn="base"/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</a:t>
            </a:r>
            <a:endParaRPr lang="ru-RU" sz="1600" b="1" dirty="0">
              <a:solidFill>
                <a:schemeClr val="bg1"/>
              </a:solidFill>
              <a:latin typeface="Lato"/>
            </a:endParaRPr>
          </a:p>
        </p:txBody>
      </p:sp>
      <p:pic>
        <p:nvPicPr>
          <p:cNvPr id="8" name="Рисунок 7" descr="Изображение выглядит как внутренний, фотография, цветной, сидит&#10;&#10;Автоматически созданное описание">
            <a:extLst>
              <a:ext uri="{FF2B5EF4-FFF2-40B4-BE49-F238E27FC236}">
                <a16:creationId xmlns:a16="http://schemas.microsoft.com/office/drawing/2014/main" id="{4780EE15-D380-469B-9342-77B475D8F2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662" y="1576321"/>
            <a:ext cx="4957328" cy="42447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1BDC67-5858-40FE-BEC2-3C0AADE819E3}"/>
              </a:ext>
            </a:extLst>
          </p:cNvPr>
          <p:cNvSpPr txBox="1"/>
          <p:nvPr/>
        </p:nvSpPr>
        <p:spPr>
          <a:xfrm>
            <a:off x="8770053" y="617094"/>
            <a:ext cx="3152570" cy="553997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ru-RU" sz="1600" b="1" dirty="0">
                <a:solidFill>
                  <a:schemeClr val="bg1"/>
                </a:solidFill>
                <a:latin typeface="Lato"/>
              </a:rPr>
              <a:t>Правила составления натюрмортов</a:t>
            </a:r>
          </a:p>
          <a:p>
            <a:pPr marL="285750" indent="-285750" algn="l" fontAlgn="base">
              <a:buFont typeface="Wingdings" panose="05000000000000000000" pitchFamily="2" charset="2"/>
              <a:buChar char="v"/>
            </a:pPr>
            <a:endParaRPr lang="ru-RU" sz="1600" b="1" dirty="0">
              <a:solidFill>
                <a:schemeClr val="bg1"/>
              </a:solidFill>
              <a:latin typeface="Lato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Предметы в натюрморте должны быть связаны по смыслу.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Предметы имеют разные формы и пропорции.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595959"/>
                </a:solidFill>
                <a:latin typeface="Lato"/>
              </a:rPr>
              <a:t>Предметы должны быть разные </a:t>
            </a: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 по размерам.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Соблюдаем цветовую гармонию (выбирайте предметы, гармоничные по цвету).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595959"/>
                </a:solidFill>
                <a:latin typeface="Lato"/>
              </a:rPr>
              <a:t>Выбираем </a:t>
            </a:r>
            <a:r>
              <a:rPr lang="ru-RU" sz="1600" b="1" i="0" dirty="0">
                <a:solidFill>
                  <a:srgbClr val="595959"/>
                </a:solidFill>
                <a:effectLst/>
                <a:latin typeface="Lato"/>
              </a:rPr>
              <a:t>предметы с различными поверхностями – матовыми или  глянцевыми, шероховатыми и или гладкими.</a:t>
            </a:r>
          </a:p>
          <a:p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71BD3D-31AF-4118-806F-C6E99237F079}"/>
              </a:ext>
            </a:extLst>
          </p:cNvPr>
          <p:cNvSpPr txBox="1"/>
          <p:nvPr/>
        </p:nvSpPr>
        <p:spPr>
          <a:xfrm>
            <a:off x="6428509" y="6295651"/>
            <a:ext cx="472250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76722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4397FD-D9DD-42E0-BCC2-BEBCA1644B1F}"/>
              </a:ext>
            </a:extLst>
          </p:cNvPr>
          <p:cNvSpPr txBox="1"/>
          <p:nvPr/>
        </p:nvSpPr>
        <p:spPr>
          <a:xfrm>
            <a:off x="719615" y="3929331"/>
            <a:ext cx="6443185" cy="295619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«Сочинять» натюрморты – интереснейшее занятие! Это особое искусство!</a:t>
            </a:r>
            <a:endParaRPr lang="ru-RU" sz="1600" b="1" dirty="0">
              <a:solidFill>
                <a:schemeClr val="bg1"/>
              </a:solidFill>
              <a:latin typeface="Lato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Для своего натюрморта  нужно подобрать фон</a:t>
            </a:r>
            <a:r>
              <a:rPr lang="ru-RU" sz="16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. Им могут стать как разноцветные листы, так и драпировки (ткани).</a:t>
            </a:r>
          </a:p>
          <a:p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Посмотрите на натюрморты</a:t>
            </a:r>
            <a:r>
              <a:rPr lang="ru-RU" sz="16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 преподавателей  нашей школы.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Составьте свой натюрморт, используя домашние предметы. Возьми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те не более  2-3 предметов разной формы.</a:t>
            </a: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Times New Roman" panose="02020603050405020304" pitchFamily="18" charset="0"/>
              </a:rPr>
              <a:t>После того, как натюрморт будет составлен, придумайте ему название.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endParaRPr lang="ru-RU" sz="1400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Рисунок 6" descr="Изображение выглядит как внутренний, кот, сидит, оранжевый&#10;&#10;Автоматически созданное описание">
            <a:extLst>
              <a:ext uri="{FF2B5EF4-FFF2-40B4-BE49-F238E27FC236}">
                <a16:creationId xmlns:a16="http://schemas.microsoft.com/office/drawing/2014/main" id="{20835FCD-B0DF-40C9-AA3E-ADA8F7DD8F0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741" y="432586"/>
            <a:ext cx="4337295" cy="3269574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внутренний, стол, еда, бутылка&#10;&#10;Автоматически созданное описание">
            <a:extLst>
              <a:ext uri="{FF2B5EF4-FFF2-40B4-BE49-F238E27FC236}">
                <a16:creationId xmlns:a16="http://schemas.microsoft.com/office/drawing/2014/main" id="{B76DF7AF-60A5-4CEF-A5DF-DB301D7D11C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5972" y="432586"/>
            <a:ext cx="3835816" cy="556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615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внутренний, окно, старый,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81A06498-4964-48EF-922E-9D9AC628050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331" y="1159208"/>
            <a:ext cx="8094849" cy="55908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E4C1E8-2265-440F-9CAE-34E8E52FA54A}"/>
              </a:ext>
            </a:extLst>
          </p:cNvPr>
          <p:cNvSpPr txBox="1"/>
          <p:nvPr/>
        </p:nvSpPr>
        <p:spPr>
          <a:xfrm>
            <a:off x="9727096" y="2097927"/>
            <a:ext cx="2213386" cy="25545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Придумайте диалог вещей на этом натюрморте.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Может быть, они ссорятся?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Или спорят?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А, может быть, кто-то из них влюбился…..? В кого?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1EF445-1631-447B-B1B8-F1A726E1F798}"/>
              </a:ext>
            </a:extLst>
          </p:cNvPr>
          <p:cNvSpPr txBox="1"/>
          <p:nvPr/>
        </p:nvSpPr>
        <p:spPr>
          <a:xfrm>
            <a:off x="1041331" y="455521"/>
            <a:ext cx="8094849" cy="58477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Если натюрморт составлен правильно, с любовью, то вещи в нем РАЗГОВАРИВАЮТ….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48284" y="6295651"/>
            <a:ext cx="2781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6366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2338" y="1504365"/>
            <a:ext cx="2904020" cy="2234645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8786812" y="1104329"/>
            <a:ext cx="3211433" cy="335476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А этот натюрморт можно назвать «После концерта».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О  чем эти предметы могут беседовать после концерта, усталые, но довольные?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Или кто-то сф</a:t>
            </a: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альшивил и выслушивает мнение партнеров, а кофейник пытается всех утихомирить…?</a:t>
            </a:r>
            <a:endParaRPr lang="ru-RU" sz="1600" b="1" dirty="0">
              <a:solidFill>
                <a:srgbClr val="262626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cs typeface="Times New Roman" panose="02020603050405020304" pitchFamily="18" charset="0"/>
              </a:rPr>
              <a:t>А как думаете вы?</a:t>
            </a:r>
            <a:endParaRPr lang="ru-RU" sz="1600" b="1" dirty="0"/>
          </a:p>
        </p:txBody>
      </p:sp>
      <p:pic>
        <p:nvPicPr>
          <p:cNvPr id="6" name="Рисунок 5" descr="Изображение выглядит как внутренний, сидит, старый, стол&#10;&#10;Автоматически созданное описание">
            <a:extLst>
              <a:ext uri="{FF2B5EF4-FFF2-40B4-BE49-F238E27FC236}">
                <a16:creationId xmlns:a16="http://schemas.microsoft.com/office/drawing/2014/main" id="{A47DD155-26AF-42EA-87C3-416F7BF75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57" y="942524"/>
            <a:ext cx="7620000" cy="43529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8B834F-6639-470D-80E1-AD127C27B802}"/>
              </a:ext>
            </a:extLst>
          </p:cNvPr>
          <p:cNvSpPr txBox="1"/>
          <p:nvPr/>
        </p:nvSpPr>
        <p:spPr>
          <a:xfrm>
            <a:off x="9859617" y="15625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51519" y="6442364"/>
            <a:ext cx="40018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  <a:p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575759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внутренний, стул, сидит, стол&#10;&#10;Автоматически созданное описание">
            <a:extLst>
              <a:ext uri="{FF2B5EF4-FFF2-40B4-BE49-F238E27FC236}">
                <a16:creationId xmlns:a16="http://schemas.microsoft.com/office/drawing/2014/main" id="{F242A349-E03A-43AC-80B2-6B83BDDBF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327" y="666750"/>
            <a:ext cx="7143750" cy="5524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ED0B98-9D49-4FA6-A317-A271A83A3E39}"/>
              </a:ext>
            </a:extLst>
          </p:cNvPr>
          <p:cNvSpPr txBox="1"/>
          <p:nvPr/>
        </p:nvSpPr>
        <p:spPr>
          <a:xfrm rot="10800000" flipV="1">
            <a:off x="8615362" y="1841417"/>
            <a:ext cx="3325117" cy="1815882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А эти вещи обсуждают свою хозяйку.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О чем они говорят?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Или спорят?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А, может быть жалуются?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sz="1600" b="1" dirty="0">
                <a:solidFill>
                  <a:schemeClr val="bg1"/>
                </a:solidFill>
                <a:latin typeface="Lato"/>
              </a:rPr>
              <a:t>Придумайте диалог этих вещей.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9327" y="6295652"/>
            <a:ext cx="4551036" cy="430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chemeClr val="bg1"/>
                </a:solidFill>
                <a:latin typeface="Lato"/>
              </a:rPr>
              <a:t>Работа из открытых источников в сети Интернет </a:t>
            </a:r>
          </a:p>
          <a:p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976106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ED0B98-9D49-4FA6-A317-A271A83A3E39}"/>
              </a:ext>
            </a:extLst>
          </p:cNvPr>
          <p:cNvSpPr txBox="1"/>
          <p:nvPr/>
        </p:nvSpPr>
        <p:spPr>
          <a:xfrm rot="10800000" flipV="1">
            <a:off x="7585725" y="2075077"/>
            <a:ext cx="3325117" cy="1569660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Очень часто с картин великих художников делали копии. 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Но не всегда художники-копиисты были точны.</a:t>
            </a:r>
          </a:p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Найдите на натюрмортах отличия.</a:t>
            </a:r>
          </a:p>
        </p:txBody>
      </p:sp>
      <p:pic>
        <p:nvPicPr>
          <p:cNvPr id="8" name="Рисунок 7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B9783B5F-1C0D-4F3D-8B90-2A057F9AF89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678" y="212344"/>
            <a:ext cx="5061285" cy="63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497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3708DE-A8F1-4846-AB14-E428BBBE4D85}"/>
              </a:ext>
            </a:extLst>
          </p:cNvPr>
          <p:cNvSpPr txBox="1"/>
          <p:nvPr/>
        </p:nvSpPr>
        <p:spPr>
          <a:xfrm>
            <a:off x="814388" y="2428281"/>
            <a:ext cx="3114676" cy="2308324"/>
          </a:xfrm>
          <a:prstGeom prst="rect">
            <a:avLst/>
          </a:prstGeom>
          <a:solidFill>
            <a:schemeClr val="tx2"/>
          </a:solidFill>
        </p:spPr>
        <p:txBody>
          <a:bodyPr wrap="square" anchor="ctr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Если видишь, что с картины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Смотрит кто-нибудь на нас: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Или принц в плаще старинном,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Или вроде верхолаз,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Лётчик или балерина,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Или Колька, твой сосед,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Обязательно картина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Называется </a:t>
            </a:r>
            <a:r>
              <a:rPr lang="ru-RU" sz="16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  <a:cs typeface="Helvetica" panose="020B0604020202020204" pitchFamily="34" charset="0"/>
              </a:rPr>
              <a:t>ПОРТРЕТ.</a:t>
            </a:r>
            <a:endParaRPr lang="ru-RU" sz="1600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</p:txBody>
      </p:sp>
      <p:pic>
        <p:nvPicPr>
          <p:cNvPr id="7" name="Рисунок 6" descr="Изображение выглядит как человек, держит, женщина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782361CC-7DF6-4FF9-8E2A-BB5C1628D9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7011" y="1276843"/>
            <a:ext cx="7009729" cy="46720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6D15E9-64F8-4179-AF12-E30F8AF7B2E6}"/>
              </a:ext>
            </a:extLst>
          </p:cNvPr>
          <p:cNvSpPr txBox="1"/>
          <p:nvPr/>
        </p:nvSpPr>
        <p:spPr>
          <a:xfrm>
            <a:off x="5114925" y="514350"/>
            <a:ext cx="1271695" cy="36933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Lato"/>
              </a:rPr>
              <a:t>ПОРТРЕТ</a:t>
            </a:r>
          </a:p>
        </p:txBody>
      </p:sp>
    </p:spTree>
    <p:extLst>
      <p:ext uri="{BB962C8B-B14F-4D97-AF65-F5344CB8AC3E}">
        <p14:creationId xmlns:p14="http://schemas.microsoft.com/office/powerpoint/2010/main" val="9455131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33815" y="5551094"/>
            <a:ext cx="3644362" cy="744558"/>
          </a:xfrm>
        </p:spPr>
        <p:txBody>
          <a:bodyPr>
            <a:normAutofit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991D4C-1C09-4BE3-AA8D-9D8ADB55E15B}"/>
              </a:ext>
            </a:extLst>
          </p:cNvPr>
          <p:cNvSpPr txBox="1"/>
          <p:nvPr/>
        </p:nvSpPr>
        <p:spPr>
          <a:xfrm rot="10800000" flipV="1">
            <a:off x="997526" y="74921"/>
            <a:ext cx="10720220" cy="1354217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l"/>
            <a:r>
              <a:rPr lang="ru-RU" sz="1600" b="1" i="0" dirty="0">
                <a:solidFill>
                  <a:srgbClr val="333333"/>
                </a:solidFill>
                <a:effectLst/>
                <a:latin typeface="Lato"/>
              </a:rPr>
              <a:t>Портрет - жанр живописи, в основе которого лежит изображение конкретного человека с ярко выраженной индивидуальностью.</a:t>
            </a:r>
          </a:p>
          <a:p>
            <a:pPr algn="l"/>
            <a:r>
              <a:rPr lang="ru-RU" sz="1600" b="1" i="1" dirty="0">
                <a:solidFill>
                  <a:srgbClr val="333333"/>
                </a:solidFill>
                <a:effectLst/>
                <a:latin typeface="Lato"/>
              </a:rPr>
              <a:t>Портретная живопись</a:t>
            </a:r>
            <a:r>
              <a:rPr lang="ru-RU" sz="1600" b="1" i="0" dirty="0">
                <a:solidFill>
                  <a:srgbClr val="333333"/>
                </a:solidFill>
                <a:effectLst/>
                <a:latin typeface="Lato"/>
              </a:rPr>
              <a:t> - один из самых трудных и значительных жанров в изобразительном искусстве.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5BEC0C-7330-448E-856B-C5BDCBB6163C}"/>
              </a:ext>
            </a:extLst>
          </p:cNvPr>
          <p:cNvSpPr txBox="1"/>
          <p:nvPr/>
        </p:nvSpPr>
        <p:spPr>
          <a:xfrm rot="10800000" flipV="1">
            <a:off x="800552" y="5821236"/>
            <a:ext cx="3375680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ru-RU" sz="1400" b="1" i="0" dirty="0">
                <a:solidFill>
                  <a:srgbClr val="333333"/>
                </a:solidFill>
                <a:effectLst/>
                <a:latin typeface="Lato"/>
              </a:rPr>
              <a:t>В.Л. </a:t>
            </a:r>
            <a:r>
              <a:rPr lang="ru-RU" sz="1400" b="1" i="0" dirty="0" err="1">
                <a:solidFill>
                  <a:srgbClr val="333333"/>
                </a:solidFill>
                <a:effectLst/>
                <a:latin typeface="Lato"/>
              </a:rPr>
              <a:t>Боровиковский</a:t>
            </a:r>
            <a:r>
              <a:rPr lang="ru-RU" sz="1400" b="1" i="0" dirty="0">
                <a:solidFill>
                  <a:srgbClr val="333333"/>
                </a:solidFill>
                <a:effectLst/>
                <a:latin typeface="Lato"/>
              </a:rPr>
              <a:t> “Дети с барашком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Lato"/>
              </a:rPr>
              <a:t>” </a:t>
            </a:r>
            <a:r>
              <a:rPr lang="ru-RU" sz="1400" b="1" i="0" dirty="0">
                <a:solidFill>
                  <a:srgbClr val="333333"/>
                </a:solidFill>
                <a:effectLst/>
                <a:latin typeface="Lato"/>
              </a:rPr>
              <a:t>1790 г.</a:t>
            </a:r>
            <a:endParaRPr lang="ru-RU" sz="1400" b="1" dirty="0">
              <a:latin typeface="Lato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75152E-FC7E-4571-B37E-DCABFCD12098}"/>
              </a:ext>
            </a:extLst>
          </p:cNvPr>
          <p:cNvSpPr txBox="1"/>
          <p:nvPr/>
        </p:nvSpPr>
        <p:spPr>
          <a:xfrm>
            <a:off x="4752108" y="5821236"/>
            <a:ext cx="3053193" cy="73866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ru-RU" sz="1400" b="1" i="0" dirty="0" err="1">
                <a:solidFill>
                  <a:srgbClr val="333333"/>
                </a:solidFill>
                <a:effectLst/>
                <a:latin typeface="Lato"/>
              </a:rPr>
              <a:t>В.И.Суриков</a:t>
            </a:r>
            <a:r>
              <a:rPr lang="ru-RU" sz="1400" b="1" i="0" dirty="0">
                <a:solidFill>
                  <a:srgbClr val="333333"/>
                </a:solidFill>
                <a:effectLst/>
                <a:latin typeface="Lato"/>
              </a:rPr>
              <a:t> “Портрет Ольги Васильевны Суриковой, дочери художника, в детстве” 1889 г.</a:t>
            </a:r>
            <a:endParaRPr lang="ru-RU" sz="1400" b="1" dirty="0">
              <a:latin typeface="Lato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130" y="1204792"/>
            <a:ext cx="3375681" cy="455814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333" y="1360291"/>
            <a:ext cx="2567681" cy="4460945"/>
          </a:xfrm>
          <a:prstGeom prst="rect">
            <a:avLst/>
          </a:prstGeom>
        </p:spPr>
      </p:pic>
      <p:pic>
        <p:nvPicPr>
          <p:cNvPr id="1026" name="Picture 2" descr="D:\!User\Desktop\серов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5010" y="1204792"/>
            <a:ext cx="3346440" cy="460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248284" y="61905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415AF9-A560-471B-91D6-504025F00F3A}"/>
              </a:ext>
            </a:extLst>
          </p:cNvPr>
          <p:cNvSpPr txBox="1"/>
          <p:nvPr/>
        </p:nvSpPr>
        <p:spPr>
          <a:xfrm rot="10800000" flipV="1">
            <a:off x="8520537" y="5941951"/>
            <a:ext cx="2812473" cy="523220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l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В.А.Серов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«Дети Саша и Юра Серовы»  1899 г.</a:t>
            </a:r>
          </a:p>
        </p:txBody>
      </p:sp>
    </p:spTree>
    <p:extLst>
      <p:ext uri="{BB962C8B-B14F-4D97-AF65-F5344CB8AC3E}">
        <p14:creationId xmlns:p14="http://schemas.microsoft.com/office/powerpoint/2010/main" val="36281657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4887" y="2693366"/>
            <a:ext cx="10643290" cy="3892182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pic>
        <p:nvPicPr>
          <p:cNvPr id="7" name="Рисунок 6" descr="Изображение выглядит как человек, мужчина, в позе, группа&#10;&#10;Автоматически созданное описание">
            <a:extLst>
              <a:ext uri="{FF2B5EF4-FFF2-40B4-BE49-F238E27FC236}">
                <a16:creationId xmlns:a16="http://schemas.microsoft.com/office/drawing/2014/main" id="{EF45D0A4-6DB2-4201-AD1B-C3F3434C44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565" y="526428"/>
            <a:ext cx="5762625" cy="43338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CBC884-8965-435E-86FE-D043310E39D1}"/>
              </a:ext>
            </a:extLst>
          </p:cNvPr>
          <p:cNvSpPr txBox="1"/>
          <p:nvPr/>
        </p:nvSpPr>
        <p:spPr>
          <a:xfrm>
            <a:off x="1266940" y="5133860"/>
            <a:ext cx="4631268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О. Кипренский «Читатели газет в Неаполе» 1831 г.</a:t>
            </a:r>
            <a:endParaRPr lang="ru-RU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392CFA-9EF5-43BE-81A4-1464466BD890}"/>
              </a:ext>
            </a:extLst>
          </p:cNvPr>
          <p:cNvSpPr txBox="1"/>
          <p:nvPr/>
        </p:nvSpPr>
        <p:spPr>
          <a:xfrm rot="10800000" flipV="1">
            <a:off x="7540486" y="529929"/>
            <a:ext cx="4164907" cy="627864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Портрет – </a:t>
            </a:r>
            <a:r>
              <a:rPr lang="ru-RU" sz="1600" b="1" i="0" dirty="0">
                <a:solidFill>
                  <a:srgbClr val="333333"/>
                </a:solidFill>
                <a:effectLst/>
                <a:latin typeface="Lato"/>
              </a:rPr>
              <a:t>изображение или описание какого-то человека либо группы людей, существующих или существовавших в реальной действительности.</a:t>
            </a:r>
          </a:p>
          <a:p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Портреты</a:t>
            </a: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различаются по жанру – есть парадные портреты, в полный рост, а есть камерные – по пояс.</a:t>
            </a:r>
            <a:endParaRPr lang="ru-RU" sz="1600" b="1" dirty="0">
              <a:solidFill>
                <a:srgbClr val="262626"/>
              </a:solidFill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Посмотрите на портрет и ответьте на вопросы: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отличаются ли герои произведения от нас? </a:t>
            </a: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чем?</a:t>
            </a:r>
            <a:endParaRPr lang="ru-RU" sz="1600" b="1" dirty="0">
              <a:solidFill>
                <a:srgbClr val="262626"/>
              </a:solidFill>
              <a:effectLst/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можно ли определить их профессии?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кем они приходятся друг другу (родственники, друзья, начальник и коллега)?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 почему один читает всем? </a:t>
            </a:r>
          </a:p>
          <a:p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Мой ответ на этот вопрос. Все эти люди на картине – иностранцы, и язык, на котором написана газета, знает только один из них. И он переводит. </a:t>
            </a:r>
            <a:endParaRPr lang="ru-RU" sz="1600" b="1" dirty="0">
              <a:solidFill>
                <a:srgbClr val="262626"/>
              </a:solidFill>
              <a:latin typeface="Lato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Интересна ли им газета?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19450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31671" y="2324559"/>
            <a:ext cx="3031235" cy="2004554"/>
          </a:xfrm>
        </p:spPr>
        <p:txBody>
          <a:bodyPr>
            <a:noAutofit/>
          </a:bodyPr>
          <a:lstStyle/>
          <a:p>
            <a:pPr algn="l"/>
            <a:br>
              <a:rPr lang="ru-RU" sz="1600" dirty="0">
                <a:latin typeface="Lato"/>
              </a:rPr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879314" y="1099237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E17A3D-71EF-4AAB-8424-095C3A1BB718}"/>
              </a:ext>
            </a:extLst>
          </p:cNvPr>
          <p:cNvSpPr txBox="1"/>
          <p:nvPr/>
        </p:nvSpPr>
        <p:spPr>
          <a:xfrm>
            <a:off x="2890066" y="786522"/>
            <a:ext cx="5741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br>
              <a:rPr lang="ru-RU" sz="1400" b="0" i="0" dirty="0">
                <a:solidFill>
                  <a:srgbClr val="444444"/>
                </a:solidFill>
                <a:effectLst/>
                <a:latin typeface="Lato"/>
              </a:rPr>
            </a:br>
            <a:endParaRPr lang="ru-RU" sz="1400" b="0" i="0" dirty="0">
              <a:solidFill>
                <a:srgbClr val="444444"/>
              </a:solidFill>
              <a:effectLst/>
              <a:latin typeface="Lato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F60B15-31E7-4D81-8EE8-DBF845798E46}"/>
              </a:ext>
            </a:extLst>
          </p:cNvPr>
          <p:cNvSpPr txBox="1"/>
          <p:nvPr/>
        </p:nvSpPr>
        <p:spPr>
          <a:xfrm>
            <a:off x="4280451" y="414338"/>
            <a:ext cx="2625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0" dirty="0">
                <a:solidFill>
                  <a:srgbClr val="444444"/>
                </a:solidFill>
                <a:effectLst/>
                <a:latin typeface="Lato"/>
              </a:rPr>
              <a:t>Зачем нужен портрет</a:t>
            </a:r>
            <a:endParaRPr lang="ru-RU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D73C0DC-D397-4F6F-B08F-69AE5374A8B4}"/>
              </a:ext>
            </a:extLst>
          </p:cNvPr>
          <p:cNvSpPr/>
          <p:nvPr/>
        </p:nvSpPr>
        <p:spPr>
          <a:xfrm>
            <a:off x="642033" y="731109"/>
            <a:ext cx="2943226" cy="10067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444444"/>
                </a:solidFill>
                <a:latin typeface="Lato"/>
              </a:rPr>
              <a:t>Ч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тобы людей узнавали</a:t>
            </a:r>
            <a:endParaRPr lang="ru-RU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7A2F6-F668-429B-9284-C230428C9FC0}"/>
              </a:ext>
            </a:extLst>
          </p:cNvPr>
          <p:cNvSpPr txBox="1"/>
          <p:nvPr/>
        </p:nvSpPr>
        <p:spPr>
          <a:xfrm>
            <a:off x="945882" y="1745568"/>
            <a:ext cx="2528886" cy="255454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Допустим, ты-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король, но в лицо тебя знают только твои подданные. Естественно, нужно нарисовать портреты, везде повесить, да ещё отправить правителям соседних стран!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1817FFE4-4DD6-4239-A2C0-85E738A6B480}"/>
              </a:ext>
            </a:extLst>
          </p:cNvPr>
          <p:cNvSpPr/>
          <p:nvPr/>
        </p:nvSpPr>
        <p:spPr>
          <a:xfrm>
            <a:off x="8829674" y="731110"/>
            <a:ext cx="2720293" cy="10067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0" i="0" dirty="0">
                <a:solidFill>
                  <a:srgbClr val="444444"/>
                </a:solidFill>
                <a:effectLst/>
                <a:latin typeface="Lato"/>
              </a:rPr>
              <a:t> 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Ч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тобы… выбрать невесту</a:t>
            </a:r>
            <a:endParaRPr lang="ru-RU" sz="1600" dirty="0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486016D-CA13-4909-8EDC-B2F21036FD8A}"/>
              </a:ext>
            </a:extLst>
          </p:cNvPr>
          <p:cNvSpPr/>
          <p:nvPr/>
        </p:nvSpPr>
        <p:spPr>
          <a:xfrm>
            <a:off x="4957763" y="1099237"/>
            <a:ext cx="1961377" cy="13725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444444"/>
                </a:solidFill>
                <a:latin typeface="Lato"/>
              </a:rPr>
              <a:t>О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ставить собственный портрет</a:t>
            </a:r>
            <a:endParaRPr lang="ru-RU" sz="1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D32698-D367-467B-B610-26DE451BD525}"/>
              </a:ext>
            </a:extLst>
          </p:cNvPr>
          <p:cNvSpPr txBox="1"/>
          <p:nvPr/>
        </p:nvSpPr>
        <p:spPr>
          <a:xfrm>
            <a:off x="4686300" y="2471738"/>
            <a:ext cx="2674143" cy="261642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В каждом старинном замке или даже загадочном доме из книг и кино вы встретите упоминания портретов прошлых хозяев, которые будут осуждающе смотреть на нерадивых потомков.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0080D0-80B5-4335-8237-3D06F6347ED0}"/>
              </a:ext>
            </a:extLst>
          </p:cNvPr>
          <p:cNvSpPr txBox="1"/>
          <p:nvPr/>
        </p:nvSpPr>
        <p:spPr>
          <a:xfrm>
            <a:off x="8732947" y="1745568"/>
            <a:ext cx="3011477" cy="427809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К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оролевская семья решила заключить выгодный брак с другой королевской семьей, да только их государства расположены за тысячу миль друг от друга. 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Как жениху убедиться, что его невеста хороша собой и здорова? </a:t>
            </a:r>
          </a:p>
          <a:p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Решено,  отправляем придворного художника в путь — нарисовать и привезти портрет невесты, тогда и примем окончательное решение.</a:t>
            </a:r>
            <a:br>
              <a:rPr lang="ru-RU" sz="1600" b="1" dirty="0">
                <a:latin typeface="Lato"/>
              </a:rPr>
            </a:b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740905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4EDAC4-50B7-4B85-B24F-69086F8F6833}"/>
              </a:ext>
            </a:extLst>
          </p:cNvPr>
          <p:cNvSpPr txBox="1"/>
          <p:nvPr/>
        </p:nvSpPr>
        <p:spPr>
          <a:xfrm>
            <a:off x="1192697" y="437323"/>
            <a:ext cx="4903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 sz="1400" b="1" i="0" dirty="0">
              <a:solidFill>
                <a:srgbClr val="444444"/>
              </a:solidFill>
              <a:effectLst/>
              <a:latin typeface="Lato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7A7CF9-4EE6-43A8-ACF7-A149D03E115D}"/>
              </a:ext>
            </a:extLst>
          </p:cNvPr>
          <p:cNvSpPr txBox="1"/>
          <p:nvPr/>
        </p:nvSpPr>
        <p:spPr>
          <a:xfrm>
            <a:off x="928689" y="1805539"/>
            <a:ext cx="5029199" cy="353943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/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Портрет может улучшить или испортить настроение, и придворные художники частенько этим пользовались. </a:t>
            </a:r>
          </a:p>
          <a:p>
            <a:pPr algn="l"/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Помните историю с принцессой?</a:t>
            </a:r>
          </a:p>
          <a:p>
            <a:pPr algn="l"/>
            <a:r>
              <a:rPr lang="ru-RU" sz="1600" b="1" dirty="0">
                <a:solidFill>
                  <a:srgbClr val="444444"/>
                </a:solidFill>
                <a:latin typeface="Lato"/>
              </a:rPr>
              <a:t>Мы не знаем, может быть, 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художнику заплатили, и он приукрасил внешность невесты? </a:t>
            </a:r>
          </a:p>
          <a:p>
            <a:pPr algn="l"/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Мастеру приходилось быть большим 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выдумщиком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.</a:t>
            </a:r>
          </a:p>
          <a:p>
            <a:pPr algn="l"/>
            <a:r>
              <a:rPr lang="ru-RU" sz="1600" b="1" dirty="0">
                <a:solidFill>
                  <a:srgbClr val="444444"/>
                </a:solidFill>
                <a:latin typeface="Lato"/>
              </a:rPr>
              <a:t>А как написать портрет короля, если он не красавец?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 </a:t>
            </a:r>
          </a:p>
          <a:p>
            <a:pPr algn="l"/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Приходилось искать хитрые ракурсы и выгодно подчеркивать положительные качества, иначе можно и головы лишиться.</a:t>
            </a:r>
          </a:p>
        </p:txBody>
      </p:sp>
      <p:pic>
        <p:nvPicPr>
          <p:cNvPr id="8" name="Рисунок 7" descr="Изображение выглядит как человек, внутренний, женщин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CB021426-AEF3-46A8-AEFA-BE740CA4A79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7891" y="1805540"/>
            <a:ext cx="5359078" cy="356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315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0409FD-0E2A-4B07-BEFD-FC29017FFE3B}"/>
              </a:ext>
            </a:extLst>
          </p:cNvPr>
          <p:cNvSpPr txBox="1"/>
          <p:nvPr/>
        </p:nvSpPr>
        <p:spPr>
          <a:xfrm>
            <a:off x="3356495" y="2411001"/>
            <a:ext cx="6457949" cy="230832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Угадайте эмоции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 </a:t>
            </a:r>
            <a:endParaRPr lang="ru-RU" sz="1600" b="1" i="0" dirty="0">
              <a:solidFill>
                <a:schemeClr val="bg1"/>
              </a:solidFill>
              <a:effectLst/>
              <a:latin typeface="Lato"/>
            </a:endParaRPr>
          </a:p>
          <a:p>
            <a:pPr algn="l"/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Глаза — зеркало души, а на портрете не только глаза! </a:t>
            </a:r>
          </a:p>
          <a:p>
            <a:pPr algn="l"/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Даже брови могут передавать совершенно разные чувства. </a:t>
            </a:r>
          </a:p>
          <a:p>
            <a:pPr algn="l"/>
            <a:r>
              <a:rPr lang="ru-RU" sz="1600" b="1" dirty="0">
                <a:solidFill>
                  <a:schemeClr val="bg1"/>
                </a:solidFill>
                <a:latin typeface="Lato"/>
              </a:rPr>
              <a:t>Посмотрите на портреты и </a:t>
            </a:r>
          </a:p>
          <a:p>
            <a:pPr algn="l"/>
            <a:r>
              <a:rPr lang="ru-RU" sz="1600" b="1" dirty="0">
                <a:solidFill>
                  <a:schemeClr val="bg1"/>
                </a:solidFill>
                <a:latin typeface="Lato"/>
              </a:rPr>
              <a:t>о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тветьте на 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вопросы: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какое настроение у человека на портрете</a:t>
            </a:r>
            <a:r>
              <a:rPr lang="ru-RU" sz="1600" b="1" dirty="0">
                <a:solidFill>
                  <a:schemeClr val="bg1"/>
                </a:solidFill>
                <a:latin typeface="Lato"/>
              </a:rPr>
              <a:t>?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о чем он думает?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1600" b="1" i="0" dirty="0">
                <a:solidFill>
                  <a:schemeClr val="bg1"/>
                </a:solidFill>
                <a:effectLst/>
                <a:latin typeface="Lato"/>
              </a:rPr>
              <a:t>на что он смотрит? </a:t>
            </a:r>
          </a:p>
          <a:p>
            <a:pPr algn="l"/>
            <a:r>
              <a:rPr lang="ru-RU" sz="1600" b="1" dirty="0">
                <a:solidFill>
                  <a:schemeClr val="bg1"/>
                </a:solidFill>
                <a:latin typeface="Lato"/>
              </a:rPr>
              <a:t>Автора портрета и модель увидите чуть позже.</a:t>
            </a:r>
            <a:endParaRPr lang="ru-RU" sz="1600" b="1" i="0" dirty="0">
              <a:solidFill>
                <a:schemeClr val="bg1"/>
              </a:solidFill>
              <a:effectLst/>
              <a:latin typeface="Lato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3D5335-2ABE-4760-BFDC-C0B8FA582A15}"/>
              </a:ext>
            </a:extLst>
          </p:cNvPr>
          <p:cNvSpPr txBox="1"/>
          <p:nvPr/>
        </p:nvSpPr>
        <p:spPr>
          <a:xfrm>
            <a:off x="5262095" y="371475"/>
            <a:ext cx="2646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b="1" i="0" dirty="0">
                <a:solidFill>
                  <a:schemeClr val="bg1"/>
                </a:solidFill>
                <a:effectLst/>
                <a:latin typeface="Lato"/>
              </a:rPr>
              <a:t>Как смотреть портрет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5566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мужчина, держит, коричневый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BA6FF7E7-42C9-4FD7-8EA3-285B42221B4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279" y="531202"/>
            <a:ext cx="4942721" cy="5764449"/>
          </a:xfrm>
          <a:prstGeom prst="rect">
            <a:avLst/>
          </a:prstGeom>
        </p:spPr>
      </p:pic>
      <p:pic>
        <p:nvPicPr>
          <p:cNvPr id="8" name="Рисунок 7" descr="Изображение выглядит как старый, сидит, синий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223031B1-B997-46F0-9984-A585767821B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795" y="517833"/>
            <a:ext cx="4466039" cy="577781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2D0EBE4-A361-45E4-80BD-43F032A47F14}"/>
              </a:ext>
            </a:extLst>
          </p:cNvPr>
          <p:cNvSpPr txBox="1"/>
          <p:nvPr/>
        </p:nvSpPr>
        <p:spPr>
          <a:xfrm>
            <a:off x="1749287" y="6295651"/>
            <a:ext cx="2837001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69A0FF-EBB3-4E91-99D5-8ADF1C444E4E}"/>
              </a:ext>
            </a:extLst>
          </p:cNvPr>
          <p:cNvSpPr txBox="1"/>
          <p:nvPr/>
        </p:nvSpPr>
        <p:spPr>
          <a:xfrm>
            <a:off x="8701088" y="6340167"/>
            <a:ext cx="1957387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2</a:t>
            </a:r>
          </a:p>
        </p:txBody>
      </p:sp>
    </p:spTree>
    <p:extLst>
      <p:ext uri="{BB962C8B-B14F-4D97-AF65-F5344CB8AC3E}">
        <p14:creationId xmlns:p14="http://schemas.microsoft.com/office/powerpoint/2010/main" val="748375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7" name="Рисунок 6" descr="Изображение выглядит как мужчина, смотрит, сидит, носит&#10;&#10;Автоматически созданное описание">
            <a:extLst>
              <a:ext uri="{FF2B5EF4-FFF2-40B4-BE49-F238E27FC236}">
                <a16:creationId xmlns:a16="http://schemas.microsoft.com/office/drawing/2014/main" id="{E7CB32DB-C75D-40F4-BE66-F1A961FF11F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81" y="323886"/>
            <a:ext cx="4857590" cy="6357371"/>
          </a:xfrm>
          <a:prstGeom prst="rect">
            <a:avLst/>
          </a:prstGeom>
        </p:spPr>
      </p:pic>
      <p:pic>
        <p:nvPicPr>
          <p:cNvPr id="12" name="Рисунок 11" descr="Изображение выглядит как одежда, человек, мужчина, смотрит&#10;&#10;Автоматически созданное описание">
            <a:extLst>
              <a:ext uri="{FF2B5EF4-FFF2-40B4-BE49-F238E27FC236}">
                <a16:creationId xmlns:a16="http://schemas.microsoft.com/office/drawing/2014/main" id="{A315C787-734E-4A8C-9C3D-6E8D85F699C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3508" y="309022"/>
            <a:ext cx="5087687" cy="634968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006CDAE-5606-4CD0-ABC4-20540B6D05C4}"/>
              </a:ext>
            </a:extLst>
          </p:cNvPr>
          <p:cNvSpPr txBox="1"/>
          <p:nvPr/>
        </p:nvSpPr>
        <p:spPr>
          <a:xfrm>
            <a:off x="2161116" y="6585548"/>
            <a:ext cx="1061573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7239342-6EB3-46A8-8D7D-0DD92CAC6A6F}"/>
              </a:ext>
            </a:extLst>
          </p:cNvPr>
          <p:cNvSpPr txBox="1"/>
          <p:nvPr/>
        </p:nvSpPr>
        <p:spPr>
          <a:xfrm>
            <a:off x="8901114" y="6548977"/>
            <a:ext cx="1828799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4</a:t>
            </a:r>
          </a:p>
        </p:txBody>
      </p:sp>
    </p:spTree>
    <p:extLst>
      <p:ext uri="{BB962C8B-B14F-4D97-AF65-F5344CB8AC3E}">
        <p14:creationId xmlns:p14="http://schemas.microsoft.com/office/powerpoint/2010/main" val="1838542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7" name="Рисунок 6" descr="Изображение выглядит как мужчина, смотрит, носит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ED14FAE6-BF11-42D4-85F8-775C1BC149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823" y="193164"/>
            <a:ext cx="4853753" cy="6471671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человек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25BE8FDC-7222-4622-9EC8-A49CF3BBDA8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8767"/>
            <a:ext cx="5726791" cy="64436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C208783-041B-4513-BB6B-FA98945B881C}"/>
              </a:ext>
            </a:extLst>
          </p:cNvPr>
          <p:cNvSpPr txBox="1"/>
          <p:nvPr/>
        </p:nvSpPr>
        <p:spPr>
          <a:xfrm>
            <a:off x="2161116" y="6513233"/>
            <a:ext cx="2143125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734189-30FA-4624-9672-D5B67DBBD18E}"/>
              </a:ext>
            </a:extLst>
          </p:cNvPr>
          <p:cNvSpPr txBox="1"/>
          <p:nvPr/>
        </p:nvSpPr>
        <p:spPr>
          <a:xfrm>
            <a:off x="8783782" y="6513233"/>
            <a:ext cx="1307491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Портрет 6</a:t>
            </a:r>
          </a:p>
        </p:txBody>
      </p:sp>
    </p:spTree>
    <p:extLst>
      <p:ext uri="{BB962C8B-B14F-4D97-AF65-F5344CB8AC3E}">
        <p14:creationId xmlns:p14="http://schemas.microsoft.com/office/powerpoint/2010/main" val="16465469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58E0FB-4D5F-4CD5-BA23-0E0D48CF4DBA}"/>
              </a:ext>
            </a:extLst>
          </p:cNvPr>
          <p:cNvSpPr txBox="1"/>
          <p:nvPr/>
        </p:nvSpPr>
        <p:spPr>
          <a:xfrm>
            <a:off x="870155" y="455522"/>
            <a:ext cx="9955161" cy="1077218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Наверняка вы угадали характер и эмоции портретируемых и даже, возможно, их взаимоотношения с художником.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А чьи же это портреты?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И кто их авторы?</a:t>
            </a:r>
          </a:p>
        </p:txBody>
      </p:sp>
      <p:pic>
        <p:nvPicPr>
          <p:cNvPr id="6" name="Рисунок 5" descr="Изображение выглядит как мужчина, держит, коричневый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53652B99-2A9E-4E62-982A-C232C90FAE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915" y="1656883"/>
            <a:ext cx="2084075" cy="2430553"/>
          </a:xfrm>
          <a:prstGeom prst="rect">
            <a:avLst/>
          </a:prstGeom>
        </p:spPr>
      </p:pic>
      <p:pic>
        <p:nvPicPr>
          <p:cNvPr id="7" name="Рисунок 6" descr="Изображение выглядит как старый, сидит, синий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051B8E0C-280F-49B4-8FD1-07A32C0FCB4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3962" y="1614020"/>
            <a:ext cx="2084075" cy="2696216"/>
          </a:xfrm>
          <a:prstGeom prst="rect">
            <a:avLst/>
          </a:prstGeom>
        </p:spPr>
      </p:pic>
      <p:pic>
        <p:nvPicPr>
          <p:cNvPr id="13" name="Рисунок 12" descr="Изображение выглядит как мужчина, смотрит, сидит, носит&#10;&#10;Автоматически созданное описание">
            <a:extLst>
              <a:ext uri="{FF2B5EF4-FFF2-40B4-BE49-F238E27FC236}">
                <a16:creationId xmlns:a16="http://schemas.microsoft.com/office/drawing/2014/main" id="{15D9C221-DB86-4F25-AFDB-ED63D98A83A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1734" y="1596990"/>
            <a:ext cx="2084075" cy="2727533"/>
          </a:xfrm>
          <a:prstGeom prst="rect">
            <a:avLst/>
          </a:prstGeom>
        </p:spPr>
      </p:pic>
      <p:pic>
        <p:nvPicPr>
          <p:cNvPr id="15" name="Рисунок 14" descr="Изображение выглядит как одежда, человек, мужчина, смотрит&#10;&#10;Автоматически созданное описание">
            <a:extLst>
              <a:ext uri="{FF2B5EF4-FFF2-40B4-BE49-F238E27FC236}">
                <a16:creationId xmlns:a16="http://schemas.microsoft.com/office/drawing/2014/main" id="{D5A3E2AB-8B0B-444E-88A4-414FBEA17F6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914" y="4265740"/>
            <a:ext cx="2084075" cy="2601029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мужчина, смотрит, носит, держит&#10;&#10;Автоматически созданное описание">
            <a:extLst>
              <a:ext uri="{FF2B5EF4-FFF2-40B4-BE49-F238E27FC236}">
                <a16:creationId xmlns:a16="http://schemas.microsoft.com/office/drawing/2014/main" id="{F03A5C02-3DB8-4DAA-A3EF-888DFBEA486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5297" y="4347739"/>
            <a:ext cx="1882696" cy="2510261"/>
          </a:xfrm>
          <a:prstGeom prst="rect">
            <a:avLst/>
          </a:prstGeom>
        </p:spPr>
      </p:pic>
      <p:pic>
        <p:nvPicPr>
          <p:cNvPr id="19" name="Рисунок 18" descr="Изображение выглядит как человек, сидит, стол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57BFE429-ECA6-477B-984B-808E9F7D9652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0361" y="4484554"/>
            <a:ext cx="2084075" cy="23449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BE6EFD7-ACC8-4B04-AE22-875FE19B7CE0}"/>
              </a:ext>
            </a:extLst>
          </p:cNvPr>
          <p:cNvSpPr txBox="1"/>
          <p:nvPr/>
        </p:nvSpPr>
        <p:spPr>
          <a:xfrm>
            <a:off x="991479" y="3571875"/>
            <a:ext cx="2074511" cy="46166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З.Серебрякова</a:t>
            </a:r>
            <a:r>
              <a:rPr lang="ru-RU" sz="1200" b="1" dirty="0">
                <a:solidFill>
                  <a:schemeClr val="bg1"/>
                </a:solidFill>
                <a:latin typeface="Lato"/>
              </a:rPr>
              <a:t> 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«За туалетом»1909 г.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605206-0D5A-4306-B8C1-A387A51B19AA}"/>
              </a:ext>
            </a:extLst>
          </p:cNvPr>
          <p:cNvSpPr txBox="1"/>
          <p:nvPr/>
        </p:nvSpPr>
        <p:spPr>
          <a:xfrm>
            <a:off x="5135297" y="3819832"/>
            <a:ext cx="1882696" cy="49244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Ван Гог 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«</a:t>
            </a:r>
            <a:r>
              <a:rPr lang="ru-RU" sz="1200" b="1" dirty="0">
                <a:solidFill>
                  <a:schemeClr val="bg1"/>
                </a:solidFill>
                <a:latin typeface="Lato"/>
              </a:rPr>
              <a:t>Автопортрет»1889 г.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50A7B7-8763-42EA-8BD4-345B272B87D9}"/>
              </a:ext>
            </a:extLst>
          </p:cNvPr>
          <p:cNvSpPr txBox="1"/>
          <p:nvPr/>
        </p:nvSpPr>
        <p:spPr>
          <a:xfrm>
            <a:off x="9541735" y="3571876"/>
            <a:ext cx="2084076" cy="83099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А.Модильяни</a:t>
            </a:r>
            <a:endParaRPr lang="ru-RU" sz="1200" b="1" dirty="0">
              <a:solidFill>
                <a:schemeClr val="bg1"/>
              </a:solidFill>
              <a:latin typeface="Lato"/>
            </a:endParaRP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«Портрет Жанны </a:t>
            </a:r>
            <a:r>
              <a:rPr lang="ru-RU" sz="1200" b="1" dirty="0" err="1">
                <a:solidFill>
                  <a:schemeClr val="bg1"/>
                </a:solidFill>
                <a:latin typeface="Lato"/>
              </a:rPr>
              <a:t>Эбютерн</a:t>
            </a:r>
            <a:r>
              <a:rPr lang="ru-RU" sz="1200" b="1" dirty="0">
                <a:solidFill>
                  <a:schemeClr val="bg1"/>
                </a:solidFill>
                <a:latin typeface="Lato"/>
              </a:rPr>
              <a:t> в шляпе с бусами» 1917  г.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EC94995-A581-4CC8-9E3C-8BB49710AC48}"/>
              </a:ext>
            </a:extLst>
          </p:cNvPr>
          <p:cNvSpPr txBox="1"/>
          <p:nvPr/>
        </p:nvSpPr>
        <p:spPr>
          <a:xfrm>
            <a:off x="991478" y="6105833"/>
            <a:ext cx="2074511" cy="64633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И.Репин</a:t>
            </a:r>
            <a:endParaRPr lang="ru-RU" sz="1200" b="1" dirty="0">
              <a:solidFill>
                <a:schemeClr val="bg1"/>
              </a:solidFill>
              <a:latin typeface="Lato"/>
            </a:endParaRP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«Портрет композитора </a:t>
            </a:r>
            <a:r>
              <a:rPr lang="ru-RU" sz="1200" b="1" dirty="0" err="1">
                <a:solidFill>
                  <a:schemeClr val="bg1"/>
                </a:solidFill>
                <a:latin typeface="Lato"/>
              </a:rPr>
              <a:t>М.П.Мусоргского</a:t>
            </a:r>
            <a:r>
              <a:rPr lang="ru-RU" sz="1200" b="1" dirty="0">
                <a:solidFill>
                  <a:schemeClr val="bg1"/>
                </a:solidFill>
                <a:latin typeface="Lato"/>
              </a:rPr>
              <a:t>» 1881 г.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C249C02-8190-414D-98E8-CF9AA1E7ED18}"/>
              </a:ext>
            </a:extLst>
          </p:cNvPr>
          <p:cNvSpPr txBox="1"/>
          <p:nvPr/>
        </p:nvSpPr>
        <p:spPr>
          <a:xfrm>
            <a:off x="5135298" y="6335929"/>
            <a:ext cx="1882695" cy="46166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С.Дали</a:t>
            </a:r>
            <a:endParaRPr lang="ru-RU" sz="1200" b="1" dirty="0">
              <a:solidFill>
                <a:schemeClr val="bg1"/>
              </a:solidFill>
              <a:latin typeface="Lato"/>
            </a:endParaRP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 «Автопортрет»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459F5B-E67D-4421-B3EE-0641224ECAD2}"/>
              </a:ext>
            </a:extLst>
          </p:cNvPr>
          <p:cNvSpPr txBox="1"/>
          <p:nvPr/>
        </p:nvSpPr>
        <p:spPr>
          <a:xfrm>
            <a:off x="9610361" y="6335930"/>
            <a:ext cx="2084075" cy="646331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200" b="1" dirty="0" err="1">
                <a:solidFill>
                  <a:schemeClr val="bg1"/>
                </a:solidFill>
                <a:latin typeface="Lato"/>
              </a:rPr>
              <a:t>В.Серов</a:t>
            </a:r>
            <a:endParaRPr lang="ru-RU" sz="1200" b="1" dirty="0">
              <a:solidFill>
                <a:schemeClr val="bg1"/>
              </a:solidFill>
              <a:latin typeface="Lato"/>
            </a:endParaRPr>
          </a:p>
          <a:p>
            <a:pPr algn="ctr"/>
            <a:r>
              <a:rPr lang="ru-RU" sz="1200" b="1" dirty="0">
                <a:solidFill>
                  <a:schemeClr val="bg1"/>
                </a:solidFill>
                <a:latin typeface="Lato"/>
              </a:rPr>
              <a:t>«Девочка с персиками»1887 г.</a:t>
            </a:r>
          </a:p>
        </p:txBody>
      </p:sp>
    </p:spTree>
    <p:extLst>
      <p:ext uri="{BB962C8B-B14F-4D97-AF65-F5344CB8AC3E}">
        <p14:creationId xmlns:p14="http://schemas.microsoft.com/office/powerpoint/2010/main" val="17509624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AF1EF5-38C1-4A0C-BDD0-2CC1F3DEC5EB}"/>
              </a:ext>
            </a:extLst>
          </p:cNvPr>
          <p:cNvSpPr txBox="1"/>
          <p:nvPr/>
        </p:nvSpPr>
        <p:spPr>
          <a:xfrm>
            <a:off x="870154" y="2175163"/>
            <a:ext cx="5225845" cy="369331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444444"/>
                </a:solidFill>
                <a:latin typeface="Lato"/>
              </a:rPr>
              <a:t>Преимущество портретов мастеров прошлого столетия – Пикассо и Матисса – в том, </a:t>
            </a:r>
            <a:r>
              <a:rPr lang="ru-RU" b="1" i="0" dirty="0">
                <a:solidFill>
                  <a:srgbClr val="444444"/>
                </a:solidFill>
                <a:effectLst/>
                <a:latin typeface="Lato"/>
              </a:rPr>
              <a:t>что мы можем  сравнить их с фотографиями модели. </a:t>
            </a:r>
          </a:p>
          <a:p>
            <a:r>
              <a:rPr lang="ru-RU" b="1" i="0" dirty="0">
                <a:solidFill>
                  <a:srgbClr val="444444"/>
                </a:solidFill>
                <a:effectLst/>
                <a:latin typeface="Lato"/>
              </a:rPr>
              <a:t>Далеко не всегда в портрете важным оказывается сходство — скорее эмоции, ситуация и </a:t>
            </a:r>
            <a:r>
              <a:rPr lang="ru-RU" b="1" dirty="0">
                <a:solidFill>
                  <a:srgbClr val="444444"/>
                </a:solidFill>
                <a:latin typeface="Lato"/>
              </a:rPr>
              <a:t>отношения с художником.</a:t>
            </a:r>
          </a:p>
          <a:p>
            <a:r>
              <a:rPr lang="ru-RU" b="1" dirty="0">
                <a:solidFill>
                  <a:srgbClr val="444444"/>
                </a:solidFill>
                <a:latin typeface="Lato"/>
              </a:rPr>
              <a:t>Это портрет  и фото музы Анри Матисса – Лидии </a:t>
            </a:r>
            <a:r>
              <a:rPr lang="ru-RU" b="1" dirty="0" err="1">
                <a:solidFill>
                  <a:srgbClr val="444444"/>
                </a:solidFill>
                <a:latin typeface="Lato"/>
              </a:rPr>
              <a:t>Делекторской</a:t>
            </a:r>
            <a:r>
              <a:rPr lang="ru-RU" b="1" dirty="0">
                <a:solidFill>
                  <a:srgbClr val="444444"/>
                </a:solidFill>
                <a:latin typeface="Lato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444444"/>
                </a:solidFill>
                <a:latin typeface="Lato"/>
              </a:rPr>
              <a:t>Как вы думаете, что лучше передает характер – фото или портрет?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rgbClr val="444444"/>
                </a:solidFill>
                <a:latin typeface="Lato"/>
              </a:rPr>
              <a:t>Что можем сказать о модели?</a:t>
            </a:r>
          </a:p>
          <a:p>
            <a:r>
              <a:rPr lang="ru-RU" b="0" i="0" dirty="0">
                <a:solidFill>
                  <a:srgbClr val="444444"/>
                </a:solidFill>
                <a:effectLst/>
                <a:latin typeface="Open Sans"/>
              </a:rPr>
              <a:t>. 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03F01D-9B25-4062-8F03-CFA3144A1D1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4248" y="2175164"/>
            <a:ext cx="5466611" cy="30749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A4ED0EA-5C67-4B02-A695-A83F1849B26E}"/>
              </a:ext>
            </a:extLst>
          </p:cNvPr>
          <p:cNvSpPr txBox="1"/>
          <p:nvPr/>
        </p:nvSpPr>
        <p:spPr>
          <a:xfrm>
            <a:off x="6525492" y="5619756"/>
            <a:ext cx="5335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1" dirty="0">
                <a:solidFill>
                  <a:srgbClr val="444444"/>
                </a:solidFill>
                <a:effectLst/>
                <a:latin typeface="Open Sans"/>
              </a:rPr>
              <a:t> 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10A288-A696-4DC0-BF42-65B8A3F9ABA1}"/>
              </a:ext>
            </a:extLst>
          </p:cNvPr>
          <p:cNvSpPr txBox="1"/>
          <p:nvPr/>
        </p:nvSpPr>
        <p:spPr>
          <a:xfrm>
            <a:off x="4557252" y="366487"/>
            <a:ext cx="3539613" cy="36933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i="0" dirty="0">
                <a:solidFill>
                  <a:schemeClr val="bg1"/>
                </a:solidFill>
                <a:effectLst/>
                <a:latin typeface="Lato"/>
              </a:rPr>
              <a:t>Сравните портрет  с фото. </a:t>
            </a:r>
            <a:endParaRPr lang="ru-RU" b="1" dirty="0">
              <a:solidFill>
                <a:schemeClr val="bg1"/>
              </a:solidFill>
              <a:latin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9982363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EED709-8F18-403B-9B48-DBD00F5B4E20}"/>
              </a:ext>
            </a:extLst>
          </p:cNvPr>
          <p:cNvSpPr txBox="1"/>
          <p:nvPr/>
        </p:nvSpPr>
        <p:spPr>
          <a:xfrm>
            <a:off x="1477435" y="140138"/>
            <a:ext cx="10000742" cy="1323439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Прислушайтесь  к себе , определить свое настроение последней недели или сегодняшнего утра.</a:t>
            </a:r>
          </a:p>
          <a:p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 Выберет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е из предложенных </a:t>
            </a:r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 портретов  портрет с этим же настроением. </a:t>
            </a:r>
          </a:p>
          <a:p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Не обращайте внимания на пол и возраст человека, смотрите только на эмоцию.</a:t>
            </a:r>
          </a:p>
          <a:p>
            <a:r>
              <a:rPr lang="ru-RU" sz="1600" b="1" i="0" dirty="0">
                <a:solidFill>
                  <a:srgbClr val="444444"/>
                </a:solidFill>
                <a:effectLst/>
                <a:latin typeface="Lato"/>
              </a:rPr>
              <a:t> Всё, у вас появился новый друг! Читаем   этикетку 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…..</a:t>
            </a:r>
            <a:endParaRPr lang="ru-RU" sz="1600" b="1" dirty="0">
              <a:latin typeface="Lato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045354-A659-4EE8-927F-E7EB7BC25AB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979" y="1805539"/>
            <a:ext cx="3656937" cy="4659646"/>
          </a:xfrm>
          <a:prstGeom prst="rect">
            <a:avLst/>
          </a:prstGeom>
        </p:spPr>
      </p:pic>
      <p:pic>
        <p:nvPicPr>
          <p:cNvPr id="11" name="Рисунок 10" descr="Изображение выглядит как стол, сидит, кот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0B02ACBB-62F7-4EFD-8A15-290D94E0DF7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4180" y="1805539"/>
            <a:ext cx="3756489" cy="45750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641D1E2-8F96-4FBF-B5A5-B5092F910230}"/>
              </a:ext>
            </a:extLst>
          </p:cNvPr>
          <p:cNvSpPr txBox="1"/>
          <p:nvPr/>
        </p:nvSpPr>
        <p:spPr>
          <a:xfrm>
            <a:off x="1365372" y="6295652"/>
            <a:ext cx="3590544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Анри Матисс «</a:t>
            </a:r>
            <a:r>
              <a:rPr lang="ru-RU" sz="1400" b="1" dirty="0" err="1">
                <a:solidFill>
                  <a:schemeClr val="bg1"/>
                </a:solidFill>
                <a:latin typeface="Lato"/>
              </a:rPr>
              <a:t>Лоретта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с длинными локонами» 1917 г.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861047-EF35-4410-9A9F-264462DAF3EB}"/>
              </a:ext>
            </a:extLst>
          </p:cNvPr>
          <p:cNvSpPr txBox="1"/>
          <p:nvPr/>
        </p:nvSpPr>
        <p:spPr>
          <a:xfrm>
            <a:off x="7394180" y="6334780"/>
            <a:ext cx="3756489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Анри Матисс «Молодой моряк» 1906 г.</a:t>
            </a:r>
          </a:p>
        </p:txBody>
      </p:sp>
    </p:spTree>
    <p:extLst>
      <p:ext uri="{BB962C8B-B14F-4D97-AF65-F5344CB8AC3E}">
        <p14:creationId xmlns:p14="http://schemas.microsoft.com/office/powerpoint/2010/main" val="6521887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47533" y="6539829"/>
            <a:ext cx="3930643" cy="4571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татуировка, граффити&#10;&#10;Автоматически созданное описание">
            <a:extLst>
              <a:ext uri="{FF2B5EF4-FFF2-40B4-BE49-F238E27FC236}">
                <a16:creationId xmlns:a16="http://schemas.microsoft.com/office/drawing/2014/main" id="{B668BE53-F7D3-4F54-A093-D60505E378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065" y="624774"/>
            <a:ext cx="4575074" cy="5930652"/>
          </a:xfrm>
          <a:prstGeom prst="rect">
            <a:avLst/>
          </a:prstGeom>
        </p:spPr>
      </p:pic>
      <p:pic>
        <p:nvPicPr>
          <p:cNvPr id="8" name="Рисунок 7" descr="Изображение выглядит как женщина, носит, смотрит, стоит&#10;&#10;Автоматически созданное описание">
            <a:extLst>
              <a:ext uri="{FF2B5EF4-FFF2-40B4-BE49-F238E27FC236}">
                <a16:creationId xmlns:a16="http://schemas.microsoft.com/office/drawing/2014/main" id="{E8E952FA-4BB3-43FC-A2C5-29F0775F8EE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102" y="614098"/>
            <a:ext cx="4583325" cy="59306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ECB1572-122C-47AE-B83F-E42BD12F591F}"/>
              </a:ext>
            </a:extLst>
          </p:cNvPr>
          <p:cNvSpPr txBox="1"/>
          <p:nvPr/>
        </p:nvSpPr>
        <p:spPr>
          <a:xfrm>
            <a:off x="1163782" y="6400800"/>
            <a:ext cx="3863143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Анри Матисс «Девушка с тюльпанами» 1910 г.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A6BCC4A-E79E-427C-8091-995F3F7A41C6}"/>
              </a:ext>
            </a:extLst>
          </p:cNvPr>
          <p:cNvSpPr txBox="1"/>
          <p:nvPr/>
        </p:nvSpPr>
        <p:spPr>
          <a:xfrm>
            <a:off x="7165077" y="6295651"/>
            <a:ext cx="3985592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Ян Вермеер «Девушка с жемчужной сережкой» 1665 г.</a:t>
            </a:r>
          </a:p>
        </p:txBody>
      </p:sp>
    </p:spTree>
    <p:extLst>
      <p:ext uri="{BB962C8B-B14F-4D97-AF65-F5344CB8AC3E}">
        <p14:creationId xmlns:p14="http://schemas.microsoft.com/office/powerpoint/2010/main" val="33277126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6" name="Рисунок 5" descr="Изображение выглядит как человек, одежда, накладные волосы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DE191312-2E0E-47C2-B1C9-0FFB38A5949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4462" y="931627"/>
            <a:ext cx="4899530" cy="5623572"/>
          </a:xfrm>
          <a:prstGeom prst="rect">
            <a:avLst/>
          </a:prstGeom>
        </p:spPr>
      </p:pic>
      <p:pic>
        <p:nvPicPr>
          <p:cNvPr id="8" name="Рисунок 7" descr="Изображение выглядит как человек, внутренний, держит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9CE255EF-EAC3-4AE7-A09D-EFBC52064C4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5919" y="921390"/>
            <a:ext cx="4416849" cy="562357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FC182D-5A83-46A6-8F31-9A9D89BE31DF}"/>
              </a:ext>
            </a:extLst>
          </p:cNvPr>
          <p:cNvSpPr txBox="1"/>
          <p:nvPr/>
        </p:nvSpPr>
        <p:spPr>
          <a:xfrm>
            <a:off x="1593274" y="6295652"/>
            <a:ext cx="3993140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А.А.Шишкин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«Рыженькая» 2011 г.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CE7E635-1B29-418C-96F3-C80CE61B0065}"/>
              </a:ext>
            </a:extLst>
          </p:cNvPr>
          <p:cNvSpPr txBox="1"/>
          <p:nvPr/>
        </p:nvSpPr>
        <p:spPr>
          <a:xfrm>
            <a:off x="7974942" y="6324679"/>
            <a:ext cx="3172032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В.А.Тропинин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«Гитарист</a:t>
            </a:r>
            <a:r>
              <a:rPr lang="ru-RU" sz="1400" dirty="0">
                <a:solidFill>
                  <a:schemeClr val="bg1"/>
                </a:solidFill>
                <a:latin typeface="Lato"/>
              </a:rPr>
              <a:t>» 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1839  г.</a:t>
            </a:r>
          </a:p>
        </p:txBody>
      </p:sp>
    </p:spTree>
    <p:extLst>
      <p:ext uri="{BB962C8B-B14F-4D97-AF65-F5344CB8AC3E}">
        <p14:creationId xmlns:p14="http://schemas.microsoft.com/office/powerpoint/2010/main" val="8374195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7" name="Рисунок 6" descr="Изображение выглядит как человек, женщина, стоит, мужчина&#10;&#10;Автоматически созданное описание">
            <a:extLst>
              <a:ext uri="{FF2B5EF4-FFF2-40B4-BE49-F238E27FC236}">
                <a16:creationId xmlns:a16="http://schemas.microsoft.com/office/drawing/2014/main" id="{18F949C0-428D-40E5-B1FC-8260346494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331" y="180656"/>
            <a:ext cx="4218298" cy="6019997"/>
          </a:xfrm>
          <a:prstGeom prst="rect">
            <a:avLst/>
          </a:prstGeom>
        </p:spPr>
      </p:pic>
      <p:pic>
        <p:nvPicPr>
          <p:cNvPr id="14" name="Рисунок 13" descr="Изображение выглядит как человек, одежда, сидит, носит&#10;&#10;Автоматически созданное описание">
            <a:extLst>
              <a:ext uri="{FF2B5EF4-FFF2-40B4-BE49-F238E27FC236}">
                <a16:creationId xmlns:a16="http://schemas.microsoft.com/office/drawing/2014/main" id="{95FAE5E2-4250-486A-9540-CF7EE35F0FC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7980" y="180656"/>
            <a:ext cx="4771464" cy="601999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31ED86-028F-4828-B1C8-1E65EA858FD7}"/>
              </a:ext>
            </a:extLst>
          </p:cNvPr>
          <p:cNvSpPr txBox="1"/>
          <p:nvPr/>
        </p:nvSpPr>
        <p:spPr>
          <a:xfrm>
            <a:off x="1443038" y="6200653"/>
            <a:ext cx="3629024" cy="52322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Н.Богданов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-Бельский «Осенние размышления» 1925 г.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31B5DA-779B-4158-9ACD-0DB67F8CBBFE}"/>
              </a:ext>
            </a:extLst>
          </p:cNvPr>
          <p:cNvSpPr txBox="1"/>
          <p:nvPr/>
        </p:nvSpPr>
        <p:spPr>
          <a:xfrm>
            <a:off x="7345899" y="6200654"/>
            <a:ext cx="3512601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</a:rPr>
              <a:t>Андре Алекс «Художник» 1919 г.</a:t>
            </a:r>
          </a:p>
        </p:txBody>
      </p:sp>
    </p:spTree>
    <p:extLst>
      <p:ext uri="{BB962C8B-B14F-4D97-AF65-F5344CB8AC3E}">
        <p14:creationId xmlns:p14="http://schemas.microsoft.com/office/powerpoint/2010/main" val="17616232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F695AA-17B7-4457-963F-9EF366E0A750}"/>
              </a:ext>
            </a:extLst>
          </p:cNvPr>
          <p:cNvSpPr txBox="1"/>
          <p:nvPr/>
        </p:nvSpPr>
        <p:spPr>
          <a:xfrm>
            <a:off x="7578435" y="1159208"/>
            <a:ext cx="3676845" cy="360098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Lato"/>
              </a:rPr>
              <a:t>Попробуйте нарисовать свой портрет. </a:t>
            </a:r>
            <a:r>
              <a:rPr lang="ru-RU" sz="1600" b="1" dirty="0">
                <a:solidFill>
                  <a:srgbClr val="444444"/>
                </a:solidFill>
                <a:effectLst/>
                <a:latin typeface="Lato"/>
              </a:rPr>
              <a:t>Придумайте, какие предметы вы, как  художник, поместите  на ваш портрет? Почему именно они дополнят рассказ о вас?</a:t>
            </a:r>
          </a:p>
          <a:p>
            <a:r>
              <a:rPr lang="ru-RU" sz="1600" b="1" dirty="0">
                <a:solidFill>
                  <a:srgbClr val="444444"/>
                </a:solidFill>
                <a:effectLst/>
                <a:latin typeface="Lato"/>
              </a:rPr>
              <a:t>Посмотрите на мой портрет и 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ответьте на вопросы: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444444"/>
                </a:solidFill>
                <a:latin typeface="Lato"/>
              </a:rPr>
              <a:t>К</a:t>
            </a:r>
            <a:r>
              <a:rPr lang="ru-RU" sz="1600" b="1" dirty="0">
                <a:solidFill>
                  <a:srgbClr val="444444"/>
                </a:solidFill>
                <a:effectLst/>
                <a:latin typeface="Lato"/>
              </a:rPr>
              <a:t>акое настроение у </a:t>
            </a:r>
            <a:r>
              <a:rPr lang="ru-RU" sz="1600" b="1" dirty="0">
                <a:solidFill>
                  <a:srgbClr val="444444"/>
                </a:solidFill>
                <a:latin typeface="Lato"/>
              </a:rPr>
              <a:t>меня</a:t>
            </a:r>
            <a:r>
              <a:rPr lang="ru-RU" sz="1600" b="1" dirty="0">
                <a:solidFill>
                  <a:srgbClr val="444444"/>
                </a:solidFill>
                <a:effectLst/>
                <a:latin typeface="Lato"/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444444"/>
                </a:solidFill>
                <a:latin typeface="Lato"/>
              </a:rPr>
              <a:t>Это праздник? </a:t>
            </a:r>
            <a:r>
              <a:rPr lang="ru-RU" sz="1600" b="1" dirty="0">
                <a:solidFill>
                  <a:srgbClr val="444444"/>
                </a:solidFill>
                <a:effectLst/>
                <a:latin typeface="Lato"/>
              </a:rPr>
              <a:t>Какой?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1600" b="1" dirty="0">
                <a:solidFill>
                  <a:srgbClr val="444444"/>
                </a:solidFill>
                <a:latin typeface="Lato"/>
              </a:rPr>
              <a:t>Что можно рассказать про меня?</a:t>
            </a:r>
            <a:endParaRPr lang="ru-RU" sz="1600" b="1" dirty="0">
              <a:solidFill>
                <a:srgbClr val="444444"/>
              </a:solidFill>
              <a:effectLst/>
              <a:latin typeface="Lato"/>
            </a:endParaRPr>
          </a:p>
          <a:p>
            <a:endParaRPr lang="ru-RU" sz="1800" b="1" dirty="0">
              <a:solidFill>
                <a:srgbClr val="444444"/>
              </a:solidFill>
              <a:effectLst/>
              <a:latin typeface="Lato"/>
            </a:endParaRPr>
          </a:p>
          <a:p>
            <a:endParaRPr lang="ru-RU" b="1" dirty="0">
              <a:solidFill>
                <a:schemeClr val="bg1"/>
              </a:solidFill>
              <a:latin typeface="Lato"/>
            </a:endParaRPr>
          </a:p>
        </p:txBody>
      </p:sp>
      <p:pic>
        <p:nvPicPr>
          <p:cNvPr id="7" name="Рисунок 6" descr="Изображение выглядит как человек, внутренний, женщин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0C445F3C-C376-44C0-9BDC-BFB8D23F226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1589" y="366159"/>
            <a:ext cx="4766493" cy="61256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9A94DA-1E7E-4620-AC67-369AB2EC46FF}"/>
              </a:ext>
            </a:extLst>
          </p:cNvPr>
          <p:cNvSpPr txBox="1"/>
          <p:nvPr/>
        </p:nvSpPr>
        <p:spPr>
          <a:xfrm>
            <a:off x="1181589" y="6295651"/>
            <a:ext cx="4766493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latin typeface="Lato"/>
              </a:rPr>
              <a:t>Е.А.Сафронова</a:t>
            </a:r>
            <a:r>
              <a:rPr lang="ru-RU" sz="1400" b="1" dirty="0">
                <a:latin typeface="Lato"/>
              </a:rPr>
              <a:t> «Портрет мамы» 2017 г.</a:t>
            </a:r>
          </a:p>
        </p:txBody>
      </p:sp>
    </p:spTree>
    <p:extLst>
      <p:ext uri="{BB962C8B-B14F-4D97-AF65-F5344CB8AC3E}">
        <p14:creationId xmlns:p14="http://schemas.microsoft.com/office/powerpoint/2010/main" val="13459433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ADF626-17D1-432A-992D-736EAE97D1A3}"/>
              </a:ext>
            </a:extLst>
          </p:cNvPr>
          <p:cNvSpPr txBox="1"/>
          <p:nvPr/>
        </p:nvSpPr>
        <p:spPr>
          <a:xfrm>
            <a:off x="1905918" y="4649118"/>
            <a:ext cx="255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i="1" dirty="0">
                <a:solidFill>
                  <a:srgbClr val="262626"/>
                </a:solidFill>
                <a:effectLst/>
                <a:latin typeface="Lato"/>
                <a:ea typeface="Times New Roman" panose="02020603050405020304" pitchFamily="18" charset="0"/>
              </a:rPr>
              <a:t>)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345899" y="1159208"/>
            <a:ext cx="3804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62626"/>
                </a:solidFill>
                <a:effectLst/>
                <a:latin typeface="Lato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142F6D-17C8-4BEE-ABDF-58DDD6A4BF98}"/>
              </a:ext>
            </a:extLst>
          </p:cNvPr>
          <p:cNvSpPr txBox="1"/>
          <p:nvPr/>
        </p:nvSpPr>
        <p:spPr>
          <a:xfrm>
            <a:off x="571500" y="1562551"/>
            <a:ext cx="3269130" cy="332398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Если видишь на картине –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Нарисована река,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Или ель и белый иней,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Или сад и облака,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Или снежная равнина,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Или поле, иль шалаш,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Обязательно картина</a:t>
            </a:r>
            <a:b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Называется ПЕЙЗАЖ.</a:t>
            </a:r>
          </a:p>
          <a:p>
            <a:endParaRPr lang="ru-RU" dirty="0"/>
          </a:p>
        </p:txBody>
      </p:sp>
      <p:pic>
        <p:nvPicPr>
          <p:cNvPr id="11" name="Рисунок 10" descr="Изображение выглядит как трава, внешний, гора, поле&#10;&#10;Автоматически созданное описание">
            <a:extLst>
              <a:ext uri="{FF2B5EF4-FFF2-40B4-BE49-F238E27FC236}">
                <a16:creationId xmlns:a16="http://schemas.microsoft.com/office/drawing/2014/main" id="{85CF354D-AD51-424D-9F71-1671210F92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45" y="672079"/>
            <a:ext cx="8208168" cy="54721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085C3E-D05A-45A6-826A-B05D32505BCA}"/>
              </a:ext>
            </a:extLst>
          </p:cNvPr>
          <p:cNvSpPr txBox="1"/>
          <p:nvPr/>
        </p:nvSpPr>
        <p:spPr>
          <a:xfrm>
            <a:off x="4957763" y="230722"/>
            <a:ext cx="2007761" cy="369332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Lato"/>
              </a:rPr>
              <a:t>Пейзаж</a:t>
            </a:r>
          </a:p>
        </p:txBody>
      </p:sp>
    </p:spTree>
    <p:extLst>
      <p:ext uri="{BB962C8B-B14F-4D97-AF65-F5344CB8AC3E}">
        <p14:creationId xmlns:p14="http://schemas.microsoft.com/office/powerpoint/2010/main" val="294449462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1041331" y="116697"/>
            <a:ext cx="10436846" cy="110799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Lato"/>
                <a:ea typeface="Times New Roman" panose="02020603050405020304" pitchFamily="18" charset="0"/>
              </a:rPr>
              <a:t>                                                                         Сельский пейзаж</a:t>
            </a:r>
            <a:endParaRPr lang="ru-RU" b="1" dirty="0">
              <a:effectLst/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К этому пейзажу прибегали многие художники – Федор Александрович Васильев, Исаак Ильич Левитан, Константин Алексеевич Коровин и др. В сельском пейзаже художника привлекает деревенский быт и окружающая природа.</a:t>
            </a:r>
          </a:p>
        </p:txBody>
      </p:sp>
      <p:pic>
        <p:nvPicPr>
          <p:cNvPr id="6" name="Рисунок 5" descr="Изображение выглядит как внешний, трава, поле, выгон&#10;&#10;Автоматически созданное описание">
            <a:extLst>
              <a:ext uri="{FF2B5EF4-FFF2-40B4-BE49-F238E27FC236}">
                <a16:creationId xmlns:a16="http://schemas.microsoft.com/office/drawing/2014/main" id="{3261F13B-9C30-4073-8A21-3F25E00A6F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733" y="1342137"/>
            <a:ext cx="7908534" cy="52743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B70346-442F-4F35-A939-7BBFDAE1B03A}"/>
              </a:ext>
            </a:extLst>
          </p:cNvPr>
          <p:cNvSpPr txBox="1"/>
          <p:nvPr/>
        </p:nvSpPr>
        <p:spPr>
          <a:xfrm>
            <a:off x="3463636" y="6295651"/>
            <a:ext cx="3986875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latin typeface="Lato"/>
              </a:rPr>
              <a:t>А</a:t>
            </a:r>
            <a:r>
              <a:rPr lang="ru-RU" sz="1400" b="1" dirty="0" err="1">
                <a:solidFill>
                  <a:schemeClr val="bg1"/>
                </a:solidFill>
                <a:latin typeface="Lato"/>
              </a:rPr>
              <a:t>.Саврасов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 «Деревня весной</a:t>
            </a:r>
            <a:r>
              <a:rPr lang="ru-RU" sz="1400" b="1" dirty="0">
                <a:latin typeface="Lato"/>
              </a:rPr>
              <a:t>»1886 г.</a:t>
            </a:r>
          </a:p>
        </p:txBody>
      </p:sp>
    </p:spTree>
    <p:extLst>
      <p:ext uri="{BB962C8B-B14F-4D97-AF65-F5344CB8AC3E}">
        <p14:creationId xmlns:p14="http://schemas.microsoft.com/office/powerpoint/2010/main" val="5982164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1071563" y="171450"/>
            <a:ext cx="10079106" cy="1384995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latin typeface="Lato"/>
                <a:ea typeface="Times New Roman" panose="02020603050405020304" pitchFamily="18" charset="0"/>
              </a:rPr>
              <a:t>Городской</a:t>
            </a:r>
            <a:r>
              <a:rPr lang="ru-RU" b="1" dirty="0">
                <a:solidFill>
                  <a:srgbClr val="000000"/>
                </a:solidFill>
                <a:effectLst/>
                <a:latin typeface="Lato"/>
                <a:ea typeface="Times New Roman" panose="02020603050405020304" pitchFamily="18" charset="0"/>
              </a:rPr>
              <a:t> пейзаж</a:t>
            </a:r>
            <a:endParaRPr lang="ru-RU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</a:rPr>
              <a:t>Он </a:t>
            </a: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отличается рационально организованной руками человека пространственной средой, включающей в себя здания, улицы, проспекты, площади, набережные.</a:t>
            </a:r>
          </a:p>
          <a:p>
            <a:pPr>
              <a:spcAft>
                <a:spcPts val="0"/>
              </a:spcAft>
            </a:pPr>
            <a:endParaRPr lang="ru-RU" sz="1600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 descr="Изображение выглядит как здание, гора, старый, закрытый&#10;&#10;Автоматически созданное описание">
            <a:extLst>
              <a:ext uri="{FF2B5EF4-FFF2-40B4-BE49-F238E27FC236}">
                <a16:creationId xmlns:a16="http://schemas.microsoft.com/office/drawing/2014/main" id="{E8D12974-9B6D-4B11-B5A6-131750CAFBD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892" y="1461535"/>
            <a:ext cx="7010858" cy="528735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C8E241-33EF-4E30-9B0C-D157051AB4D9}"/>
              </a:ext>
            </a:extLst>
          </p:cNvPr>
          <p:cNvSpPr txBox="1"/>
          <p:nvPr/>
        </p:nvSpPr>
        <p:spPr>
          <a:xfrm>
            <a:off x="4796271" y="6405677"/>
            <a:ext cx="2537554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400" b="1" dirty="0" err="1">
                <a:solidFill>
                  <a:schemeClr val="bg1"/>
                </a:solidFill>
                <a:latin typeface="Lato"/>
              </a:rPr>
              <a:t>К.Коровин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«Париж» 1900 г.</a:t>
            </a:r>
          </a:p>
        </p:txBody>
      </p:sp>
    </p:spTree>
    <p:extLst>
      <p:ext uri="{BB962C8B-B14F-4D97-AF65-F5344CB8AC3E}">
        <p14:creationId xmlns:p14="http://schemas.microsoft.com/office/powerpoint/2010/main" val="41824746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>
            <a:off x="713823" y="128588"/>
            <a:ext cx="10436846" cy="861774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Парковый пейзаж</a:t>
            </a: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В нем изображают уголки природы, созданные для отдыха  людей.  Гармоничное сочетание природы и архитектуры.</a:t>
            </a:r>
          </a:p>
        </p:txBody>
      </p:sp>
      <p:pic>
        <p:nvPicPr>
          <p:cNvPr id="6" name="Рисунок 5" descr="Изображение выглядит как дерево, сидит, стол, скамейка&#10;&#10;Автоматически созданное описание">
            <a:extLst>
              <a:ext uri="{FF2B5EF4-FFF2-40B4-BE49-F238E27FC236}">
                <a16:creationId xmlns:a16="http://schemas.microsoft.com/office/drawing/2014/main" id="{A9F28C52-EEC8-4C7E-87EC-20869728863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537" y="1060673"/>
            <a:ext cx="6972300" cy="51646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E5BA7A-D8CD-46E9-853D-6EAD51A96FAC}"/>
              </a:ext>
            </a:extLst>
          </p:cNvPr>
          <p:cNvSpPr txBox="1"/>
          <p:nvPr/>
        </p:nvSpPr>
        <p:spPr>
          <a:xfrm>
            <a:off x="4280451" y="6295651"/>
            <a:ext cx="2641813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400" b="1" dirty="0" err="1">
                <a:solidFill>
                  <a:schemeClr val="bg1"/>
                </a:solidFill>
                <a:latin typeface="Lato"/>
              </a:rPr>
              <a:t>И.Бродский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«Осень» 1910 г.</a:t>
            </a:r>
          </a:p>
        </p:txBody>
      </p:sp>
    </p:spTree>
    <p:extLst>
      <p:ext uri="{BB962C8B-B14F-4D97-AF65-F5344CB8AC3E}">
        <p14:creationId xmlns:p14="http://schemas.microsoft.com/office/powerpoint/2010/main" val="9219380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CF03FF2-8578-43DB-85F8-78D143EE60CB}"/>
              </a:ext>
            </a:extLst>
          </p:cNvPr>
          <p:cNvSpPr txBox="1"/>
          <p:nvPr/>
        </p:nvSpPr>
        <p:spPr>
          <a:xfrm rot="10800000" flipV="1">
            <a:off x="6428508" y="2108232"/>
            <a:ext cx="4641274" cy="310854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000000"/>
                </a:solidFill>
                <a:effectLst/>
                <a:latin typeface="Lato"/>
                <a:ea typeface="Times New Roman" panose="02020603050405020304" pitchFamily="18" charset="0"/>
              </a:rPr>
              <a:t> Морской пейзаж </a:t>
            </a:r>
            <a:endParaRPr lang="ru-RU" b="1" dirty="0">
              <a:effectLst/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Картины с изображением морского пейзажа ещё называют маринами. </a:t>
            </a:r>
            <a:endParaRPr lang="ru-RU" sz="1600" b="1" dirty="0">
              <a:solidFill>
                <a:schemeClr val="bg1"/>
              </a:solidFill>
              <a:latin typeface="Lato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Марина  – это пейзаж, объектом изображения которого является море.</a:t>
            </a: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В России приверженцев этого пейзажа было очень немного, но самый яркий из них – Иван Константинович Айвазовский (1817-1900). Его картины известны во всем мире. </a:t>
            </a:r>
          </a:p>
          <a:p>
            <a:pPr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 </a:t>
            </a:r>
          </a:p>
          <a:p>
            <a:pPr>
              <a:spcAft>
                <a:spcPts val="0"/>
              </a:spcAft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470" y="1676400"/>
            <a:ext cx="5743188" cy="38694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40873" y="5545872"/>
            <a:ext cx="4892785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err="1">
                <a:solidFill>
                  <a:schemeClr val="bg1"/>
                </a:solidFill>
                <a:latin typeface="Lato"/>
              </a:rPr>
              <a:t>И.К.Айвазовский</a:t>
            </a:r>
            <a:r>
              <a:rPr lang="ru-RU" sz="1400" b="1" dirty="0">
                <a:solidFill>
                  <a:schemeClr val="bg1"/>
                </a:solidFill>
                <a:latin typeface="Lato"/>
              </a:rPr>
              <a:t> «Неаполитанский залив» 1841 г.</a:t>
            </a:r>
          </a:p>
        </p:txBody>
      </p:sp>
    </p:spTree>
    <p:extLst>
      <p:ext uri="{BB962C8B-B14F-4D97-AF65-F5344CB8AC3E}">
        <p14:creationId xmlns:p14="http://schemas.microsoft.com/office/powerpoint/2010/main" val="12058296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38D4940-324A-4945-B483-12688FC2C74A}"/>
              </a:ext>
            </a:extLst>
          </p:cNvPr>
          <p:cNvSpPr txBox="1"/>
          <p:nvPr/>
        </p:nvSpPr>
        <p:spPr>
          <a:xfrm>
            <a:off x="828677" y="180109"/>
            <a:ext cx="3686174" cy="144655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Архитектурный пейзаж</a:t>
            </a:r>
          </a:p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 </a:t>
            </a:r>
            <a:r>
              <a:rPr lang="ru-RU" sz="14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</a:rPr>
              <a:t>похож на </a:t>
            </a:r>
            <a:r>
              <a:rPr lang="ru-RU" sz="14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городской. </a:t>
            </a:r>
          </a:p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chemeClr val="bg1"/>
                </a:solidFill>
                <a:effectLst/>
                <a:latin typeface="Lato"/>
                <a:ea typeface="Times New Roman" panose="02020603050405020304" pitchFamily="18" charset="0"/>
              </a:rPr>
              <a:t>Но в архитектурном пейзаже художник главное внимание обращает на изображение памятников архитектуры. </a:t>
            </a:r>
            <a:r>
              <a:rPr lang="ru-RU" sz="14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</a:rPr>
              <a:t>.</a:t>
            </a:r>
            <a:endParaRPr lang="ru-RU" sz="1400" b="1" dirty="0">
              <a:solidFill>
                <a:schemeClr val="bg1"/>
              </a:solidFill>
              <a:effectLst/>
              <a:latin typeface="Lato"/>
              <a:ea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здание, старый, внутренний, церковь&#10;&#10;Автоматически созданное описание">
            <a:extLst>
              <a:ext uri="{FF2B5EF4-FFF2-40B4-BE49-F238E27FC236}">
                <a16:creationId xmlns:a16="http://schemas.microsoft.com/office/drawing/2014/main" id="{881AF29D-7550-48FE-8767-3E0C56A34B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675" y="1638704"/>
            <a:ext cx="3686175" cy="50634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6F3FC3-DF2F-40C4-82B3-AA70EFD5DCC3}"/>
              </a:ext>
            </a:extLst>
          </p:cNvPr>
          <p:cNvSpPr txBox="1"/>
          <p:nvPr/>
        </p:nvSpPr>
        <p:spPr>
          <a:xfrm>
            <a:off x="669023" y="6295651"/>
            <a:ext cx="4715780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Франческо Гварди «Венецианский дворик</a:t>
            </a:r>
            <a:r>
              <a:rPr lang="ru-RU" sz="1400" dirty="0">
                <a:latin typeface="Lato"/>
              </a:rPr>
              <a:t>» </a:t>
            </a:r>
            <a:r>
              <a:rPr lang="ru-RU" sz="1400" b="1" dirty="0">
                <a:latin typeface="Lato"/>
              </a:rPr>
              <a:t>1780 г.</a:t>
            </a:r>
          </a:p>
        </p:txBody>
      </p:sp>
      <p:pic>
        <p:nvPicPr>
          <p:cNvPr id="9" name="Рисунок 8" descr="Изображение выглядит как здание, внешний, мост, арка&#10;&#10;Автоматически созданное описание">
            <a:extLst>
              <a:ext uri="{FF2B5EF4-FFF2-40B4-BE49-F238E27FC236}">
                <a16:creationId xmlns:a16="http://schemas.microsoft.com/office/drawing/2014/main" id="{34A1A69D-41BF-44D5-A62A-E1E6FC0322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6433" y="1638704"/>
            <a:ext cx="4656947" cy="465694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86433" y="180109"/>
            <a:ext cx="4656947" cy="101566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</a:rPr>
              <a:t>Индустриальный пейзаж 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  <a:latin typeface="Lato"/>
                <a:ea typeface="Times New Roman" panose="02020603050405020304" pitchFamily="18" charset="0"/>
              </a:rPr>
              <a:t>В нем художник стремится показать роль и значение человека – строителя заводов и фабрик, плотин и электростанций.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84571" y="6295651"/>
            <a:ext cx="3317175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Lato"/>
              </a:rPr>
              <a:t>Клод Моне «Угольщики» </a:t>
            </a:r>
            <a:r>
              <a:rPr lang="ru-RU" sz="1400" b="1" dirty="0"/>
              <a:t>1875 г.</a:t>
            </a:r>
          </a:p>
        </p:txBody>
      </p:sp>
    </p:spTree>
    <p:extLst>
      <p:ext uri="{BB962C8B-B14F-4D97-AF65-F5344CB8AC3E}">
        <p14:creationId xmlns:p14="http://schemas.microsoft.com/office/powerpoint/2010/main" val="41719775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05BD79-5817-4443-AB32-7BDEC35E464B}"/>
              </a:ext>
            </a:extLst>
          </p:cNvPr>
          <p:cNvSpPr txBox="1"/>
          <p:nvPr/>
        </p:nvSpPr>
        <p:spPr>
          <a:xfrm>
            <a:off x="3843337" y="785813"/>
            <a:ext cx="532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Lato"/>
              </a:rPr>
              <a:t>Создайте свой пейзаж!</a:t>
            </a:r>
          </a:p>
        </p:txBody>
      </p:sp>
      <p:pic>
        <p:nvPicPr>
          <p:cNvPr id="7" name="Рисунок 6" descr="Изображение выглядит как здание, старый, дом, маленький&#10;&#10;Автоматически созданное описание">
            <a:extLst>
              <a:ext uri="{FF2B5EF4-FFF2-40B4-BE49-F238E27FC236}">
                <a16:creationId xmlns:a16="http://schemas.microsoft.com/office/drawing/2014/main" id="{66285C7D-9B0F-4922-9293-00CDF2509C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588" y="1182971"/>
            <a:ext cx="8316528" cy="545724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BD44450-6B8F-4F2B-9C5E-CD13473C680A}"/>
              </a:ext>
            </a:extLst>
          </p:cNvPr>
          <p:cNvSpPr txBox="1"/>
          <p:nvPr/>
        </p:nvSpPr>
        <p:spPr>
          <a:xfrm>
            <a:off x="6896330" y="6268855"/>
            <a:ext cx="3834786" cy="307777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>
                <a:latin typeface="Lato"/>
              </a:rPr>
              <a:t>Е.А. Сафронова  «Летний день» 2014 г.</a:t>
            </a:r>
          </a:p>
        </p:txBody>
      </p:sp>
    </p:spTree>
    <p:extLst>
      <p:ext uri="{BB962C8B-B14F-4D97-AF65-F5344CB8AC3E}">
        <p14:creationId xmlns:p14="http://schemas.microsoft.com/office/powerpoint/2010/main" val="322192831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1E8E1-B25A-4CE7-972F-E3E8C9B8D4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0511" y="2324559"/>
            <a:ext cx="4027666" cy="4260989"/>
          </a:xfrm>
        </p:spPr>
        <p:txBody>
          <a:bodyPr>
            <a:noAutofit/>
          </a:bodyPr>
          <a:lstStyle/>
          <a:p>
            <a:pPr algn="l"/>
            <a:br>
              <a:rPr lang="ru-RU" sz="2400" b="1" dirty="0"/>
            </a:br>
            <a:br>
              <a:rPr lang="ru-RU" sz="1000" dirty="0"/>
            </a:b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73C3865-7D4E-4972-A0B4-A27E850B3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0451" y="5483936"/>
            <a:ext cx="7197726" cy="397926"/>
          </a:xfrm>
        </p:spPr>
        <p:txBody>
          <a:bodyPr>
            <a:normAutofit fontScale="62500" lnSpcReduction="20000"/>
          </a:bodyPr>
          <a:lstStyle/>
          <a:p>
            <a:r>
              <a:rPr lang="ru-RU" sz="1800" b="1" dirty="0"/>
              <a:t>.</a:t>
            </a:r>
            <a:br>
              <a:rPr lang="ru-RU" sz="1800" b="1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58FBAC-5F88-4DA7-AAB5-3FAF89146A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2488638" y="3412237"/>
            <a:ext cx="5623571" cy="1432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05BD79-5817-4443-AB32-7BDEC35E464B}"/>
              </a:ext>
            </a:extLst>
          </p:cNvPr>
          <p:cNvSpPr txBox="1"/>
          <p:nvPr/>
        </p:nvSpPr>
        <p:spPr>
          <a:xfrm>
            <a:off x="3843337" y="785813"/>
            <a:ext cx="5329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Lato"/>
              </a:rPr>
              <a:t>Итоги наших уроков у великих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367F8-C88F-49FF-819D-B9E38198E41C}"/>
              </a:ext>
            </a:extLst>
          </p:cNvPr>
          <p:cNvSpPr txBox="1"/>
          <p:nvPr/>
        </p:nvSpPr>
        <p:spPr>
          <a:xfrm>
            <a:off x="957262" y="2356227"/>
            <a:ext cx="4726909" cy="33855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Придумали разговор вещей в натюрморте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A8CB93-0B00-4DC3-9F67-62B29D7A6DEB}"/>
              </a:ext>
            </a:extLst>
          </p:cNvPr>
          <p:cNvSpPr txBox="1"/>
          <p:nvPr/>
        </p:nvSpPr>
        <p:spPr>
          <a:xfrm>
            <a:off x="957263" y="1533957"/>
            <a:ext cx="4729162" cy="33855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Увидели палитры великих художников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338276-4B58-48AD-9D00-1132A9E4A7BC}"/>
              </a:ext>
            </a:extLst>
          </p:cNvPr>
          <p:cNvSpPr txBox="1"/>
          <p:nvPr/>
        </p:nvSpPr>
        <p:spPr>
          <a:xfrm>
            <a:off x="6357937" y="2583895"/>
            <a:ext cx="4343401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Узнали жанры изобразительного искусства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366029-9C41-4C8C-9709-E890672D7BDC}"/>
              </a:ext>
            </a:extLst>
          </p:cNvPr>
          <p:cNvSpPr txBox="1"/>
          <p:nvPr/>
        </p:nvSpPr>
        <p:spPr>
          <a:xfrm rot="10800000" flipV="1">
            <a:off x="957263" y="3600649"/>
            <a:ext cx="4726908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Создали СВОИ творческие работы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476CB44-773B-43D2-89C2-8778A91C11E4}"/>
              </a:ext>
            </a:extLst>
          </p:cNvPr>
          <p:cNvSpPr/>
          <p:nvPr/>
        </p:nvSpPr>
        <p:spPr>
          <a:xfrm>
            <a:off x="2343150" y="4375187"/>
            <a:ext cx="85296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Скажем «спасибо» великим! И себе!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F7C739-B318-4413-980F-FA15316E801F}"/>
              </a:ext>
            </a:extLst>
          </p:cNvPr>
          <p:cNvSpPr txBox="1"/>
          <p:nvPr/>
        </p:nvSpPr>
        <p:spPr>
          <a:xfrm>
            <a:off x="7450510" y="1438934"/>
            <a:ext cx="3250827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Lato"/>
              </a:rPr>
              <a:t>Составили натюрморт</a:t>
            </a:r>
          </a:p>
        </p:txBody>
      </p:sp>
    </p:spTree>
    <p:extLst>
      <p:ext uri="{BB962C8B-B14F-4D97-AF65-F5344CB8AC3E}">
        <p14:creationId xmlns:p14="http://schemas.microsoft.com/office/powerpoint/2010/main" val="3951696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1442</TotalTime>
  <Words>2509</Words>
  <Application>Microsoft Office PowerPoint</Application>
  <PresentationFormat>Широкоэкранный</PresentationFormat>
  <Paragraphs>455</Paragraphs>
  <Slides>51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9" baseType="lpstr">
      <vt:lpstr>Arial</vt:lpstr>
      <vt:lpstr>Calibri</vt:lpstr>
      <vt:lpstr>Calibri Light</vt:lpstr>
      <vt:lpstr>Lato</vt:lpstr>
      <vt:lpstr>Open Sans</vt:lpstr>
      <vt:lpstr>Times New Roman</vt:lpstr>
      <vt:lpstr>Wingdings</vt:lpstr>
      <vt:lpstr>Небесная</vt:lpstr>
      <vt:lpstr> Предмет – Развивающие игры Блок заданий – «Творческие игры» Тема – «Учимся у великих» Задание рассчитано на 6 учебных часов Подготовила Сафронова Е.Г.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Презентация PowerPoint</vt:lpstr>
      <vt:lpstr>   </vt:lpstr>
      <vt:lpstr>   </vt:lpstr>
      <vt:lpstr>   </vt:lpstr>
      <vt:lpstr>   </vt:lpstr>
      <vt:lpstr>   </vt:lpstr>
      <vt:lpstr>   </vt:lpstr>
      <vt:lpstr>   </vt:lpstr>
      <vt:lpstr>Презентация PowerPoint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 -Развивающие игры Блок заданий- «Творческие игры» Тема- «Учимся у великих» Задание рассчитано на 6 учебных часов Подготовила Сафронова Е.Г.</dc:title>
  <dc:creator>vasiliev oleg</dc:creator>
  <cp:lastModifiedBy>Олег  Васильев</cp:lastModifiedBy>
  <cp:revision>141</cp:revision>
  <cp:lastPrinted>2020-11-11T09:06:54Z</cp:lastPrinted>
  <dcterms:created xsi:type="dcterms:W3CDTF">2020-09-24T07:32:34Z</dcterms:created>
  <dcterms:modified xsi:type="dcterms:W3CDTF">2021-12-10T08:08:48Z</dcterms:modified>
</cp:coreProperties>
</file>