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98" r:id="rId4"/>
    <p:sldId id="268" r:id="rId5"/>
    <p:sldId id="269" r:id="rId6"/>
    <p:sldId id="271" r:id="rId7"/>
    <p:sldId id="285" r:id="rId8"/>
    <p:sldId id="286" r:id="rId9"/>
    <p:sldId id="299" r:id="rId10"/>
    <p:sldId id="272" r:id="rId11"/>
    <p:sldId id="284" r:id="rId12"/>
    <p:sldId id="274" r:id="rId13"/>
    <p:sldId id="300" r:id="rId14"/>
    <p:sldId id="293" r:id="rId15"/>
    <p:sldId id="276" r:id="rId16"/>
    <p:sldId id="275" r:id="rId17"/>
    <p:sldId id="282" r:id="rId18"/>
    <p:sldId id="283" r:id="rId19"/>
    <p:sldId id="301" r:id="rId20"/>
    <p:sldId id="302" r:id="rId21"/>
    <p:sldId id="278" r:id="rId22"/>
    <p:sldId id="287" r:id="rId23"/>
    <p:sldId id="288" r:id="rId24"/>
    <p:sldId id="289" r:id="rId25"/>
    <p:sldId id="290" r:id="rId26"/>
    <p:sldId id="292" r:id="rId27"/>
    <p:sldId id="277" r:id="rId28"/>
    <p:sldId id="291" r:id="rId29"/>
    <p:sldId id="281" r:id="rId30"/>
    <p:sldId id="279" r:id="rId31"/>
    <p:sldId id="294" r:id="rId32"/>
    <p:sldId id="295" r:id="rId33"/>
    <p:sldId id="296" r:id="rId34"/>
    <p:sldId id="297" r:id="rId3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4" d="100"/>
          <a:sy n="144" d="100"/>
        </p:scale>
        <p:origin x="-96" y="-2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55576" y="149163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РУССКИЙ ЯЗЫК</a:t>
            </a:r>
            <a:br>
              <a:rPr lang="ru-RU" dirty="0" smtClean="0"/>
            </a:br>
            <a:r>
              <a:rPr lang="ru-RU" sz="3600" dirty="0" smtClean="0"/>
              <a:t>7</a:t>
            </a:r>
            <a:r>
              <a:rPr lang="ru-RU" sz="3600" dirty="0" smtClean="0"/>
              <a:t> </a:t>
            </a:r>
            <a:r>
              <a:rPr lang="ru-RU" sz="3600" dirty="0" smtClean="0"/>
              <a:t>класс</a:t>
            </a:r>
            <a:br>
              <a:rPr lang="ru-RU" sz="3600" dirty="0" smtClean="0"/>
            </a:br>
            <a:r>
              <a:rPr lang="ru-RU" sz="3600" dirty="0" smtClean="0"/>
              <a:t>Тема урока: </a:t>
            </a:r>
            <a:br>
              <a:rPr lang="ru-RU" sz="3600" dirty="0" smtClean="0"/>
            </a:br>
            <a:r>
              <a:rPr lang="ru-RU" sz="4800" b="1" dirty="0" smtClean="0"/>
              <a:t>повторение изученного по теме «Частица»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3327834"/>
            <a:ext cx="70567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/>
              <a:t>Ермашова</a:t>
            </a:r>
            <a:r>
              <a:rPr lang="ru-RU" dirty="0" smtClean="0"/>
              <a:t> Ольга Николаевна</a:t>
            </a:r>
          </a:p>
          <a:p>
            <a:pPr algn="ctr"/>
            <a:r>
              <a:rPr lang="ru-RU" dirty="0" smtClean="0"/>
              <a:t>учитель русского языка и литературы</a:t>
            </a:r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2021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7218" y="987574"/>
            <a:ext cx="53667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/>
              </a:rPr>
              <a:t>Пусть он сыграет на скрипке.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1563638"/>
            <a:ext cx="446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/>
              </a:rPr>
              <a:t>Как ярко светит солнце!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5776" y="2139702"/>
            <a:ext cx="533280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Я бы не отказался от похода.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87624" y="2643758"/>
            <a:ext cx="37353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Кругом ни деревца.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051720" y="3219822"/>
            <a:ext cx="61855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Неужели он успел всё закончить?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43608" y="3795886"/>
            <a:ext cx="62774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Вряд ли мы отправимся на озеро.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Прочитайте предложения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923678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ru-RU" sz="6000" b="1" dirty="0" smtClean="0"/>
              <a:t>- Частица как часть речи</a:t>
            </a:r>
            <a:br>
              <a:rPr lang="ru-RU" sz="6000" b="1" dirty="0" smtClean="0"/>
            </a:br>
            <a:r>
              <a:rPr lang="ru-RU" sz="6000" b="1" dirty="0" smtClean="0"/>
              <a:t>- Функции в речи </a:t>
            </a:r>
            <a:br>
              <a:rPr lang="ru-RU" sz="6000" b="1" dirty="0" smtClean="0"/>
            </a:br>
            <a:r>
              <a:rPr lang="ru-RU" sz="6000" b="1" dirty="0" smtClean="0"/>
              <a:t>- Правописание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627534"/>
            <a:ext cx="8229600" cy="2808312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Частица – это … часть речи, которая участвует в образовании … слов или придает предложению дополнительные … оттенки. Она не имеет конкретного … значения, не изменяется и не является членом предложения.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4"/>
          <p:cNvSpPr txBox="1">
            <a:spLocks/>
          </p:cNvSpPr>
          <p:nvPr/>
        </p:nvSpPr>
        <p:spPr>
          <a:xfrm>
            <a:off x="323528" y="1779662"/>
            <a:ext cx="8229600" cy="28083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Частица – это … часть речи, которая участвует в образовании … слов или придает предложению дополнительные … оттенки. Она не имеет конкретного … значения, не изменяется и не является членом предложения.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627534"/>
            <a:ext cx="5618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Разряды частиц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Штриховая стрелка вправо 3"/>
          <p:cNvSpPr/>
          <p:nvPr/>
        </p:nvSpPr>
        <p:spPr>
          <a:xfrm rot="6928035">
            <a:off x="1602781" y="1618528"/>
            <a:ext cx="1134126" cy="1296144"/>
          </a:xfrm>
          <a:prstGeom prst="striped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Штриховая стрелка вправо 4"/>
          <p:cNvSpPr/>
          <p:nvPr/>
        </p:nvSpPr>
        <p:spPr>
          <a:xfrm rot="5400000">
            <a:off x="4076945" y="2058693"/>
            <a:ext cx="1134126" cy="1296144"/>
          </a:xfrm>
          <a:prstGeom prst="striped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триховая стрелка вправо 5"/>
          <p:cNvSpPr/>
          <p:nvPr/>
        </p:nvSpPr>
        <p:spPr>
          <a:xfrm rot="3834942">
            <a:off x="6359606" y="1728596"/>
            <a:ext cx="1134126" cy="1296144"/>
          </a:xfrm>
          <a:prstGeom prst="striped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552318" y="3975907"/>
            <a:ext cx="43454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формообразующие</a:t>
            </a:r>
            <a:endParaRPr lang="ru-RU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99185" y="3327835"/>
            <a:ext cx="264501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модальные</a:t>
            </a:r>
            <a:endParaRPr lang="ru-RU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410193" y="3111810"/>
            <a:ext cx="3621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отрицательные</a:t>
            </a:r>
            <a:r>
              <a:rPr lang="ru-RU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</a:t>
            </a:r>
            <a:endParaRPr lang="ru-RU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https://s0.slide-share.ru/s_slide/0975e2a5ba2455a3052168e419b50f61/eae121e9-699a-47fd-9fde-da2f717ec3bc.jpe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31640" y="843558"/>
            <a:ext cx="6552728" cy="685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ФОРМООБРАЗУЮЩИЕ ЧАСТИЦЫ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1187624" y="1851670"/>
            <a:ext cx="988688" cy="733806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067944" y="1851670"/>
            <a:ext cx="988688" cy="733806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6876256" y="1923678"/>
            <a:ext cx="988688" cy="733806"/>
          </a:xfrm>
          <a:prstGeom prst="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7504" y="2859782"/>
            <a:ext cx="2808312" cy="1728192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УСЛОВНОЕ НАКЛОНЕНИЕ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87824" y="2859782"/>
            <a:ext cx="3456384" cy="1728192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ПОВЕЛИТЕЛЬНОЕ НАКЛОНЕНИЕ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516216" y="2859782"/>
            <a:ext cx="2520280" cy="1656184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СТЕПЕНИ СРАВНЕНИЯ 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755576" y="843558"/>
            <a:ext cx="3024336" cy="972108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УСЛОВНОЕ НАКЛОНЕНИЕ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 rot="16200000">
            <a:off x="4330406" y="797120"/>
            <a:ext cx="741516" cy="978408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508104" y="573528"/>
            <a:ext cx="2808312" cy="1422158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БЫ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Б</a:t>
            </a:r>
          </a:p>
          <a:p>
            <a:pPr algn="ctr"/>
            <a:r>
              <a:rPr lang="ru-RU" dirty="0" smtClean="0"/>
              <a:t>Б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75657" y="2139702"/>
            <a:ext cx="651744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Он БЫ поехал с нами,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если БЫ не срочный вызов.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7665" y="3327835"/>
            <a:ext cx="651744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 БЫ в летчики пошел.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771550"/>
            <a:ext cx="3528392" cy="1800200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ПОВЕЛИТЕЛЬНОЕ НАКЛОНЕНИЕ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 rot="16200000">
            <a:off x="3970366" y="1049148"/>
            <a:ext cx="741516" cy="978408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932040" y="339502"/>
            <a:ext cx="3384376" cy="2520280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ДАВАЙ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ДАВАЙТЕ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ДА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ПУСТЬ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ПУСКАЙ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/>
              <a:t>Б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3" y="2787774"/>
            <a:ext cx="789336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ПУСТЬ теперь Петр  выступит с докладом! </a:t>
            </a:r>
            <a:endParaRPr lang="ru-RU" sz="36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1" y="3921901"/>
            <a:ext cx="73893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Ребята, ДАВАЙТЕ жить дружно!</a:t>
            </a:r>
            <a:endParaRPr lang="ru-RU" sz="36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11560" y="331445"/>
            <a:ext cx="756084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Важно помнить, что такие частицы относятся к глагольной форме, поэтому подчеркиваются одинаково, т.е. как один член предложения. 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625756"/>
            <a:ext cx="6048672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Я бы посмотрел этот фильм…</a:t>
            </a:r>
          </a:p>
          <a:p>
            <a:pPr algn="ctr"/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619672" y="3147814"/>
            <a:ext cx="280831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619672" y="3291830"/>
            <a:ext cx="280831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899592" y="3381840"/>
            <a:ext cx="6624736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Давайте расскажем о прогулке!</a:t>
            </a:r>
          </a:p>
          <a:p>
            <a:pPr algn="ctr"/>
            <a:endParaRPr lang="ru-RU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1115616" y="3939902"/>
            <a:ext cx="38884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115616" y="4083918"/>
            <a:ext cx="388843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55577" y="2571750"/>
            <a:ext cx="780402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Вторая конкурсантка выступила </a:t>
            </a:r>
          </a:p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БОЛЕЕ ярко и эмоционально.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987574"/>
            <a:ext cx="2664296" cy="918102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СТЕПЕНИ СРАВНЕНИЯ 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>
          <a:xfrm rot="16200000">
            <a:off x="4114382" y="941136"/>
            <a:ext cx="741516" cy="978408"/>
          </a:xfrm>
          <a:prstGeom prst="down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436096" y="681540"/>
            <a:ext cx="2520280" cy="1458162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БОЛЕЕ 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МЕНЕЕ</a:t>
            </a:r>
          </a:p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САМЫЙ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smtClean="0"/>
              <a:t>Б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99593" y="3543859"/>
            <a:ext cx="780402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Байкал – САМОЕ глубокое озеро в мире. 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2.ppt-online.org/files2/slide/s/Sf9PtudGzVckps2eAn8KT1FHLQbxO6l4hZrY7M/slide-6.jpg"/>
          <p:cNvPicPr>
            <a:picLocks noChangeAspect="1" noChangeArrowheads="1"/>
          </p:cNvPicPr>
          <p:nvPr/>
        </p:nvPicPr>
        <p:blipFill>
          <a:blip r:embed="rId2" cstate="print"/>
          <a:srcRect b="5716"/>
          <a:stretch>
            <a:fillRect/>
          </a:stretch>
        </p:blipFill>
        <p:spPr bwMode="auto">
          <a:xfrm>
            <a:off x="1259632" y="339502"/>
            <a:ext cx="6696744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3528" y="195486"/>
          <a:ext cx="8424937" cy="4562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5"/>
                <a:gridCol w="3442469"/>
                <a:gridCol w="3398293"/>
              </a:tblGrid>
              <a:tr h="332738">
                <a:tc gridSpan="3">
                  <a:txBody>
                    <a:bodyPr/>
                    <a:lstStyle/>
                    <a:p>
                      <a:pPr algn="ctr"/>
                      <a:r>
                        <a:rPr lang="ru-RU" sz="1500" dirty="0" smtClean="0"/>
                        <a:t>Модальные частицы </a:t>
                      </a:r>
                      <a:endParaRPr lang="ru-RU" sz="1500" dirty="0"/>
                    </a:p>
                  </a:txBody>
                  <a:tcPr marT="34290" marB="34290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7143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Значение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Частицы</a:t>
                      </a:r>
                      <a:r>
                        <a:rPr lang="ru-RU" sz="1400" b="1" baseline="0" dirty="0" smtClean="0"/>
                        <a:t>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Примеры </a:t>
                      </a:r>
                      <a:endParaRPr lang="ru-RU" sz="1400" b="1" dirty="0"/>
                    </a:p>
                  </a:txBody>
                  <a:tcPr marT="34290" marB="34290"/>
                </a:tc>
              </a:tr>
              <a:tr h="30714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002060"/>
                          </a:solidFill>
                        </a:rPr>
                        <a:t>Восклицание </a:t>
                      </a:r>
                      <a:endParaRPr lang="ru-RU" sz="14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Что за, ну</a:t>
                      </a:r>
                      <a:r>
                        <a:rPr lang="ru-RU" sz="1400" baseline="0" dirty="0" smtClean="0"/>
                        <a:t> и, как 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Ну и </a:t>
                      </a:r>
                      <a:r>
                        <a:rPr lang="ru-RU" sz="1400" dirty="0" smtClean="0"/>
                        <a:t>денёк</a:t>
                      </a:r>
                      <a:r>
                        <a:rPr lang="ru-RU" sz="1400" baseline="0" dirty="0" smtClean="0"/>
                        <a:t> сегодня!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53750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Ограничение, выделение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Только, лишь,</a:t>
                      </a:r>
                      <a:r>
                        <a:rPr lang="ru-RU" sz="1400" baseline="0" dirty="0" smtClean="0"/>
                        <a:t> почти, исключительно,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Лишь</a:t>
                      </a:r>
                      <a:r>
                        <a:rPr lang="ru-RU" sz="1400" dirty="0" smtClean="0"/>
                        <a:t> хвостом</a:t>
                      </a:r>
                      <a:r>
                        <a:rPr lang="ru-RU" sz="1400" baseline="0" dirty="0" smtClean="0"/>
                        <a:t> по воде плеснула…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48006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Усиление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Даже, ведь,</a:t>
                      </a:r>
                      <a:r>
                        <a:rPr lang="ru-RU" sz="1400" baseline="0" dirty="0" smtClean="0"/>
                        <a:t> уж, ну, еще, всё-таки, же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Слушали все, </a:t>
                      </a:r>
                      <a:r>
                        <a:rPr lang="ru-RU" sz="1400" b="1" dirty="0" smtClean="0"/>
                        <a:t>даже</a:t>
                      </a:r>
                      <a:r>
                        <a:rPr lang="ru-RU" sz="1400" dirty="0" smtClean="0"/>
                        <a:t> малые дети 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354239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Вопрос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Неужели, разве, ли (ль)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Неужели</a:t>
                      </a:r>
                      <a:r>
                        <a:rPr lang="ru-RU" sz="1400" baseline="0" dirty="0" smtClean="0"/>
                        <a:t> погода изменится?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464811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Указание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Вот, вон, это, во (просторечная)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Вот</a:t>
                      </a:r>
                      <a:r>
                        <a:rPr lang="ru-RU" sz="1400" dirty="0" smtClean="0"/>
                        <a:t> моя деревня!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942779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Уточнение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Именно, как раз, прямо, точно, точь-в-точь, совсем, совершенно, почти, вроде, именно, просто, исключительно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Именно</a:t>
                      </a:r>
                      <a:r>
                        <a:rPr lang="ru-RU" sz="1400" dirty="0" smtClean="0"/>
                        <a:t> такую</a:t>
                      </a:r>
                      <a:r>
                        <a:rPr lang="ru-RU" sz="1400" baseline="0" dirty="0" smtClean="0"/>
                        <a:t> фразу он и произнёс. 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29814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Сомнение</a:t>
                      </a:r>
                      <a:r>
                        <a:rPr lang="ru-RU" sz="1400" b="1" baseline="0" dirty="0" smtClean="0"/>
                        <a:t>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Едва ли, вряд ли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Вряд ли </a:t>
                      </a:r>
                      <a:r>
                        <a:rPr lang="ru-RU" sz="1400" dirty="0" smtClean="0"/>
                        <a:t>мы отправимся</a:t>
                      </a:r>
                      <a:r>
                        <a:rPr lang="ru-RU" sz="1400" baseline="0" dirty="0" smtClean="0"/>
                        <a:t> в поход.</a:t>
                      </a:r>
                      <a:endParaRPr lang="ru-RU" sz="1400" dirty="0"/>
                    </a:p>
                  </a:txBody>
                  <a:tcPr marT="34290" marB="34290"/>
                </a:tc>
              </a:tr>
              <a:tr h="53750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Отрицание</a:t>
                      </a:r>
                      <a:r>
                        <a:rPr lang="ru-RU" sz="1400" b="1" baseline="0" dirty="0" smtClean="0"/>
                        <a:t> </a:t>
                      </a:r>
                      <a:endParaRPr lang="ru-RU" sz="14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Вовсе не,</a:t>
                      </a:r>
                      <a:r>
                        <a:rPr lang="ru-RU" sz="1400" baseline="0" dirty="0" smtClean="0"/>
                        <a:t> далеко не, ничуть не, отнюдь не</a:t>
                      </a:r>
                      <a:endParaRPr lang="ru-RU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Лето</a:t>
                      </a:r>
                      <a:r>
                        <a:rPr lang="ru-RU" sz="1400" baseline="0" dirty="0" smtClean="0"/>
                        <a:t> выдалось </a:t>
                      </a:r>
                      <a:r>
                        <a:rPr lang="ru-RU" sz="1400" b="1" baseline="0" dirty="0" smtClean="0"/>
                        <a:t>вовсе не </a:t>
                      </a:r>
                      <a:r>
                        <a:rPr lang="ru-RU" sz="1400" baseline="0" dirty="0" smtClean="0"/>
                        <a:t>жаркое. </a:t>
                      </a:r>
                      <a:endParaRPr lang="ru-RU" sz="1400" dirty="0"/>
                    </a:p>
                  </a:txBody>
                  <a:tcPr marT="34290" marB="3429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411510"/>
            <a:ext cx="5842992" cy="99762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Что за </a:t>
            </a:r>
            <a:r>
              <a:rPr lang="ru-RU" sz="3600" b="1" dirty="0" smtClean="0"/>
              <a:t>прелесть эти сказки!</a:t>
            </a:r>
            <a:br>
              <a:rPr lang="ru-RU" sz="3600" b="1" dirty="0" smtClean="0"/>
            </a:br>
            <a:r>
              <a:rPr lang="ru-RU" sz="3200" b="1" dirty="0" smtClean="0"/>
              <a:t>                                      </a:t>
            </a:r>
            <a:r>
              <a:rPr lang="ru-RU" sz="2000" b="1" dirty="0" smtClean="0"/>
              <a:t>А.С. Пушкин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83568" y="915566"/>
            <a:ext cx="5184576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Вот </a:t>
            </a: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моя</a:t>
            </a: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деревня: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8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Вот </a:t>
            </a:r>
            <a:r>
              <a:rPr lang="ru-RU" sz="12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мой дом родной;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Вот </a:t>
            </a: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качусь</a:t>
            </a:r>
            <a:r>
              <a:rPr kumimoji="0" lang="ru-RU" sz="128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я в санках</a:t>
            </a:r>
          </a:p>
          <a:p>
            <a:pPr lvl="0">
              <a:spcBef>
                <a:spcPct val="0"/>
              </a:spcBef>
            </a:pPr>
            <a:r>
              <a:rPr lang="ru-RU" sz="12800" b="1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По</a:t>
            </a:r>
            <a:r>
              <a:rPr lang="ru-RU" sz="12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горе крутой… </a:t>
            </a:r>
          </a:p>
          <a:p>
            <a:pPr lvl="0">
              <a:spcBef>
                <a:spcPct val="0"/>
              </a:spcBef>
            </a:pPr>
            <a:r>
              <a:rPr lang="ru-RU" sz="12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128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</a:t>
            </a:r>
            <a:r>
              <a:rPr lang="ru-RU" sz="7200" b="1" dirty="0" smtClean="0"/>
              <a:t>Иван Суриков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                               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475656" y="3219822"/>
            <a:ext cx="5616624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Неужели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800" b="1" dirty="0" smtClean="0">
                <a:latin typeface="+mj-lt"/>
                <a:ea typeface="+mj-ea"/>
                <a:cs typeface="+mj-cs"/>
              </a:rPr>
              <a:t>В самом деле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Все сгорели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800" b="1" dirty="0" smtClean="0">
                <a:latin typeface="+mj-lt"/>
                <a:ea typeface="+mj-ea"/>
                <a:cs typeface="+mj-cs"/>
              </a:rPr>
              <a:t>Карусели?</a:t>
            </a:r>
            <a:r>
              <a:rPr kumimoji="0" lang="ru-RU" sz="1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             </a:t>
            </a:r>
            <a:r>
              <a:rPr kumimoji="0" lang="ru-RU" sz="7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К. Чуковский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339502"/>
            <a:ext cx="734425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за </a:t>
            </a:r>
            <a:r>
              <a:rPr lang="ru-RU" sz="4000" b="1" cap="none" spc="0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прелесть эти сказки!</a:t>
            </a:r>
          </a:p>
          <a:p>
            <a:pPr algn="r"/>
            <a:r>
              <a:rPr lang="ru-RU" sz="2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(А.С. Пушкин)</a:t>
            </a:r>
            <a:endParaRPr lang="ru-RU" sz="2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34761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Вот</a:t>
            </a: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 моя деревня:</a:t>
            </a:r>
            <a:b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Вот</a:t>
            </a: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 мой дом родной;</a:t>
            </a:r>
            <a:b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Вот</a:t>
            </a: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 качусь я в санках</a:t>
            </a:r>
            <a:b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По горе крутой… </a:t>
            </a:r>
            <a:r>
              <a:rPr lang="ru-RU" dirty="0" smtClean="0">
                <a:solidFill>
                  <a:srgbClr val="0070C0"/>
                </a:solidFill>
                <a:latin typeface="Comic Sans MS" pitchFamily="66" charset="0"/>
              </a:rPr>
              <a:t>(Иван Суриков)</a:t>
            </a:r>
            <a:endParaRPr lang="ru-RU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314781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— </a:t>
            </a: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</a:rPr>
              <a:t>Неужели</a:t>
            </a: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/>
            </a:r>
            <a:b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В самом деле</a:t>
            </a:r>
            <a:b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Все сгорели</a:t>
            </a:r>
            <a:b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0070C0"/>
                </a:solidFill>
                <a:latin typeface="Comic Sans MS" pitchFamily="66" charset="0"/>
              </a:rPr>
              <a:t>Карусели?             </a:t>
            </a:r>
            <a:r>
              <a:rPr lang="ru-RU" sz="1600" dirty="0" smtClean="0">
                <a:solidFill>
                  <a:srgbClr val="0070C0"/>
                </a:solidFill>
                <a:latin typeface="Comic Sans MS" pitchFamily="66" charset="0"/>
              </a:rPr>
              <a:t>(К. Чуковский)</a:t>
            </a:r>
            <a:endParaRPr lang="ru-RU" sz="16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59632" y="573528"/>
            <a:ext cx="6552728" cy="6858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ОТРИЦАТЕЛЬНЫЕ ЧАСТИЦЫ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403648" y="1491630"/>
            <a:ext cx="988688" cy="733806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6372200" y="1491630"/>
            <a:ext cx="988688" cy="733806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71600" y="2301720"/>
            <a:ext cx="2160240" cy="685800"/>
          </a:xfrm>
          <a:prstGeom prst="round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</a:rPr>
              <a:t>НЕ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652120" y="2355726"/>
            <a:ext cx="2160240" cy="685800"/>
          </a:xfrm>
          <a:prstGeom prst="round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 smtClean="0">
                <a:solidFill>
                  <a:schemeClr val="tx2">
                    <a:lumMod val="50000"/>
                  </a:schemeClr>
                </a:solidFill>
              </a:rPr>
              <a:t>НИ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u-RU" sz="2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4689" y="249492"/>
            <a:ext cx="144623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303498"/>
            <a:ext cx="629787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</a:t>
            </a:r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ридает отрицательное значение </a:t>
            </a:r>
          </a:p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всему предложению </a:t>
            </a:r>
          </a:p>
          <a:p>
            <a:pPr algn="ctr"/>
            <a:r>
              <a:rPr lang="ru-RU" sz="32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или отдельным его членам.</a:t>
            </a:r>
            <a:endParaRPr lang="ru-RU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779662"/>
            <a:ext cx="72043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Она НЕ играет на скрипке.</a:t>
            </a:r>
            <a:endParaRPr lang="ru-RU" sz="4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2499742"/>
            <a:ext cx="733739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Она играет НЕ на скрипке, </a:t>
            </a:r>
          </a:p>
          <a:p>
            <a:pPr algn="ctr"/>
            <a:r>
              <a:rPr lang="ru-RU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а на фортепьяно.</a:t>
            </a:r>
            <a:endParaRPr lang="ru-RU" sz="4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99792" y="483518"/>
            <a:ext cx="53726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Я НЕ могу ответить </a:t>
            </a:r>
          </a:p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на это письмо.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643758"/>
            <a:ext cx="61997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Я НЕ могу НЕ ответить </a:t>
            </a:r>
          </a:p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на это письмо.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2067694"/>
            <a:ext cx="47802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(отрицательное значение)</a:t>
            </a:r>
            <a:endParaRPr lang="ru-RU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4155926"/>
            <a:ext cx="48997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(положительное значение)</a:t>
            </a:r>
            <a:endParaRPr lang="ru-RU" sz="32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9699" name="Picture 3" descr="https://im0-tub-ru.yandex.net/i?id=2f0439e7fe2c9badbcdf3882b79abcac&amp;n=13&amp;exp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7494"/>
            <a:ext cx="2183192" cy="1782198"/>
          </a:xfrm>
          <a:prstGeom prst="rect">
            <a:avLst/>
          </a:prstGeom>
          <a:noFill/>
        </p:spPr>
      </p:pic>
      <p:pic>
        <p:nvPicPr>
          <p:cNvPr id="8" name="Picture 3" descr="https://im0-tub-ru.yandex.net/i?id=2f0439e7fe2c9badbcdf3882b79abcac&amp;n=13&amp;exp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075806"/>
            <a:ext cx="2183192" cy="1782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3776" y="249492"/>
            <a:ext cx="19431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НИ: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259632" y="2427734"/>
            <a:ext cx="6696744" cy="85725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Придает отрицательное значение предложению без подлежащего: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 небе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облачка.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11510"/>
            <a:ext cx="19431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НИ: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Заголовок 11"/>
          <p:cNvSpPr txBox="1">
            <a:spLocks/>
          </p:cNvSpPr>
          <p:nvPr/>
        </p:nvSpPr>
        <p:spPr>
          <a:xfrm>
            <a:off x="467544" y="2355726"/>
            <a:ext cx="813690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Усиливает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отрицание, выраженное частицей НЕ или словом НЕТ: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32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Он не сказал 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НИ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слова.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411510"/>
            <a:ext cx="19431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НИ:</a:t>
            </a:r>
            <a:endParaRPr lang="ru-RU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Заголовок 11"/>
          <p:cNvSpPr txBox="1">
            <a:spLocks/>
          </p:cNvSpPr>
          <p:nvPr/>
        </p:nvSpPr>
        <p:spPr>
          <a:xfrm>
            <a:off x="467544" y="2427734"/>
            <a:ext cx="813690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Выражает утверждение после слов КТО, ЧТО,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КАК, КУДА и др.: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32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Куда </a:t>
            </a:r>
            <a:r>
              <a:rPr kumimoji="0" lang="ru-RU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НИ</a:t>
            </a: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поеду,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всюду встречаю радушный приём.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11510"/>
            <a:ext cx="76987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ПРАВОПИСАНИЕ ЧАСТИЦ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1115616" y="1347614"/>
            <a:ext cx="2664296" cy="1296144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ЧЕРЕЗ ДЕФИС</a:t>
            </a:r>
            <a:endParaRPr lang="ru-RU" sz="3200" dirty="0"/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5004048" y="1347614"/>
            <a:ext cx="2808312" cy="1368152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РАЗДЕЛЬНОЕ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43608" y="2931790"/>
            <a:ext cx="2880320" cy="1782198"/>
          </a:xfrm>
          <a:prstGeom prst="round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>
              <a:buFontTx/>
              <a:buChar char="-"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ТКА </a:t>
            </a:r>
          </a:p>
          <a:p>
            <a:pPr algn="ctr">
              <a:buFontTx/>
              <a:buChar char="-"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КА </a:t>
            </a:r>
          </a:p>
          <a:p>
            <a:pPr algn="ctr">
              <a:buFontTx/>
              <a:buChar char="-"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ДЕ </a:t>
            </a:r>
          </a:p>
          <a:p>
            <a:pPr algn="ctr">
              <a:buFontTx/>
              <a:buChar char="-"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С</a:t>
            </a:r>
          </a:p>
          <a:p>
            <a:pPr algn="ctr">
              <a:buFontTx/>
              <a:buChar char="-"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ТАКИ</a:t>
            </a:r>
          </a:p>
          <a:p>
            <a:pPr algn="ctr">
              <a:buFontTx/>
              <a:buChar char="-"/>
            </a:pP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ТКО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u-RU" sz="3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04048" y="2931790"/>
            <a:ext cx="2952328" cy="1800200"/>
          </a:xfrm>
          <a:prstGeom prst="roundRect">
            <a:avLst/>
          </a:prstGeom>
          <a:noFill/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ЖЕ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(Ж)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БЫ (Б)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</a:rPr>
              <a:t>ЛИ (ЛЬ) </a:t>
            </a:r>
          </a:p>
          <a:p>
            <a:pPr algn="ctr"/>
            <a:endParaRPr lang="ru-RU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539552" y="771550"/>
            <a:ext cx="2664296" cy="2736304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endParaRPr lang="ru-RU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>
              <a:buFontTx/>
              <a:buChar char="-"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ТКА</a:t>
            </a:r>
          </a:p>
          <a:p>
            <a:pPr algn="ctr">
              <a:buFontTx/>
              <a:buChar char="-"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 КА</a:t>
            </a:r>
          </a:p>
          <a:p>
            <a:pPr algn="ctr">
              <a:buFontTx/>
              <a:buChar char="-"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 ДЕ</a:t>
            </a:r>
          </a:p>
          <a:p>
            <a:pPr algn="ctr">
              <a:buFontTx/>
              <a:buChar char="-"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 С</a:t>
            </a:r>
          </a:p>
          <a:p>
            <a:pPr algn="ctr">
              <a:buFontTx/>
              <a:buChar char="-"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 ТАКИ</a:t>
            </a:r>
          </a:p>
          <a:p>
            <a:pPr algn="ctr">
              <a:buFontTx/>
              <a:buChar char="-"/>
            </a:pP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 ТО</a:t>
            </a:r>
          </a:p>
          <a:p>
            <a:pPr algn="ctr">
              <a:buFontTx/>
              <a:buChar char="-"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951570"/>
            <a:ext cx="517282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скажи – </a:t>
            </a:r>
            <a:r>
              <a:rPr lang="ru-RU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ка</a:t>
            </a:r>
            <a:endParaRPr lang="ru-RU" sz="54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он – де придёт</a:t>
            </a: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ну – </a:t>
            </a:r>
            <a:r>
              <a:rPr lang="ru-RU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ка</a:t>
            </a:r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3759883"/>
            <a:ext cx="83262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Частица – ТО присоединяется к словам для придания оттенка эмоциональности:</a:t>
            </a:r>
          </a:p>
          <a:p>
            <a:pPr algn="ctr"/>
            <a:r>
              <a:rPr lang="ru-RU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endParaRPr lang="ru-RU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9" y="4299942"/>
            <a:ext cx="74632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Далеко – ТО он не убежит. Задачу - ТО решил?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95486"/>
            <a:ext cx="88563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Частица – ТАКИ пишется через дефис: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45614" y="789552"/>
            <a:ext cx="41681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После наречий: 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59633" y="1329613"/>
            <a:ext cx="63203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Всё – </a:t>
            </a:r>
            <a:r>
              <a:rPr lang="ru-RU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ТАКи</a:t>
            </a:r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довольно - таки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6668" y="1815666"/>
            <a:ext cx="38619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После частиц: 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8732" y="2463739"/>
            <a:ext cx="87052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Действительно – таки, неужели - таки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74222" y="2949792"/>
            <a:ext cx="42115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После глаголов: 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36078" y="3597865"/>
            <a:ext cx="63361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Настоял – таки, ушёл - таки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7" y="519522"/>
            <a:ext cx="6740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В остальных случаях </a:t>
            </a:r>
          </a:p>
          <a:p>
            <a:pPr algn="ctr"/>
            <a:r>
              <a:rPr lang="ru-RU" sz="4800" b="1" cap="all" spc="0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–таки</a:t>
            </a:r>
          </a:p>
          <a:p>
            <a:pPr algn="ctr"/>
            <a:r>
              <a:rPr lang="ru-RU" sz="4800" b="1" cap="all" spc="0" dirty="0" smtClean="0">
                <a:ln w="0"/>
                <a:effectLst>
                  <a:reflection blurRad="12700" stA="50000" endPos="50000" dist="5000" dir="5400000" sy="-100000" rotWithShape="0"/>
                </a:effectLst>
              </a:rPr>
              <a:t> пишется раздельно:</a:t>
            </a:r>
            <a:endParaRPr lang="ru-RU" sz="4800" b="1" cap="all" spc="0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733768"/>
            <a:ext cx="851195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Старик ТАКИ добился своего.</a:t>
            </a:r>
          </a:p>
          <a:p>
            <a:pPr algn="ctr"/>
            <a:r>
              <a:rPr lang="ru-RU" sz="5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Она ТАКИ бросила танцы.</a:t>
            </a:r>
            <a:endParaRPr lang="ru-RU" sz="5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иугольник 1"/>
          <p:cNvSpPr/>
          <p:nvPr/>
        </p:nvSpPr>
        <p:spPr>
          <a:xfrm>
            <a:off x="539552" y="843558"/>
            <a:ext cx="3024336" cy="2106234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Tx/>
              <a:buChar char="-"/>
            </a:pPr>
            <a:endParaRPr lang="ru-RU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ЖЕ (Ж)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БЫ (Б)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ЛИ (ЛЬ) </a:t>
            </a:r>
          </a:p>
          <a:p>
            <a:pPr algn="ctr">
              <a:buFontTx/>
              <a:buChar char="-"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555526"/>
            <a:ext cx="459696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 тот ЖЕ миг </a:t>
            </a: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пришел БЫ </a:t>
            </a: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увидел ЛИ</a:t>
            </a: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87624" y="3112175"/>
            <a:ext cx="7200800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Запомни! </a:t>
            </a:r>
          </a:p>
          <a:p>
            <a:pPr algn="ctr"/>
            <a:r>
              <a:rPr lang="ru-RU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Как раз, как будто, всё равно   </a:t>
            </a:r>
          </a:p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83769" y="303498"/>
            <a:ext cx="4007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НЕ путайте!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059582"/>
            <a:ext cx="295232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Союзы: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тобы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тоже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акже</a:t>
            </a:r>
          </a:p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4048" y="1221600"/>
            <a:ext cx="309634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Частицы :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даже</a:t>
            </a:r>
            <a:endParaRPr lang="ru-RU" sz="54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неужели</a:t>
            </a:r>
          </a:p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39553" y="303498"/>
            <a:ext cx="5311262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ЧАСТИЦА: </a:t>
            </a:r>
          </a:p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Что БЫ мне съесть?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47864" y="1779662"/>
            <a:ext cx="5083186" cy="29546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СОЮЗ:</a:t>
            </a:r>
          </a:p>
          <a:p>
            <a:pPr algn="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ЧТОБЫ перекусить, </a:t>
            </a:r>
          </a:p>
          <a:p>
            <a:pPr algn="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мы остановились</a:t>
            </a:r>
          </a:p>
          <a:p>
            <a:pPr algn="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на привал.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ko.ru/img/kartinka/5/chelovechek_4170.jpg"/>
          <p:cNvPicPr>
            <a:picLocks noChangeAspect="1" noChangeArrowheads="1"/>
          </p:cNvPicPr>
          <p:nvPr/>
        </p:nvPicPr>
        <p:blipFill>
          <a:blip r:embed="rId2" cstate="print"/>
          <a:srcRect b="3463"/>
          <a:stretch>
            <a:fillRect/>
          </a:stretch>
        </p:blipFill>
        <p:spPr bwMode="auto">
          <a:xfrm>
            <a:off x="2915816" y="951570"/>
            <a:ext cx="3534094" cy="28443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980971" y="357504"/>
            <a:ext cx="5426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Частицы НЕ и НИ 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3651870"/>
            <a:ext cx="84657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ишутся только раздельно!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1056143">
            <a:off x="1005249" y="1337667"/>
            <a:ext cx="1947969" cy="33239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2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</a:t>
            </a:r>
          </a:p>
          <a:p>
            <a:pPr algn="ctr"/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984758">
            <a:off x="6025799" y="1393760"/>
            <a:ext cx="2204450" cy="33239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2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НИ</a:t>
            </a:r>
          </a:p>
          <a:p>
            <a:pPr algn="ctr"/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83518"/>
            <a:ext cx="4258816" cy="857250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b="1" dirty="0" smtClean="0">
                <a:latin typeface="Comic Sans MS" pitchFamily="66" charset="0"/>
              </a:rPr>
              <a:t>- Скажи </a:t>
            </a:r>
            <a:r>
              <a:rPr lang="ru-RU" sz="1800" b="1" dirty="0" smtClean="0">
                <a:solidFill>
                  <a:srgbClr val="FF0000"/>
                </a:solidFill>
                <a:latin typeface="Comic Sans MS" pitchFamily="66" charset="0"/>
              </a:rPr>
              <a:t>– КА</a:t>
            </a:r>
            <a:r>
              <a:rPr lang="ru-RU" sz="1800" b="1" dirty="0" smtClean="0">
                <a:latin typeface="Comic Sans MS" pitchFamily="66" charset="0"/>
              </a:rPr>
              <a:t>, дядя, ведь недаром </a:t>
            </a:r>
            <a:br>
              <a:rPr lang="ru-RU" sz="1800" b="1" dirty="0" smtClean="0">
                <a:latin typeface="Comic Sans MS" pitchFamily="66" charset="0"/>
              </a:rPr>
            </a:br>
            <a:r>
              <a:rPr lang="ru-RU" sz="1800" b="1" dirty="0" smtClean="0">
                <a:latin typeface="Comic Sans MS" pitchFamily="66" charset="0"/>
              </a:rPr>
              <a:t>Москва, спаленная пожаром, </a:t>
            </a:r>
            <a:br>
              <a:rPr lang="ru-RU" sz="1800" b="1" dirty="0" smtClean="0">
                <a:latin typeface="Comic Sans MS" pitchFamily="66" charset="0"/>
              </a:rPr>
            </a:br>
            <a:r>
              <a:rPr lang="ru-RU" sz="1800" b="1" dirty="0" smtClean="0">
                <a:latin typeface="Comic Sans MS" pitchFamily="66" charset="0"/>
              </a:rPr>
              <a:t>Французу отдана? </a:t>
            </a:r>
            <a:br>
              <a:rPr lang="ru-RU" sz="1800" b="1" dirty="0" smtClean="0">
                <a:latin typeface="Comic Sans MS" pitchFamily="66" charset="0"/>
              </a:rPr>
            </a:br>
            <a:r>
              <a:rPr lang="ru-RU" sz="1800" b="1" dirty="0" smtClean="0">
                <a:latin typeface="Comic Sans MS" pitchFamily="66" charset="0"/>
              </a:rPr>
              <a:t>Ведь были </a:t>
            </a:r>
            <a:r>
              <a:rPr lang="ru-RU" sz="1800" b="1" dirty="0" smtClean="0">
                <a:solidFill>
                  <a:srgbClr val="FF0000"/>
                </a:solidFill>
                <a:latin typeface="Comic Sans MS" pitchFamily="66" charset="0"/>
              </a:rPr>
              <a:t>Ж</a:t>
            </a:r>
            <a:r>
              <a:rPr lang="ru-RU" sz="1800" b="1" dirty="0" smtClean="0">
                <a:latin typeface="Comic Sans MS" pitchFamily="66" charset="0"/>
              </a:rPr>
              <a:t> схватки боевые,</a:t>
            </a:r>
            <a:br>
              <a:rPr lang="ru-RU" sz="1800" b="1" dirty="0" smtClean="0">
                <a:latin typeface="Comic Sans MS" pitchFamily="66" charset="0"/>
              </a:rPr>
            </a:br>
            <a:r>
              <a:rPr lang="ru-RU" sz="1800" b="1" dirty="0" smtClean="0">
                <a:latin typeface="Comic Sans MS" pitchFamily="66" charset="0"/>
              </a:rPr>
              <a:t>Да, говорят, еще какие!</a:t>
            </a:r>
            <a:endParaRPr lang="ru-RU" sz="1800" b="1" dirty="0">
              <a:latin typeface="Comic Sans MS" pitchFamily="66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4427984" y="1419622"/>
            <a:ext cx="42588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Ворчали старики: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«Что 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Ж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мы? на зимние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квартиры?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НЕ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смеют, что 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ЛИ,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командиры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latin typeface="Comic Sans MS" pitchFamily="66" charset="0"/>
                <a:ea typeface="+mj-ea"/>
                <a:cs typeface="+mj-cs"/>
              </a:rPr>
              <a:t>Ч</a:t>
            </a:r>
            <a:r>
              <a:rPr kumimoji="0" lang="ru-RU" sz="18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ужие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изорвать мундиры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 smtClean="0">
                <a:latin typeface="Comic Sans MS" pitchFamily="66" charset="0"/>
                <a:ea typeface="+mj-ea"/>
                <a:cs typeface="+mj-cs"/>
              </a:rPr>
              <a:t>О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русские штыки?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683568" y="3489852"/>
            <a:ext cx="4258816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…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НЕ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многие вернулись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с поля. Когда 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Б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на то 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НЕ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божья воля,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НЕ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отдали </a:t>
            </a: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ea typeface="+mj-ea"/>
                <a:cs typeface="+mj-cs"/>
              </a:rPr>
              <a:t>Б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Москвы!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pic>
        <p:nvPicPr>
          <p:cNvPr id="2050" name="Picture 2" descr="https://mskrnews.ru/wp-content/uploads/2019/04/pust-zazvuchit-borodino-v-muzee-kutuzovskaja-iz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93252"/>
            <a:ext cx="2862318" cy="1717391"/>
          </a:xfrm>
          <a:prstGeom prst="rect">
            <a:avLst/>
          </a:prstGeom>
          <a:noFill/>
        </p:spPr>
      </p:pic>
      <p:sp>
        <p:nvSpPr>
          <p:cNvPr id="2052" name="AutoShape 4" descr="https://img.allzip.org/g/376/orig/13866901.jp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img.allzip.org/g/376/orig/13866901.jp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6" name="AutoShape 8" descr="https://img.allzip.org/g/376/orig/13866901.jp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 descr="https://stixi-proza.ru/wp-content/uploads/2019/06/%D0%9C%D0%B8%D1%85%D0%B0%D0%B8%D0%BB-%D0%9B%D0%B5%D1%80%D0%BC%D0%BE%D0%BD%D1%82%D0%BE%D0%B2-%E2%80%94-%D0%91%D0%BE%D1%80%D0%BE%D0%B4%D0%B8%D0%BD%D0%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859782"/>
            <a:ext cx="2846355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778011"/>
            <a:ext cx="72728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1. Частица как часть речи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1) обозначает количество предметов, число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2) указывает на предметы, признаки, но не называет их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3) изменяются по числам и в единственном числе – по родам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4) служит для усиления отрицания в предложениях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4184" y="195487"/>
            <a:ext cx="69119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Тестирование по теме «Частицы»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691680" y="1779662"/>
            <a:ext cx="3384376" cy="162018"/>
          </a:xfrm>
        </p:spPr>
        <p:txBody>
          <a:bodyPr>
            <a:noAutofit/>
          </a:bodyPr>
          <a:lstStyle/>
          <a:p>
            <a:r>
              <a:rPr lang="ru-RU" sz="1400" b="1" dirty="0" smtClean="0"/>
              <a:t>Правильный вариант ответа - 4</a:t>
            </a:r>
            <a:endParaRPr lang="ru-RU" sz="1400" b="1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23528" y="2170479"/>
            <a:ext cx="69847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2. Укажите формообразующую частицу: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1) ни строчки 2) хотел бы 3) не опоздали 4) поди-ка сюда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Заголовок 11"/>
          <p:cNvSpPr txBox="1">
            <a:spLocks/>
          </p:cNvSpPr>
          <p:nvPr/>
        </p:nvSpPr>
        <p:spPr>
          <a:xfrm>
            <a:off x="1907704" y="2787774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- 2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23528" y="3030583"/>
            <a:ext cx="748883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3. Укажите предложение с формообразующей частицей: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не видно ни зги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пусть всегда будет солнце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начинайте же выступление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нет ли сегодня нам письма?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Заголовок 11"/>
          <p:cNvSpPr txBox="1">
            <a:spLocks/>
          </p:cNvSpPr>
          <p:nvPr/>
        </p:nvSpPr>
        <p:spPr>
          <a:xfrm>
            <a:off x="1835696" y="4083918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- 2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2" grpId="0"/>
      <p:bldP spid="1026" grpId="0"/>
      <p:bldP spid="13" grpId="0"/>
      <p:bldP spid="1027" grpId="0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4184" y="195487"/>
            <a:ext cx="69119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Тестирование по теме «Частицы»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755576" y="771550"/>
            <a:ext cx="597666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4. Укажите дефисное написание слова: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Куда(же) они едут, в город что(ли)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Где птица (ни)летает, а свое гнездо знает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Что(бы) подарить другу?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Давай(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) сядем, вспомним дни былые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1"/>
          <p:cNvSpPr>
            <a:spLocks noGrp="1"/>
          </p:cNvSpPr>
          <p:nvPr>
            <p:ph type="title"/>
          </p:nvPr>
        </p:nvSpPr>
        <p:spPr>
          <a:xfrm>
            <a:off x="2699792" y="1851670"/>
            <a:ext cx="3384376" cy="162018"/>
          </a:xfrm>
        </p:spPr>
        <p:txBody>
          <a:bodyPr>
            <a:noAutofit/>
          </a:bodyPr>
          <a:lstStyle/>
          <a:p>
            <a:r>
              <a:rPr lang="ru-RU" sz="1400" b="1" dirty="0" smtClean="0"/>
              <a:t>Правильный вариант ответа - 4</a:t>
            </a:r>
            <a:endParaRPr lang="ru-RU" sz="1400" b="1" dirty="0"/>
          </a:p>
        </p:txBody>
      </p:sp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755576" y="2067694"/>
            <a:ext cx="734481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5. Укажите предложение с частицей, выражающей ограничение: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1)Время идет, и срок уж близенько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Только Иванов не пришел на собрание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Сыграл бы на рояле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В комнате ни души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11"/>
          <p:cNvSpPr txBox="1">
            <a:spLocks/>
          </p:cNvSpPr>
          <p:nvPr/>
        </p:nvSpPr>
        <p:spPr>
          <a:xfrm>
            <a:off x="3491880" y="2931790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- 2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755576" y="3291830"/>
            <a:ext cx="662473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6. Укажите предложение с отрицательной частицей: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1) Да будет он отца достоин!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2) Лишь опасайся лгунов.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3) На ясном небе не было ни облачка.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Arial" pitchFamily="34" charset="0"/>
              </a:rPr>
              <a:t>4) Нет ли сегодня нам письма?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11"/>
          <p:cNvSpPr txBox="1">
            <a:spLocks/>
          </p:cNvSpPr>
          <p:nvPr/>
        </p:nvSpPr>
        <p:spPr>
          <a:xfrm>
            <a:off x="3275856" y="4371950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- 3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7" grpId="0"/>
      <p:bldP spid="5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4184" y="195487"/>
            <a:ext cx="69119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Тестирование по теме «Частицы»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539552" y="693227"/>
            <a:ext cx="56886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7. Укажите предложение с частицей НЕ: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В газете н… строчки о спорте.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Что н… расскажешь о турпоходе, все интересно.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Он все делает хорошо, что н… поручи.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Я н… раз любовался этим пейзажем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1"/>
          <p:cNvSpPr>
            <a:spLocks noGrp="1"/>
          </p:cNvSpPr>
          <p:nvPr>
            <p:ph type="title"/>
          </p:nvPr>
        </p:nvSpPr>
        <p:spPr>
          <a:xfrm>
            <a:off x="1979712" y="1779662"/>
            <a:ext cx="3384376" cy="162018"/>
          </a:xfrm>
        </p:spPr>
        <p:txBody>
          <a:bodyPr>
            <a:noAutofit/>
          </a:bodyPr>
          <a:lstStyle/>
          <a:p>
            <a:r>
              <a:rPr lang="ru-RU" sz="1400" b="1" dirty="0" smtClean="0"/>
              <a:t>Правильный вариант ответа - 4</a:t>
            </a:r>
            <a:endParaRPr lang="ru-RU" sz="1400" b="1" dirty="0"/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467544" y="2067694"/>
            <a:ext cx="54726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8. Укажите предложение с частицей НИ: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Н… свет н… заря я проснулся зря.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Н… топор те тешет, а плотник.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Еще н… прочитанная книга.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Туман на море еще н… рассеялся.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11"/>
          <p:cNvSpPr txBox="1">
            <a:spLocks/>
          </p:cNvSpPr>
          <p:nvPr/>
        </p:nvSpPr>
        <p:spPr>
          <a:xfrm>
            <a:off x="2195736" y="3147814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467544" y="3440420"/>
            <a:ext cx="734481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9. Укажите предложение с частицей НЕ: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И для них будто бы и закон н… писан.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На реке нет н… души.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Где бы я н… был, всегда и везде я думал о своей прекрасной Родине.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Н… ветерка, н… шороха.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11"/>
          <p:cNvSpPr txBox="1">
            <a:spLocks/>
          </p:cNvSpPr>
          <p:nvPr/>
        </p:nvSpPr>
        <p:spPr>
          <a:xfrm>
            <a:off x="2627784" y="4371950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- 1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1" grpId="0"/>
      <p:bldP spid="5" grpId="0"/>
      <p:bldP spid="40962" grpId="0"/>
      <p:bldP spid="7" grpId="0"/>
      <p:bldP spid="40963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4184" y="195487"/>
            <a:ext cx="69119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Тестирование по теме «Частицы»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467544" y="1086367"/>
            <a:ext cx="712879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10. Укажите ошибку в определении грамматических признаков: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пусть – частица формообразующая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что за – восклицательная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не – частица, отрицательная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именно – выделение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5) правильно – уточнение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Заголовок 11"/>
          <p:cNvSpPr>
            <a:spLocks noGrp="1"/>
          </p:cNvSpPr>
          <p:nvPr>
            <p:ph type="title"/>
          </p:nvPr>
        </p:nvSpPr>
        <p:spPr>
          <a:xfrm>
            <a:off x="1619672" y="2355726"/>
            <a:ext cx="3384376" cy="162018"/>
          </a:xfrm>
        </p:spPr>
        <p:txBody>
          <a:bodyPr>
            <a:noAutofit/>
          </a:bodyPr>
          <a:lstStyle/>
          <a:p>
            <a:r>
              <a:rPr lang="ru-RU" sz="1400" b="1" dirty="0" smtClean="0"/>
              <a:t>Правильный вариант ответа - 4</a:t>
            </a:r>
            <a:endParaRPr lang="ru-RU" sz="1400" b="1" dirty="0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467544" y="2787774"/>
            <a:ext cx="756084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11. Укажите неверное утверждение: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1) Частица вносит различные оттенки значения в предложение.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2) Частицы бы, ли, же пишутся раздельно.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3) Частица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 с глаголами пишется раздельно.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 charset="-52"/>
                <a:ea typeface="Times New Roman" pitchFamily="18" charset="0"/>
                <a:cs typeface="Arial" pitchFamily="34" charset="0"/>
              </a:rPr>
              <a:t>4) Частица не придает отрицательное значение всему предложению или отдельным его членам.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Заголовок 11"/>
          <p:cNvSpPr txBox="1">
            <a:spLocks/>
          </p:cNvSpPr>
          <p:nvPr/>
        </p:nvSpPr>
        <p:spPr>
          <a:xfrm>
            <a:off x="899592" y="3867894"/>
            <a:ext cx="3384376" cy="1620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Правильный вариант ответа - 3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5" grpId="0"/>
      <p:bldP spid="6" grpId="0"/>
      <p:bldP spid="4198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85725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 встречи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следующих занятиях!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984</Words>
  <Application>Microsoft Office PowerPoint</Application>
  <PresentationFormat>Экран (16:9)</PresentationFormat>
  <Paragraphs>276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РУССКИЙ ЯЗЫК 7 класс Тема урока:  повторение изученного по теме «Частица»  </vt:lpstr>
      <vt:lpstr>Прочитайте предложения</vt:lpstr>
      <vt:lpstr>- Частица как часть речи - Функции в речи  - Правописание  </vt:lpstr>
      <vt:lpstr>Частица – это … часть речи, которая участвует в образовании … слов или придает предложению дополнительные … оттенки. Она не имеет конкретного … значения, не изменяется и не является членом предложения.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Что за прелесть эти сказки!                                       А.С. Пушкин </vt:lpstr>
      <vt:lpstr>Слайд 14</vt:lpstr>
      <vt:lpstr>Слайд 15</vt:lpstr>
      <vt:lpstr>Слайд 16</vt:lpstr>
      <vt:lpstr>Слайд 17</vt:lpstr>
      <vt:lpstr>Придает отрицательное значение предложению без подлежащего:   На небе НИ облачка.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- Скажи – КА, дядя, ведь недаром  Москва, спаленная пожаром,  Французу отдана?  Ведь были Ж схватки боевые, Да, говорят, еще какие!</vt:lpstr>
      <vt:lpstr>Правильный вариант ответа - 4</vt:lpstr>
      <vt:lpstr>Правильный вариант ответа - 4</vt:lpstr>
      <vt:lpstr>Правильный вариант ответа - 4</vt:lpstr>
      <vt:lpstr>Правильный вариант ответа - 4</vt:lpstr>
      <vt:lpstr>До встречи  на следующих занятиях!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71</cp:revision>
  <dcterms:created xsi:type="dcterms:W3CDTF">2021-04-12T09:24:52Z</dcterms:created>
  <dcterms:modified xsi:type="dcterms:W3CDTF">2021-04-18T06:48:02Z</dcterms:modified>
</cp:coreProperties>
</file>