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1" r:id="rId4"/>
    <p:sldId id="262" r:id="rId5"/>
    <p:sldId id="259" r:id="rId6"/>
    <p:sldId id="26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96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805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76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19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863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30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704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859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436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53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40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540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206DF-940C-415C-A20D-085254516DA5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E4A02-24C7-4337-A1CE-C6157880CB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16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microsoft.com/office/2007/relationships/hdphoto" Target="../media/hdphoto3.wdp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18" Type="http://schemas.openxmlformats.org/officeDocument/2006/relationships/image" Target="../media/image36.jp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png"/><Relationship Id="rId17" Type="http://schemas.microsoft.com/office/2007/relationships/hdphoto" Target="../media/hdphoto5.wdp"/><Relationship Id="rId2" Type="http://schemas.openxmlformats.org/officeDocument/2006/relationships/image" Target="../media/image21.jpg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772816"/>
            <a:ext cx="6264696" cy="194421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Мультимедийная презентация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для детей средней группы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на тему: «Логические задания по ФЭМП»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332656"/>
            <a:ext cx="6400800" cy="100811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Муниципальное дошкольное образовательное бюджетное  учреждение Детский сад  № 13 Лесозаводского городского округа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56176" y="4878452"/>
            <a:ext cx="263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Воспитатель : </a:t>
            </a:r>
            <a:r>
              <a:rPr lang="ru-RU" dirty="0" smtClean="0"/>
              <a:t>Билько А.В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23927" y="5949280"/>
            <a:ext cx="2079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Лесозаводск,2021г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244406" y="6201308"/>
            <a:ext cx="497219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04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116632"/>
            <a:ext cx="5256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ВЫСОКИЙ    -    НИЗКИЙ</a:t>
            </a:r>
            <a:endParaRPr lang="ru-RU" sz="5400" b="1" cap="all" spc="0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15474" y="1124744"/>
            <a:ext cx="7580181" cy="1224136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black"/>
                </a:solidFill>
              </a:rPr>
              <a:t>Посчитай , сколько </a:t>
            </a:r>
            <a:r>
              <a:rPr lang="ru-RU" dirty="0" smtClean="0">
                <a:solidFill>
                  <a:prstClr val="black"/>
                </a:solidFill>
              </a:rPr>
              <a:t>высоких </a:t>
            </a:r>
            <a:r>
              <a:rPr lang="ru-RU" dirty="0">
                <a:solidFill>
                  <a:prstClr val="black"/>
                </a:solidFill>
              </a:rPr>
              <a:t>домиков на картинке? </a:t>
            </a:r>
            <a:r>
              <a:rPr lang="ru-RU" dirty="0" smtClean="0">
                <a:solidFill>
                  <a:prstClr val="black"/>
                </a:solidFill>
              </a:rPr>
              <a:t>Покажи  высокий дом? Сколько </a:t>
            </a:r>
            <a:r>
              <a:rPr lang="ru-RU" dirty="0">
                <a:solidFill>
                  <a:prstClr val="black"/>
                </a:solidFill>
              </a:rPr>
              <a:t>низких домов</a:t>
            </a:r>
            <a:r>
              <a:rPr lang="ru-RU" dirty="0" smtClean="0">
                <a:solidFill>
                  <a:prstClr val="black"/>
                </a:solidFill>
              </a:rPr>
              <a:t>?             </a:t>
            </a:r>
            <a:r>
              <a:rPr lang="ru-RU" dirty="0">
                <a:solidFill>
                  <a:prstClr val="black"/>
                </a:solidFill>
              </a:rPr>
              <a:t>Какого цвета они ?Какое дерево самое высокое ? </a:t>
            </a:r>
            <a:r>
              <a:rPr lang="ru-RU" dirty="0" smtClean="0">
                <a:solidFill>
                  <a:prstClr val="black"/>
                </a:solidFill>
              </a:rPr>
              <a:t>                    А </a:t>
            </a:r>
            <a:r>
              <a:rPr lang="ru-RU" dirty="0">
                <a:solidFill>
                  <a:prstClr val="black"/>
                </a:solidFill>
              </a:rPr>
              <a:t>какое  низкое 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64" y="3249642"/>
            <a:ext cx="1794644" cy="25382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14" y="3932319"/>
            <a:ext cx="2042592" cy="181563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567707"/>
            <a:ext cx="2160240" cy="12481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539" y="3932319"/>
            <a:ext cx="1192057" cy="18556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206" y="4518783"/>
            <a:ext cx="1095396" cy="1297062"/>
          </a:xfrm>
          <a:prstGeom prst="rect">
            <a:avLst/>
          </a:prstGeom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304806" y="6309320"/>
            <a:ext cx="521208" cy="3223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61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322" y="2936569"/>
            <a:ext cx="1872209" cy="1929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4" y="4913812"/>
            <a:ext cx="2232248" cy="1926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3899" y="3716091"/>
            <a:ext cx="100647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81783"/>
            <a:ext cx="1403102" cy="142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84" y="547560"/>
            <a:ext cx="46990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29979">
            <a:off x="7849038" y="759476"/>
            <a:ext cx="929367" cy="159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1318">
            <a:off x="386416" y="3408973"/>
            <a:ext cx="1062551" cy="1541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9" b="31261"/>
          <a:stretch/>
        </p:blipFill>
        <p:spPr bwMode="auto">
          <a:xfrm>
            <a:off x="5078010" y="547560"/>
            <a:ext cx="1383144" cy="1437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51470"/>
            <a:ext cx="559007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Длинный</a:t>
            </a:r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-</a:t>
            </a:r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Короткий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Волна 8"/>
          <p:cNvSpPr/>
          <p:nvPr/>
        </p:nvSpPr>
        <p:spPr>
          <a:xfrm>
            <a:off x="239145" y="1073528"/>
            <a:ext cx="5346565" cy="1449171"/>
          </a:xfrm>
          <a:prstGeom prst="wav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bg2"/>
                </a:solidFill>
              </a:rPr>
              <a:t>Сколько животных изображено на картинке ?</a:t>
            </a:r>
          </a:p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bg2"/>
                </a:solidFill>
              </a:rPr>
              <a:t>У какого животного короткий хвост?</a:t>
            </a:r>
          </a:p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bg2"/>
                </a:solidFill>
              </a:rPr>
              <a:t>Сколько животных имеют длинный хвост ?</a:t>
            </a:r>
            <a:endParaRPr lang="ru-RU" dirty="0">
              <a:ln>
                <a:solidFill>
                  <a:schemeClr val="tx1"/>
                </a:solidFill>
              </a:ln>
              <a:solidFill>
                <a:schemeClr val="bg2"/>
              </a:solidFill>
            </a:endParaRPr>
          </a:p>
        </p:txBody>
      </p:sp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388424" y="6339976"/>
            <a:ext cx="504056" cy="2573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89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7 C -0.0151 0.02917 0.05955 0.13357 0.16597 0.23588 C 0.27535 0.34097 0.375 0.40232 0.39028 0.37384 C 0.40556 0.34583 0.50469 0.40694 0.61458 0.51227 C 0.72031 0.61435 0.79687 0.7206 0.7816 0.74861 " pathEditMode="relative" rAng="2142093" ptsTypes="fffff">
                                      <p:cBhvr>
                                        <p:cTn id="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80" y="3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335 0.0377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67" y="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6 -0.04861 C -0.01753 -0.01805 -0.09132 0.07408 -0.19531 0.15834 C -0.3026 0.24537 -0.39774 0.29144 -0.41146 0.26134 C -0.42535 0.23148 -0.52118 0.27801 -0.62778 0.36482 C -0.73125 0.44838 -0.80625 0.54121 -0.79253 0.57107 " pathEditMode="relative" rAng="8920108" ptsTypes="fffff">
                                      <p:cBhvr>
                                        <p:cTn id="1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38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74 -0.02222 C 0.00052 -0.00416 0.00278 0.04259 -0.01562 0.0838 C -0.03472 0.12709 -0.06666 0.14653 -0.08993 0.13056 C -0.11146 0.1132 -0.14479 0.13426 -0.16319 0.17662 C -0.18246 0.22014 -0.17986 0.26621 -0.15816 0.28681 " pathEditMode="relative" rAng="7219622" ptsTypes="fffff">
                                      <p:cBhvr>
                                        <p:cTn id="21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120"/>
          <a:stretch/>
        </p:blipFill>
        <p:spPr bwMode="auto">
          <a:xfrm rot="19115539">
            <a:off x="7592849" y="3104365"/>
            <a:ext cx="1081454" cy="4240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0528" y="4149080"/>
            <a:ext cx="2067572" cy="13956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0597">
            <a:off x="4647344" y="5151322"/>
            <a:ext cx="2107940" cy="1406391"/>
          </a:xfrm>
          <a:prstGeom prst="rect">
            <a:avLst/>
          </a:prstGeom>
        </p:spPr>
      </p:pic>
      <p:sp>
        <p:nvSpPr>
          <p:cNvPr id="7" name="Волна 6"/>
          <p:cNvSpPr/>
          <p:nvPr/>
        </p:nvSpPr>
        <p:spPr>
          <a:xfrm>
            <a:off x="89920" y="332656"/>
            <a:ext cx="5611394" cy="1410844"/>
          </a:xfrm>
          <a:prstGeom prst="wave">
            <a:avLst>
              <a:gd name="adj1" fmla="val 0"/>
              <a:gd name="adj2" fmla="val 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 тропинки отличаются  ?</a:t>
            </a:r>
          </a:p>
          <a:p>
            <a:pPr algn="ctr"/>
            <a:r>
              <a:rPr lang="ru-RU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Какая тропинка </a:t>
            </a:r>
            <a:r>
              <a:rPr lang="ru-RU" sz="1400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ПРИВЕДЁТ</a:t>
            </a:r>
            <a:r>
              <a:rPr lang="ru-RU" sz="1200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зайцев домой ?</a:t>
            </a:r>
          </a:p>
          <a:p>
            <a:pPr algn="ctr"/>
            <a:r>
              <a:rPr lang="ru-RU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какой тропинке  белка сможет         добраться к своему жилью ? </a:t>
            </a:r>
            <a:endParaRPr lang="ru-RU" b="1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000291" y="6129300"/>
            <a:ext cx="52120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00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0.0926 L 0.07101 0.16783 L 0.0908 0.05533 L 0.15816 0.13033 L 0.18021 0.01713 L 0.24496 0.09329 L 0.26719 -0.02014 L 0.33229 0.05602 L 0.35469 -0.0574 L 0.4217 0.01783 L 0.44201 -0.09467 L 0.50937 -0.01944 L 0.52882 -0.13171 L 0.59601 -0.05648 L 0.61823 -0.1699 L 0.68351 -0.09398 L 0.7059 -0.20717 " pathEditMode="relative" rAng="-22661563" ptsTypes="FFFFFFFFFFFFFFFFF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50" y="-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08 -0.07986 C 0.07517 -0.11435 0.01475 -0.1324 -0.05486 -0.12152 C -0.12674 -0.11018 -0.18247 -0.0743 -0.17865 -0.03958 C -0.17604 -0.00486 -0.23091 0.03102 -0.30313 0.0426 C -0.37275 0.05417 -0.43351 0.03542 -0.43663 0.00093 " pathEditMode="relative" rAng="10402085" ptsTypes="fffff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25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олна 1"/>
          <p:cNvSpPr/>
          <p:nvPr/>
        </p:nvSpPr>
        <p:spPr>
          <a:xfrm>
            <a:off x="6050623" y="5680684"/>
            <a:ext cx="1944215" cy="1060389"/>
          </a:xfrm>
          <a:prstGeom prst="wav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</a:rPr>
              <a:t>Собери по образцу .</a:t>
            </a:r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90" y="1871434"/>
            <a:ext cx="1527010" cy="15752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5622">
            <a:off x="3606548" y="2620581"/>
            <a:ext cx="693742" cy="9052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1" y="402710"/>
            <a:ext cx="938059" cy="9380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27575" y="4640813"/>
            <a:ext cx="1190315" cy="89273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123" y="1509897"/>
            <a:ext cx="1493607" cy="11491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98" y="3107644"/>
            <a:ext cx="1550995" cy="21936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1" t="18938" r="21574" b="8127"/>
          <a:stretch/>
        </p:blipFill>
        <p:spPr>
          <a:xfrm>
            <a:off x="2677855" y="3684627"/>
            <a:ext cx="1714074" cy="1614791"/>
          </a:xfrm>
          <a:prstGeom prst="ellipse">
            <a:avLst/>
          </a:prstGeom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291779" y="6291696"/>
            <a:ext cx="454784" cy="32328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009677" y="5705804"/>
            <a:ext cx="3848623" cy="1083303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747" y="5961400"/>
            <a:ext cx="864096" cy="6480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104" y="5875412"/>
            <a:ext cx="697767" cy="6977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033" y="5912753"/>
            <a:ext cx="513023" cy="66940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50" y="5910022"/>
            <a:ext cx="614278" cy="63367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875412"/>
            <a:ext cx="1065853" cy="82004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2" t="10318" r="21633" b="16544"/>
          <a:stretch/>
        </p:blipFill>
        <p:spPr>
          <a:xfrm>
            <a:off x="3607212" y="2780928"/>
            <a:ext cx="1509608" cy="269472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68" r="6773"/>
          <a:stretch/>
        </p:blipFill>
        <p:spPr>
          <a:xfrm>
            <a:off x="5076056" y="1871434"/>
            <a:ext cx="2490300" cy="2708920"/>
          </a:xfrm>
          <a:prstGeom prst="rect">
            <a:avLst/>
          </a:prstGeom>
        </p:spPr>
      </p:pic>
      <p:sp>
        <p:nvSpPr>
          <p:cNvPr id="28" name="Блок-схема: объединение 27"/>
          <p:cNvSpPr/>
          <p:nvPr/>
        </p:nvSpPr>
        <p:spPr>
          <a:xfrm rot="18295543">
            <a:off x="1381009" y="1094830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объединение 28"/>
          <p:cNvSpPr/>
          <p:nvPr/>
        </p:nvSpPr>
        <p:spPr>
          <a:xfrm>
            <a:off x="780668" y="1441557"/>
            <a:ext cx="397830" cy="638087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объединение 31"/>
          <p:cNvSpPr/>
          <p:nvPr/>
        </p:nvSpPr>
        <p:spPr>
          <a:xfrm rot="16764182">
            <a:off x="1586292" y="623486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объединение 32"/>
          <p:cNvSpPr/>
          <p:nvPr/>
        </p:nvSpPr>
        <p:spPr>
          <a:xfrm rot="7690018">
            <a:off x="139991" y="-44041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объединение 33"/>
          <p:cNvSpPr/>
          <p:nvPr/>
        </p:nvSpPr>
        <p:spPr>
          <a:xfrm rot="5016060">
            <a:off x="-43974" y="627320"/>
            <a:ext cx="334406" cy="549676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объединение 34"/>
          <p:cNvSpPr/>
          <p:nvPr/>
        </p:nvSpPr>
        <p:spPr>
          <a:xfrm rot="2737513">
            <a:off x="177507" y="1192983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объединение 35"/>
          <p:cNvSpPr/>
          <p:nvPr/>
        </p:nvSpPr>
        <p:spPr>
          <a:xfrm rot="13390576">
            <a:off x="1322728" y="-16377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объединение 36"/>
          <p:cNvSpPr/>
          <p:nvPr/>
        </p:nvSpPr>
        <p:spPr>
          <a:xfrm rot="11256517">
            <a:off x="760507" y="-245488"/>
            <a:ext cx="334406" cy="553899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787" y="3034453"/>
            <a:ext cx="2145263" cy="3203141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16" y="402709"/>
            <a:ext cx="938059" cy="93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75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 -0.13704 C 0.02118 -0.16875 -0.02882 -0.23681 -0.10174 -0.29098 C -0.17709 -0.34676 -0.24688 -0.36736 -0.2599 -0.3375 C -0.27205 -0.30648 -0.34254 -0.32778 -0.41789 -0.38357 C -0.49098 -0.43797 -0.54132 -0.50625 -0.52865 -0.53681 " pathEditMode="relative" rAng="12548359" ptsTypes="fffff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-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0.00763 C 0.02587 0.04351 -0.01493 0.05995 -0.06163 0.04675 C -0.10937 0.03587 -0.14409 -0.00116 -0.13854 -0.03612 C -0.13385 -0.06991 -0.16788 -0.10556 -0.2151 -0.11783 C -0.26128 -0.13102 -0.30434 -0.11343 -0.30833 -0.0794 " pathEditMode="relative" rAng="11461763" ptsTypes="fffff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49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02639 L 0.41927 0.0634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53 0.00787 L 0.08247 0.00787 C 0.13854 0.00787 0.20747 -0.06111 0.20747 -0.11713 L 0.20747 -0.24213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31163 -1.48148E-6 C 0.45139 -1.48148E-6 0.62326 -0.05625 0.62326 -0.10139 L 0.62326 -0.20278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-1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02639 L 0.41927 0.0634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724494"/>
            <a:ext cx="2997200" cy="164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Волна 5"/>
          <p:cNvSpPr/>
          <p:nvPr/>
        </p:nvSpPr>
        <p:spPr>
          <a:xfrm>
            <a:off x="251520" y="1592796"/>
            <a:ext cx="5688632" cy="3672408"/>
          </a:xfrm>
          <a:prstGeom prst="wav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ahnschrift Light Condensed" panose="020B0502040204020203" pitchFamily="34" charset="0"/>
              </a:rPr>
              <a:t>Для создания презентации использовала :</a:t>
            </a: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ahnschrift Light Condensed" panose="020B0502040204020203" pitchFamily="34" charset="0"/>
              </a:rPr>
              <a:t>Развивающие книжки для детей .</a:t>
            </a:r>
          </a:p>
          <a:p>
            <a:pPr algn="ctr"/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ahnschrift Light Condensed" panose="020B0502040204020203" pitchFamily="34" charset="0"/>
              </a:rPr>
              <a:t>Интернет  ресурсы (подбор картинок) .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44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610</TotalTime>
  <Words>114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Мультимедийная презентация для детей средней группы на тему: «Логические задания по ФЭМП»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Мультимедийная презентация для детей средней группы на тему: «ФЭМП для малышей»</dc:title>
  <dc:creator>я</dc:creator>
  <cp:lastModifiedBy>я</cp:lastModifiedBy>
  <cp:revision>43</cp:revision>
  <dcterms:created xsi:type="dcterms:W3CDTF">2019-11-08T03:31:02Z</dcterms:created>
  <dcterms:modified xsi:type="dcterms:W3CDTF">2021-02-03T03:21:54Z</dcterms:modified>
</cp:coreProperties>
</file>