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3" r:id="rId12"/>
    <p:sldId id="266" r:id="rId13"/>
    <p:sldId id="267" r:id="rId14"/>
    <p:sldId id="270" r:id="rId15"/>
    <p:sldId id="269" r:id="rId16"/>
    <p:sldId id="271" r:id="rId17"/>
    <p:sldId id="272" r:id="rId18"/>
    <p:sldId id="268"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33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105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167144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044048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EFC557E6-6A2E-491B-8E1D-59E108AB8EE1}" type="datetimeFigureOut">
              <a:rPr lang="ru-RU" smtClean="0"/>
              <a:t>05.02.2024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2405001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EFC557E6-6A2E-491B-8E1D-59E108AB8EE1}" type="datetimeFigureOut">
              <a:rPr lang="ru-RU" smtClean="0"/>
              <a:t>05.02.2024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1448742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FC557E6-6A2E-491B-8E1D-59E108AB8EE1}" type="datetimeFigureOut">
              <a:rPr lang="ru-RU" smtClean="0"/>
              <a:t>05.02.2024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4091565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C557E6-6A2E-491B-8E1D-59E108AB8EE1}" type="datetimeFigureOut">
              <a:rPr lang="ru-RU" smtClean="0"/>
              <a:t>05.02.2024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755734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EFC557E6-6A2E-491B-8E1D-59E108AB8EE1}" type="datetimeFigureOut">
              <a:rPr lang="ru-RU" smtClean="0"/>
              <a:t>05.02.2024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483717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EFC557E6-6A2E-491B-8E1D-59E108AB8EE1}" type="datetimeFigureOut">
              <a:rPr lang="ru-RU" smtClean="0"/>
              <a:t>05.02.2024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683328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EFC557E6-6A2E-491B-8E1D-59E108AB8EE1}" type="datetimeFigureOut">
              <a:rPr lang="ru-RU" smtClean="0"/>
              <a:t>05.02.2024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2505428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259361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430862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503598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3911975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455629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004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FC557E6-6A2E-491B-8E1D-59E108AB8EE1}" type="datetimeFigureOut">
              <a:rPr lang="ru-RU" smtClean="0"/>
              <a:t>05.02.2024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06C1F3-A59C-43C1-A61E-591C8B482740}" type="slidenum">
              <a:rPr lang="ru-RU" smtClean="0"/>
              <a:t>‹#›</a:t>
            </a:fld>
            <a:endParaRPr lang="ru-RU"/>
          </a:p>
        </p:txBody>
      </p:sp>
    </p:spTree>
    <p:extLst>
      <p:ext uri="{BB962C8B-B14F-4D97-AF65-F5344CB8AC3E}">
        <p14:creationId xmlns:p14="http://schemas.microsoft.com/office/powerpoint/2010/main" val="3998608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EFC557E6-6A2E-491B-8E1D-59E108AB8EE1}" type="datetimeFigureOut">
              <a:rPr lang="ru-RU" smtClean="0"/>
              <a:t>05.02.2024</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5106C1F3-A59C-43C1-A61E-591C8B482740}" type="slidenum">
              <a:rPr lang="ru-RU" smtClean="0"/>
              <a:t>‹#›</a:t>
            </a:fld>
            <a:endParaRPr lang="ru-RU"/>
          </a:p>
        </p:txBody>
      </p:sp>
    </p:spTree>
    <p:extLst>
      <p:ext uri="{BB962C8B-B14F-4D97-AF65-F5344CB8AC3E}">
        <p14:creationId xmlns:p14="http://schemas.microsoft.com/office/powerpoint/2010/main" val="11238170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8CA7CE-6C2D-0E2E-32D1-037DD17B25B7}"/>
              </a:ext>
            </a:extLst>
          </p:cNvPr>
          <p:cNvSpPr>
            <a:spLocks noGrp="1"/>
          </p:cNvSpPr>
          <p:nvPr>
            <p:ph type="ctrTitle"/>
          </p:nvPr>
        </p:nvSpPr>
        <p:spPr>
          <a:xfrm>
            <a:off x="2095500" y="450166"/>
            <a:ext cx="8001000" cy="616633"/>
          </a:xfrm>
        </p:spPr>
        <p:txBody>
          <a:bodyPr>
            <a:normAutofit/>
          </a:bodyPr>
          <a:lstStyle/>
          <a:p>
            <a:pPr algn="ctr"/>
            <a:r>
              <a:rPr lang="ru-RU" sz="2000" dirty="0">
                <a:solidFill>
                  <a:schemeClr val="bg1"/>
                </a:solidFill>
              </a:rPr>
              <a:t>Филиал-4 ГОБОУ «вечерняя школа»</a:t>
            </a:r>
          </a:p>
        </p:txBody>
      </p:sp>
      <p:sp>
        <p:nvSpPr>
          <p:cNvPr id="3" name="Подзаголовок 2">
            <a:extLst>
              <a:ext uri="{FF2B5EF4-FFF2-40B4-BE49-F238E27FC236}">
                <a16:creationId xmlns:a16="http://schemas.microsoft.com/office/drawing/2014/main" id="{2A75CE09-D104-B96D-848D-27AAD817BB6C}"/>
              </a:ext>
            </a:extLst>
          </p:cNvPr>
          <p:cNvSpPr>
            <a:spLocks noGrp="1"/>
          </p:cNvSpPr>
          <p:nvPr>
            <p:ph type="subTitle" idx="1"/>
          </p:nvPr>
        </p:nvSpPr>
        <p:spPr>
          <a:xfrm>
            <a:off x="1127551" y="1696873"/>
            <a:ext cx="9936896" cy="4060874"/>
          </a:xfrm>
        </p:spPr>
        <p:txBody>
          <a:bodyPr>
            <a:normAutofit/>
          </a:bodyPr>
          <a:lstStyle/>
          <a:p>
            <a:pPr algn="ctr"/>
            <a:r>
              <a:rPr lang="ru-RU" sz="4800" b="1" i="1" dirty="0">
                <a:solidFill>
                  <a:schemeClr val="bg1"/>
                </a:solidFill>
              </a:rPr>
              <a:t>Современные герои России</a:t>
            </a:r>
          </a:p>
          <a:p>
            <a:pPr algn="r"/>
            <a:endParaRPr lang="ru-RU" sz="1600" dirty="0">
              <a:solidFill>
                <a:schemeClr val="bg1"/>
              </a:solidFill>
            </a:endParaRPr>
          </a:p>
          <a:p>
            <a:pPr algn="r"/>
            <a:endParaRPr lang="ru-RU" sz="1600" dirty="0">
              <a:solidFill>
                <a:schemeClr val="bg1"/>
              </a:solidFill>
            </a:endParaRPr>
          </a:p>
          <a:p>
            <a:pPr algn="r"/>
            <a:endParaRPr lang="ru-RU" sz="1600" dirty="0">
              <a:solidFill>
                <a:schemeClr val="bg1"/>
              </a:solidFill>
            </a:endParaRPr>
          </a:p>
          <a:p>
            <a:pPr algn="r"/>
            <a:r>
              <a:rPr lang="ru-RU" sz="1600" dirty="0">
                <a:solidFill>
                  <a:schemeClr val="bg1"/>
                </a:solidFill>
              </a:rPr>
              <a:t>Презентацию подготовили:</a:t>
            </a:r>
          </a:p>
          <a:p>
            <a:pPr algn="r"/>
            <a:r>
              <a:rPr lang="ru-RU" sz="1600" dirty="0">
                <a:solidFill>
                  <a:schemeClr val="bg1"/>
                </a:solidFill>
              </a:rPr>
              <a:t>Гаврилова И. Ю., учитель русского языка и литературы,</a:t>
            </a:r>
          </a:p>
          <a:p>
            <a:pPr algn="r"/>
            <a:r>
              <a:rPr lang="ru-RU" sz="1600" dirty="0" err="1">
                <a:solidFill>
                  <a:schemeClr val="bg1"/>
                </a:solidFill>
              </a:rPr>
              <a:t>Бочаева</a:t>
            </a:r>
            <a:r>
              <a:rPr lang="ru-RU" sz="1600" dirty="0">
                <a:solidFill>
                  <a:schemeClr val="bg1"/>
                </a:solidFill>
              </a:rPr>
              <a:t> Е. В., учитель истории и обществознания,</a:t>
            </a:r>
          </a:p>
          <a:p>
            <a:pPr algn="r"/>
            <a:r>
              <a:rPr lang="ru-RU" sz="1600" dirty="0">
                <a:solidFill>
                  <a:schemeClr val="bg1"/>
                </a:solidFill>
              </a:rPr>
              <a:t>Соловьева Н. А., учитель математики</a:t>
            </a:r>
          </a:p>
        </p:txBody>
      </p:sp>
      <p:sp>
        <p:nvSpPr>
          <p:cNvPr id="4" name="TextBox 3">
            <a:extLst>
              <a:ext uri="{FF2B5EF4-FFF2-40B4-BE49-F238E27FC236}">
                <a16:creationId xmlns:a16="http://schemas.microsoft.com/office/drawing/2014/main" id="{8FD86860-1956-BCE6-EEE3-50579B349023}"/>
              </a:ext>
            </a:extLst>
          </p:cNvPr>
          <p:cNvSpPr txBox="1"/>
          <p:nvPr/>
        </p:nvSpPr>
        <p:spPr>
          <a:xfrm>
            <a:off x="4094490" y="6122569"/>
            <a:ext cx="4003019" cy="369332"/>
          </a:xfrm>
          <a:prstGeom prst="rect">
            <a:avLst/>
          </a:prstGeom>
          <a:noFill/>
        </p:spPr>
        <p:txBody>
          <a:bodyPr wrap="none" rtlCol="0">
            <a:spAutoFit/>
          </a:bodyPr>
          <a:lstStyle/>
          <a:p>
            <a:r>
              <a:rPr lang="ru-RU" dirty="0">
                <a:solidFill>
                  <a:schemeClr val="bg1"/>
                </a:solidFill>
              </a:rPr>
              <a:t>г. Валдай, Новгородская область</a:t>
            </a:r>
          </a:p>
        </p:txBody>
      </p:sp>
    </p:spTree>
    <p:extLst>
      <p:ext uri="{BB962C8B-B14F-4D97-AF65-F5344CB8AC3E}">
        <p14:creationId xmlns:p14="http://schemas.microsoft.com/office/powerpoint/2010/main" val="42269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6F783A-6375-0D80-AD85-73398A5BB558}"/>
              </a:ext>
            </a:extLst>
          </p:cNvPr>
          <p:cNvSpPr>
            <a:spLocks noGrp="1"/>
          </p:cNvSpPr>
          <p:nvPr>
            <p:ph type="title"/>
          </p:nvPr>
        </p:nvSpPr>
        <p:spPr>
          <a:xfrm>
            <a:off x="1828800" y="337364"/>
            <a:ext cx="8534400" cy="872458"/>
          </a:xfrm>
        </p:spPr>
        <p:txBody>
          <a:bodyPr>
            <a:normAutofit fontScale="90000"/>
          </a:bodyPr>
          <a:lstStyle/>
          <a:p>
            <a:pPr algn="ctr"/>
            <a:r>
              <a:rPr lang="ru-RU" dirty="0"/>
              <a:t>9 декабря –</a:t>
            </a:r>
            <a:br>
              <a:rPr lang="ru-RU" dirty="0"/>
            </a:br>
            <a:r>
              <a:rPr lang="ru-RU" dirty="0"/>
              <a:t> день героя России </a:t>
            </a:r>
          </a:p>
        </p:txBody>
      </p:sp>
      <p:sp>
        <p:nvSpPr>
          <p:cNvPr id="7" name="TextBox 6">
            <a:extLst>
              <a:ext uri="{FF2B5EF4-FFF2-40B4-BE49-F238E27FC236}">
                <a16:creationId xmlns:a16="http://schemas.microsoft.com/office/drawing/2014/main" id="{22BC22DC-1083-BA86-736B-38EC48BC913C}"/>
              </a:ext>
            </a:extLst>
          </p:cNvPr>
          <p:cNvSpPr txBox="1"/>
          <p:nvPr/>
        </p:nvSpPr>
        <p:spPr>
          <a:xfrm>
            <a:off x="984738" y="1379677"/>
            <a:ext cx="10222523" cy="4641399"/>
          </a:xfrm>
          <a:prstGeom prst="rect">
            <a:avLst/>
          </a:prstGeom>
          <a:noFill/>
        </p:spPr>
        <p:txBody>
          <a:bodyPr wrap="square">
            <a:spAutoFit/>
          </a:bodyPr>
          <a:lstStyle/>
          <a:p>
            <a:pPr marL="0" marR="0" indent="0" algn="just">
              <a:lnSpc>
                <a:spcPct val="119000"/>
              </a:lnSpc>
              <a:spcBef>
                <a:spcPts val="672"/>
              </a:spcBef>
              <a:spcAft>
                <a:spcPts val="0"/>
              </a:spcAft>
            </a:pPr>
            <a:r>
              <a:rPr lang="ru-RU" sz="2000" kern="1200" dirty="0">
                <a:ln>
                  <a:noFill/>
                </a:ln>
                <a:solidFill>
                  <a:schemeClr val="bg1"/>
                </a:solidFill>
                <a:effectLst/>
                <a:latin typeface="Times New Roman" panose="02020603050405020304" pitchFamily="18" charset="0"/>
              </a:rPr>
              <a:t>        9 декабря наша страна отмечает День героев Отечества. Хотя эта памятная дата была установлена Государственной Думой совсем недавно - в 2007 году, - она имеет глубокие исторические корни. Истоки праздника  восходят к временам Екатерины II, которая 9 ноября 1769 года учредила военный орден Георгия Победоносца, который стал высшей военной наградой  за выдающиеся деяния и подвиги на поле боя. </a:t>
            </a:r>
            <a:endParaRPr lang="ru-RU" sz="2000" kern="1400" dirty="0">
              <a:ln>
                <a:noFill/>
              </a:ln>
              <a:solidFill>
                <a:schemeClr val="bg1"/>
              </a:solidFill>
              <a:effectLst/>
              <a:latin typeface="Calibri" panose="020F0502020204030204" pitchFamily="34" charset="0"/>
            </a:endParaRPr>
          </a:p>
          <a:p>
            <a:pPr marL="0" marR="0" indent="0" algn="just">
              <a:lnSpc>
                <a:spcPct val="119000"/>
              </a:lnSpc>
              <a:spcBef>
                <a:spcPts val="672"/>
              </a:spcBef>
              <a:spcAft>
                <a:spcPts val="0"/>
              </a:spcAft>
            </a:pPr>
            <a:r>
              <a:rPr lang="ru-RU" sz="2000" kern="1200" dirty="0">
                <a:ln>
                  <a:noFill/>
                </a:ln>
                <a:solidFill>
                  <a:schemeClr val="bg1"/>
                </a:solidFill>
                <a:effectLst/>
                <a:latin typeface="Times New Roman" panose="02020603050405020304" pitchFamily="18" charset="0"/>
              </a:rPr>
              <a:t>       За многовековую героическую историю Россия имеет такое количество подвигов, которого нет ни у одного другого государства в мире, не было и не будет такого количества Героев Отечества.</a:t>
            </a:r>
            <a:endParaRPr lang="ru-RU" sz="2000" kern="1400" dirty="0">
              <a:ln>
                <a:noFill/>
              </a:ln>
              <a:solidFill>
                <a:schemeClr val="bg1"/>
              </a:solidFill>
              <a:effectLst/>
              <a:latin typeface="Calibri" panose="020F0502020204030204" pitchFamily="34" charset="0"/>
            </a:endParaRPr>
          </a:p>
          <a:p>
            <a:pPr marL="0" marR="0" indent="0" algn="just">
              <a:lnSpc>
                <a:spcPct val="119000"/>
              </a:lnSpc>
              <a:spcBef>
                <a:spcPts val="672"/>
              </a:spcBef>
              <a:spcAft>
                <a:spcPts val="0"/>
              </a:spcAft>
            </a:pPr>
            <a:r>
              <a:rPr lang="ru-RU" sz="2000" kern="1200" dirty="0">
                <a:ln>
                  <a:noFill/>
                </a:ln>
                <a:solidFill>
                  <a:schemeClr val="bg1"/>
                </a:solidFill>
                <a:effectLst/>
                <a:latin typeface="Times New Roman" panose="02020603050405020304" pitchFamily="18" charset="0"/>
              </a:rPr>
              <a:t>        В разные годы Герои Отечества именовались по- разному: Народные герои, Кавалеры высших орденов, Георгиевские кавалеры, Герои Советского Союза, Кавалеры ордена Славы и трудовой Славы, Герои Социалистического труда, Кавалеры орденов Советского Союза, Герои Российской Федерации, Кавалеры орденов современной России.</a:t>
            </a:r>
            <a:endParaRPr lang="ru-RU" sz="2000" kern="1400" dirty="0">
              <a:ln>
                <a:noFill/>
              </a:ln>
              <a:solidFill>
                <a:schemeClr val="bg1"/>
              </a:solidFill>
              <a:effectLst/>
              <a:latin typeface="Calibri" panose="020F0502020204030204" pitchFamily="34" charset="0"/>
            </a:endParaRPr>
          </a:p>
        </p:txBody>
      </p:sp>
    </p:spTree>
    <p:extLst>
      <p:ext uri="{BB962C8B-B14F-4D97-AF65-F5344CB8AC3E}">
        <p14:creationId xmlns:p14="http://schemas.microsoft.com/office/powerpoint/2010/main" val="338911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4ED780-340C-1859-4B5B-297D8A1BAD7C}"/>
              </a:ext>
            </a:extLst>
          </p:cNvPr>
          <p:cNvSpPr>
            <a:spLocks noGrp="1"/>
          </p:cNvSpPr>
          <p:nvPr>
            <p:ph type="title"/>
          </p:nvPr>
        </p:nvSpPr>
        <p:spPr>
          <a:xfrm>
            <a:off x="1828800" y="337364"/>
            <a:ext cx="8534400" cy="914662"/>
          </a:xfrm>
        </p:spPr>
        <p:txBody>
          <a:bodyPr/>
          <a:lstStyle/>
          <a:p>
            <a:pPr algn="ctr"/>
            <a:r>
              <a:rPr lang="ru-RU" dirty="0"/>
              <a:t>Награды героев</a:t>
            </a:r>
          </a:p>
        </p:txBody>
      </p:sp>
      <p:pic>
        <p:nvPicPr>
          <p:cNvPr id="4" name="Рисунок 3">
            <a:extLst>
              <a:ext uri="{FF2B5EF4-FFF2-40B4-BE49-F238E27FC236}">
                <a16:creationId xmlns:a16="http://schemas.microsoft.com/office/drawing/2014/main" id="{DEF76D41-A36B-071B-C403-41578C3B9BB6}"/>
              </a:ext>
            </a:extLst>
          </p:cNvPr>
          <p:cNvPicPr>
            <a:picLocks noChangeAspect="1"/>
          </p:cNvPicPr>
          <p:nvPr/>
        </p:nvPicPr>
        <p:blipFill>
          <a:blip r:embed="rId2"/>
          <a:stretch>
            <a:fillRect/>
          </a:stretch>
        </p:blipFill>
        <p:spPr>
          <a:xfrm>
            <a:off x="1828800" y="1252026"/>
            <a:ext cx="2142857" cy="2780952"/>
          </a:xfrm>
          <a:prstGeom prst="rect">
            <a:avLst/>
          </a:prstGeom>
        </p:spPr>
      </p:pic>
      <p:pic>
        <p:nvPicPr>
          <p:cNvPr id="5" name="Рисунок 4">
            <a:extLst>
              <a:ext uri="{FF2B5EF4-FFF2-40B4-BE49-F238E27FC236}">
                <a16:creationId xmlns:a16="http://schemas.microsoft.com/office/drawing/2014/main" id="{2A428F30-949B-34A4-F928-4141A4F60A6E}"/>
              </a:ext>
            </a:extLst>
          </p:cNvPr>
          <p:cNvPicPr>
            <a:picLocks noChangeAspect="1"/>
          </p:cNvPicPr>
          <p:nvPr/>
        </p:nvPicPr>
        <p:blipFill>
          <a:blip r:embed="rId3"/>
          <a:stretch>
            <a:fillRect/>
          </a:stretch>
        </p:blipFill>
        <p:spPr>
          <a:xfrm>
            <a:off x="8010819" y="1252026"/>
            <a:ext cx="2352381" cy="2723809"/>
          </a:xfrm>
          <a:prstGeom prst="rect">
            <a:avLst/>
          </a:prstGeom>
        </p:spPr>
      </p:pic>
      <p:sp>
        <p:nvSpPr>
          <p:cNvPr id="7" name="TextBox 6">
            <a:extLst>
              <a:ext uri="{FF2B5EF4-FFF2-40B4-BE49-F238E27FC236}">
                <a16:creationId xmlns:a16="http://schemas.microsoft.com/office/drawing/2014/main" id="{FD7B4F61-DD35-83C4-0A39-322FD604F624}"/>
              </a:ext>
            </a:extLst>
          </p:cNvPr>
          <p:cNvSpPr txBox="1"/>
          <p:nvPr/>
        </p:nvSpPr>
        <p:spPr>
          <a:xfrm>
            <a:off x="297704" y="4212312"/>
            <a:ext cx="5205047" cy="2308324"/>
          </a:xfrm>
          <a:prstGeom prst="rect">
            <a:avLst/>
          </a:prstGeom>
          <a:noFill/>
        </p:spPr>
        <p:txBody>
          <a:bodyPr wrap="square">
            <a:spAutoFit/>
          </a:bodyPr>
          <a:lstStyle/>
          <a:p>
            <a:pPr algn="ctr"/>
            <a:r>
              <a:rPr lang="ru-RU" b="1" dirty="0">
                <a:solidFill>
                  <a:schemeClr val="bg1"/>
                </a:solidFill>
              </a:rPr>
              <a:t>Орден Святого Георгия Победоносца</a:t>
            </a:r>
          </a:p>
          <a:p>
            <a:endParaRPr lang="ru-RU" dirty="0">
              <a:solidFill>
                <a:schemeClr val="bg1"/>
              </a:solidFill>
            </a:endParaRPr>
          </a:p>
          <a:p>
            <a:pPr algn="just"/>
            <a:r>
              <a:rPr lang="ru-RU" dirty="0">
                <a:solidFill>
                  <a:schemeClr val="bg1"/>
                </a:solidFill>
              </a:rPr>
              <a:t>Статус высшей военной  награды РФ был возвращён ордену в 2000 году. С 2007 года 9 декабря чествуют Героев Советского Союза, Героев Российской Федерации, кавалеров ордена Святого Георгия Победоносца и ордена Славы.</a:t>
            </a:r>
          </a:p>
        </p:txBody>
      </p:sp>
      <p:sp>
        <p:nvSpPr>
          <p:cNvPr id="9" name="TextBox 8">
            <a:extLst>
              <a:ext uri="{FF2B5EF4-FFF2-40B4-BE49-F238E27FC236}">
                <a16:creationId xmlns:a16="http://schemas.microsoft.com/office/drawing/2014/main" id="{E691FA2B-08D7-56D6-A7FE-CE8264614376}"/>
              </a:ext>
            </a:extLst>
          </p:cNvPr>
          <p:cNvSpPr txBox="1"/>
          <p:nvPr/>
        </p:nvSpPr>
        <p:spPr>
          <a:xfrm>
            <a:off x="6584485" y="4212312"/>
            <a:ext cx="5205047" cy="2308324"/>
          </a:xfrm>
          <a:prstGeom prst="rect">
            <a:avLst/>
          </a:prstGeom>
          <a:noFill/>
        </p:spPr>
        <p:txBody>
          <a:bodyPr wrap="square">
            <a:spAutoFit/>
          </a:bodyPr>
          <a:lstStyle/>
          <a:p>
            <a:pPr algn="ctr"/>
            <a:r>
              <a:rPr lang="ru-RU" b="1" dirty="0">
                <a:solidFill>
                  <a:schemeClr val="bg1"/>
                </a:solidFill>
              </a:rPr>
              <a:t>Медаль «Золотая Звезда»</a:t>
            </a:r>
          </a:p>
          <a:p>
            <a:pPr algn="ctr"/>
            <a:endParaRPr lang="ru-RU" b="1" dirty="0">
              <a:solidFill>
                <a:schemeClr val="bg1"/>
              </a:solidFill>
            </a:endParaRPr>
          </a:p>
          <a:p>
            <a:pPr algn="just"/>
            <a:r>
              <a:rPr lang="ru-RU" dirty="0">
                <a:solidFill>
                  <a:schemeClr val="bg1"/>
                </a:solidFill>
              </a:rPr>
              <a:t>Всего за 20 лет звания Героя Российской Федерации удостоились 930 человек, в основном, за подвиги, совершенные во время боевых действий. Собственно, гражданских лиц среди них всего 134 человека.</a:t>
            </a:r>
          </a:p>
        </p:txBody>
      </p:sp>
    </p:spTree>
    <p:extLst>
      <p:ext uri="{BB962C8B-B14F-4D97-AF65-F5344CB8AC3E}">
        <p14:creationId xmlns:p14="http://schemas.microsoft.com/office/powerpoint/2010/main" val="1334766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0C3557-84CD-5EA8-3125-39B7EBA8FA62}"/>
              </a:ext>
            </a:extLst>
          </p:cNvPr>
          <p:cNvSpPr>
            <a:spLocks noGrp="1"/>
          </p:cNvSpPr>
          <p:nvPr>
            <p:ph type="title"/>
          </p:nvPr>
        </p:nvSpPr>
        <p:spPr>
          <a:xfrm>
            <a:off x="3820647" y="351431"/>
            <a:ext cx="4550705" cy="1139745"/>
          </a:xfrm>
        </p:spPr>
        <p:txBody>
          <a:bodyPr/>
          <a:lstStyle/>
          <a:p>
            <a:pPr algn="ctr"/>
            <a:r>
              <a:rPr lang="ru-RU" dirty="0"/>
              <a:t>Сергей </a:t>
            </a:r>
            <a:r>
              <a:rPr lang="ru-RU" dirty="0" err="1"/>
              <a:t>крикалёв</a:t>
            </a:r>
            <a:endParaRPr lang="ru-RU" dirty="0"/>
          </a:p>
        </p:txBody>
      </p:sp>
      <p:pic>
        <p:nvPicPr>
          <p:cNvPr id="4" name="Рисунок 3">
            <a:extLst>
              <a:ext uri="{FF2B5EF4-FFF2-40B4-BE49-F238E27FC236}">
                <a16:creationId xmlns:a16="http://schemas.microsoft.com/office/drawing/2014/main" id="{F8E433E0-7548-D306-1527-4BFF9C516753}"/>
              </a:ext>
            </a:extLst>
          </p:cNvPr>
          <p:cNvPicPr>
            <a:picLocks noChangeAspect="1"/>
          </p:cNvPicPr>
          <p:nvPr/>
        </p:nvPicPr>
        <p:blipFill>
          <a:blip r:embed="rId2"/>
          <a:stretch>
            <a:fillRect/>
          </a:stretch>
        </p:blipFill>
        <p:spPr>
          <a:xfrm>
            <a:off x="699801" y="1806645"/>
            <a:ext cx="4550705" cy="3244710"/>
          </a:xfrm>
          <a:prstGeom prst="rect">
            <a:avLst/>
          </a:prstGeom>
        </p:spPr>
      </p:pic>
      <p:sp>
        <p:nvSpPr>
          <p:cNvPr id="6" name="TextBox 5">
            <a:extLst>
              <a:ext uri="{FF2B5EF4-FFF2-40B4-BE49-F238E27FC236}">
                <a16:creationId xmlns:a16="http://schemas.microsoft.com/office/drawing/2014/main" id="{D032510A-A6E5-12C7-748C-8B8CB4F0C44F}"/>
              </a:ext>
            </a:extLst>
          </p:cNvPr>
          <p:cNvSpPr txBox="1"/>
          <p:nvPr/>
        </p:nvSpPr>
        <p:spPr>
          <a:xfrm>
            <a:off x="5556738" y="1491176"/>
            <a:ext cx="6105378" cy="4172553"/>
          </a:xfrm>
          <a:prstGeom prst="rect">
            <a:avLst/>
          </a:prstGeom>
          <a:noFill/>
        </p:spPr>
        <p:txBody>
          <a:bodyPr wrap="square">
            <a:spAutoFit/>
          </a:bodyPr>
          <a:lstStyle/>
          <a:p>
            <a:pPr marL="0" marR="0" indent="0" algn="just">
              <a:lnSpc>
                <a:spcPct val="119000"/>
              </a:lnSpc>
              <a:spcBef>
                <a:spcPts val="0"/>
              </a:spcBef>
              <a:spcAft>
                <a:spcPts val="600"/>
              </a:spcAft>
            </a:pPr>
            <a:r>
              <a:rPr lang="ru-RU" kern="1400" dirty="0">
                <a:solidFill>
                  <a:srgbClr val="000000"/>
                </a:solidFill>
                <a:latin typeface="Times New Roman" panose="02020603050405020304" pitchFamily="18" charset="0"/>
              </a:rPr>
              <a:t>       </a:t>
            </a:r>
            <a:r>
              <a:rPr lang="ru-RU" sz="2000" kern="1400" dirty="0">
                <a:ln>
                  <a:noFill/>
                </a:ln>
                <a:solidFill>
                  <a:srgbClr val="000000"/>
                </a:solidFill>
                <a:effectLst/>
                <a:latin typeface="Times New Roman" panose="02020603050405020304" pitchFamily="18" charset="0"/>
              </a:rPr>
              <a:t>Медаль "Золотая Звезда" под номером 1 (Указ Президента РФ от 11 апреля 1992 года) увековечила подвиг космонавта Сергея Крикалева.</a:t>
            </a:r>
            <a:endParaRPr lang="ru-RU" sz="2000" kern="1400" dirty="0">
              <a:ln>
                <a:noFill/>
              </a:ln>
              <a:solidFill>
                <a:srgbClr val="000000"/>
              </a:solidFill>
              <a:effectLst/>
              <a:latin typeface="Calibri" panose="020F0502020204030204" pitchFamily="34" charset="0"/>
            </a:endParaRPr>
          </a:p>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      Она была ему вручена "за мужество и героизм, проявленные во время длительного космического полета на орбитальной станции "МИР". Продолжительность полета составила 311 суток 20 часов 00 минут 54 секунды. Крикалев - первый обладатель высших отличий одновременно и СССР, и России: Героем Советского Союза он стал еще в апреле 1989 года.</a:t>
            </a:r>
            <a:endParaRPr lang="ru-RU" sz="2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4088977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03FDCD-AA85-B7C7-121B-40944F74640B}"/>
              </a:ext>
            </a:extLst>
          </p:cNvPr>
          <p:cNvSpPr>
            <a:spLocks noGrp="1"/>
          </p:cNvSpPr>
          <p:nvPr>
            <p:ph type="title"/>
          </p:nvPr>
        </p:nvSpPr>
        <p:spPr>
          <a:xfrm>
            <a:off x="1444075" y="379566"/>
            <a:ext cx="9303850" cy="1111610"/>
          </a:xfrm>
        </p:spPr>
        <p:txBody>
          <a:bodyPr/>
          <a:lstStyle/>
          <a:p>
            <a:r>
              <a:rPr lang="ru-RU" dirty="0"/>
              <a:t>Калашников Михаил Тимофеевич</a:t>
            </a:r>
          </a:p>
        </p:txBody>
      </p:sp>
      <p:pic>
        <p:nvPicPr>
          <p:cNvPr id="4" name="Рисунок 3">
            <a:extLst>
              <a:ext uri="{FF2B5EF4-FFF2-40B4-BE49-F238E27FC236}">
                <a16:creationId xmlns:a16="http://schemas.microsoft.com/office/drawing/2014/main" id="{3AA867E0-4260-F87F-3B87-04A6F2156DFB}"/>
              </a:ext>
            </a:extLst>
          </p:cNvPr>
          <p:cNvPicPr>
            <a:picLocks noChangeAspect="1"/>
          </p:cNvPicPr>
          <p:nvPr/>
        </p:nvPicPr>
        <p:blipFill>
          <a:blip r:embed="rId2"/>
          <a:stretch>
            <a:fillRect/>
          </a:stretch>
        </p:blipFill>
        <p:spPr>
          <a:xfrm>
            <a:off x="7506805" y="1716172"/>
            <a:ext cx="3241120" cy="3809738"/>
          </a:xfrm>
          <a:prstGeom prst="rect">
            <a:avLst/>
          </a:prstGeom>
        </p:spPr>
      </p:pic>
      <p:sp>
        <p:nvSpPr>
          <p:cNvPr id="6" name="TextBox 5">
            <a:extLst>
              <a:ext uri="{FF2B5EF4-FFF2-40B4-BE49-F238E27FC236}">
                <a16:creationId xmlns:a16="http://schemas.microsoft.com/office/drawing/2014/main" id="{4D20B41A-C9BC-9D72-4686-51E2851E6A44}"/>
              </a:ext>
            </a:extLst>
          </p:cNvPr>
          <p:cNvSpPr txBox="1"/>
          <p:nvPr/>
        </p:nvSpPr>
        <p:spPr>
          <a:xfrm>
            <a:off x="1444075" y="1716172"/>
            <a:ext cx="5345723" cy="3985899"/>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Конструктор оружия Михаил Тимофеевич Калашников удостоен второй Золотой медали "Серп и молот". Среди его наград - три ордена Ленина, "За заслуги перед Отечеством" II степени, ордена Октябрьской Революции, Трудового Красного Знамени, Дружбы народов, Отечественной войны I степени, Красной Звезды, многие медали. М. Т. Калашников - кавалер ордена Святого апостола Андрея Первозванного.</a:t>
            </a:r>
            <a:endParaRPr lang="ru-RU" sz="2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ru-RU" sz="9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4270773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6F2D3D-7396-E503-A67D-66C2EE102434}"/>
              </a:ext>
            </a:extLst>
          </p:cNvPr>
          <p:cNvSpPr>
            <a:spLocks noGrp="1"/>
          </p:cNvSpPr>
          <p:nvPr>
            <p:ph type="title"/>
          </p:nvPr>
        </p:nvSpPr>
        <p:spPr>
          <a:xfrm>
            <a:off x="1028575" y="112280"/>
            <a:ext cx="10134850" cy="1027204"/>
          </a:xfrm>
        </p:spPr>
        <p:txBody>
          <a:bodyPr>
            <a:normAutofit/>
          </a:bodyPr>
          <a:lstStyle/>
          <a:p>
            <a:r>
              <a:rPr lang="ru-RU" dirty="0"/>
              <a:t>Евгений </a:t>
            </a:r>
            <a:r>
              <a:rPr lang="ru-RU" dirty="0" err="1"/>
              <a:t>Эпов</a:t>
            </a:r>
            <a:r>
              <a:rPr lang="ru-RU" dirty="0"/>
              <a:t>                 Роман Соколов</a:t>
            </a:r>
          </a:p>
        </p:txBody>
      </p:sp>
      <p:pic>
        <p:nvPicPr>
          <p:cNvPr id="4" name="Рисунок 3">
            <a:extLst>
              <a:ext uri="{FF2B5EF4-FFF2-40B4-BE49-F238E27FC236}">
                <a16:creationId xmlns:a16="http://schemas.microsoft.com/office/drawing/2014/main" id="{92315AFB-7B12-C515-0B92-7E725AF7013C}"/>
              </a:ext>
            </a:extLst>
          </p:cNvPr>
          <p:cNvPicPr>
            <a:picLocks noChangeAspect="1"/>
          </p:cNvPicPr>
          <p:nvPr/>
        </p:nvPicPr>
        <p:blipFill>
          <a:blip r:embed="rId2"/>
          <a:stretch>
            <a:fillRect/>
          </a:stretch>
        </p:blipFill>
        <p:spPr>
          <a:xfrm>
            <a:off x="1452259" y="1300265"/>
            <a:ext cx="2838387" cy="3362178"/>
          </a:xfrm>
          <a:prstGeom prst="rect">
            <a:avLst/>
          </a:prstGeom>
        </p:spPr>
      </p:pic>
      <p:sp>
        <p:nvSpPr>
          <p:cNvPr id="6" name="TextBox 5">
            <a:extLst>
              <a:ext uri="{FF2B5EF4-FFF2-40B4-BE49-F238E27FC236}">
                <a16:creationId xmlns:a16="http://schemas.microsoft.com/office/drawing/2014/main" id="{B6F86FFD-7879-BFE6-6BFE-10E91536ECF8}"/>
              </a:ext>
            </a:extLst>
          </p:cNvPr>
          <p:cNvSpPr txBox="1"/>
          <p:nvPr/>
        </p:nvSpPr>
        <p:spPr>
          <a:xfrm>
            <a:off x="528876" y="4823225"/>
            <a:ext cx="5064369" cy="1531830"/>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Спецназовец накрыл собой в бою гранату, чтобы спасти своих товарищей. Указом президента сержанту Евгению </a:t>
            </a:r>
            <a:r>
              <a:rPr lang="ru-RU" sz="2000" kern="1400" dirty="0" err="1">
                <a:ln>
                  <a:noFill/>
                </a:ln>
                <a:solidFill>
                  <a:srgbClr val="000000"/>
                </a:solidFill>
                <a:effectLst/>
                <a:latin typeface="Times New Roman" panose="02020603050405020304" pitchFamily="18" charset="0"/>
              </a:rPr>
              <a:t>Эпову</a:t>
            </a:r>
            <a:r>
              <a:rPr lang="ru-RU" sz="2000" kern="1400" dirty="0">
                <a:ln>
                  <a:noFill/>
                </a:ln>
                <a:solidFill>
                  <a:srgbClr val="000000"/>
                </a:solidFill>
                <a:effectLst/>
                <a:latin typeface="Times New Roman" panose="02020603050405020304" pitchFamily="18" charset="0"/>
              </a:rPr>
              <a:t> посмертно присвоено звание Героя России.</a:t>
            </a:r>
            <a:endParaRPr lang="ru-RU" sz="2000" kern="1400" dirty="0">
              <a:ln>
                <a:noFill/>
              </a:ln>
              <a:solidFill>
                <a:srgbClr val="000000"/>
              </a:solidFill>
              <a:effectLst/>
              <a:latin typeface="Calibri" panose="020F0502020204030204" pitchFamily="34" charset="0"/>
            </a:endParaRPr>
          </a:p>
        </p:txBody>
      </p:sp>
      <p:pic>
        <p:nvPicPr>
          <p:cNvPr id="7" name="Рисунок 6">
            <a:extLst>
              <a:ext uri="{FF2B5EF4-FFF2-40B4-BE49-F238E27FC236}">
                <a16:creationId xmlns:a16="http://schemas.microsoft.com/office/drawing/2014/main" id="{FD0ED671-3AE5-553C-3766-BFC1313809B6}"/>
              </a:ext>
            </a:extLst>
          </p:cNvPr>
          <p:cNvPicPr>
            <a:picLocks noChangeAspect="1"/>
          </p:cNvPicPr>
          <p:nvPr/>
        </p:nvPicPr>
        <p:blipFill>
          <a:blip r:embed="rId3"/>
          <a:stretch>
            <a:fillRect/>
          </a:stretch>
        </p:blipFill>
        <p:spPr>
          <a:xfrm>
            <a:off x="7681463" y="1300265"/>
            <a:ext cx="2557554" cy="3362178"/>
          </a:xfrm>
          <a:prstGeom prst="rect">
            <a:avLst/>
          </a:prstGeom>
        </p:spPr>
      </p:pic>
      <p:sp>
        <p:nvSpPr>
          <p:cNvPr id="9" name="TextBox 8">
            <a:extLst>
              <a:ext uri="{FF2B5EF4-FFF2-40B4-BE49-F238E27FC236}">
                <a16:creationId xmlns:a16="http://schemas.microsoft.com/office/drawing/2014/main" id="{9380BC2E-4F1E-CE54-1F93-3DEB655C91FD}"/>
              </a:ext>
            </a:extLst>
          </p:cNvPr>
          <p:cNvSpPr txBox="1"/>
          <p:nvPr/>
        </p:nvSpPr>
        <p:spPr>
          <a:xfrm>
            <a:off x="5838091" y="4608693"/>
            <a:ext cx="5992837" cy="1898084"/>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Гвардии капитан Соколов Роман Владимирович – заместитель командира роты по воздушно-десантной подготовке. За мужество и героизм, проявленные в боях с террористами присвоено звание Герой России (посмертно).</a:t>
            </a:r>
            <a:endParaRPr lang="ru-RU" sz="2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414313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22EEC7-999D-C56E-ED6D-A0C6D34D5349}"/>
              </a:ext>
            </a:extLst>
          </p:cNvPr>
          <p:cNvSpPr>
            <a:spLocks noGrp="1"/>
          </p:cNvSpPr>
          <p:nvPr>
            <p:ph type="title"/>
          </p:nvPr>
        </p:nvSpPr>
        <p:spPr>
          <a:xfrm>
            <a:off x="3455755" y="492107"/>
            <a:ext cx="5280490" cy="1181949"/>
          </a:xfrm>
        </p:spPr>
        <p:txBody>
          <a:bodyPr/>
          <a:lstStyle/>
          <a:p>
            <a:pPr algn="ctr"/>
            <a:r>
              <a:rPr lang="ru-RU" dirty="0"/>
              <a:t>Герои Беслана</a:t>
            </a:r>
          </a:p>
        </p:txBody>
      </p:sp>
      <p:sp>
        <p:nvSpPr>
          <p:cNvPr id="5" name="TextBox 4">
            <a:extLst>
              <a:ext uri="{FF2B5EF4-FFF2-40B4-BE49-F238E27FC236}">
                <a16:creationId xmlns:a16="http://schemas.microsoft.com/office/drawing/2014/main" id="{779B6BE1-FD4B-C4EF-8CB3-1CAB599E6B94}"/>
              </a:ext>
            </a:extLst>
          </p:cNvPr>
          <p:cNvSpPr txBox="1"/>
          <p:nvPr/>
        </p:nvSpPr>
        <p:spPr>
          <a:xfrm>
            <a:off x="175846" y="2127636"/>
            <a:ext cx="11840308" cy="4093428"/>
          </a:xfrm>
          <a:prstGeom prst="rect">
            <a:avLst/>
          </a:prstGeom>
          <a:noFill/>
        </p:spPr>
        <p:txBody>
          <a:bodyPr wrap="square">
            <a:spAutoFit/>
          </a:bodyPr>
          <a:lstStyle/>
          <a:p>
            <a:pPr algn="just"/>
            <a:r>
              <a:rPr lang="ru-RU" sz="2000" dirty="0">
                <a:solidFill>
                  <a:schemeClr val="bg1"/>
                </a:solidFill>
              </a:rPr>
              <a:t>Террористический акт в Беслане — захват заложников в школе № 1 города Беслана (Северная Осетия), совершённый террористами утром 1 сентября 2004 года во время торжественной линейки, посвящённой началу учебного года. В течение двух с половиной дней террористы удерживали в здании более 1100 заложников (преимущественно детей, их родителей и сотрудников школы) в тяжелейших условиях, отказывая людям даже в минимальных естественных потребностях. </a:t>
            </a:r>
          </a:p>
          <a:p>
            <a:pPr algn="just"/>
            <a:endParaRPr lang="ru-RU" sz="2000" dirty="0">
              <a:solidFill>
                <a:schemeClr val="bg1"/>
              </a:solidFill>
            </a:endParaRPr>
          </a:p>
          <a:p>
            <a:pPr algn="just"/>
            <a:r>
              <a:rPr lang="ru-RU" sz="2000" dirty="0">
                <a:solidFill>
                  <a:schemeClr val="bg1"/>
                </a:solidFill>
              </a:rPr>
              <a:t>Горькие траурные цифры Беслана </a:t>
            </a:r>
          </a:p>
          <a:p>
            <a:pPr algn="just"/>
            <a:r>
              <a:rPr lang="ru-RU" sz="2000" dirty="0">
                <a:solidFill>
                  <a:schemeClr val="bg1"/>
                </a:solidFill>
              </a:rPr>
              <a:t>(3 сентября 2004г. 13 час.05 мин.)</a:t>
            </a:r>
          </a:p>
          <a:p>
            <a:pPr algn="just"/>
            <a:r>
              <a:rPr lang="ru-RU" sz="2000" dirty="0">
                <a:solidFill>
                  <a:schemeClr val="bg1"/>
                </a:solidFill>
              </a:rPr>
              <a:t>¨1251 человек - общее количество заложников.</a:t>
            </a:r>
          </a:p>
          <a:p>
            <a:pPr algn="just"/>
            <a:r>
              <a:rPr lang="ru-RU" sz="2000" dirty="0">
                <a:solidFill>
                  <a:schemeClr val="bg1"/>
                </a:solidFill>
              </a:rPr>
              <a:t>¨334 погибших заложников, из которых 186 - дети;</a:t>
            </a:r>
          </a:p>
          <a:p>
            <a:pPr algn="just"/>
            <a:r>
              <a:rPr lang="ru-RU" sz="2000" dirty="0">
                <a:solidFill>
                  <a:schemeClr val="bg1"/>
                </a:solidFill>
              </a:rPr>
              <a:t>¨10 - погибшие смертью героев сотрудники спецподразделений ФСБ "Альфа" и "Вымпел";</a:t>
            </a:r>
          </a:p>
          <a:p>
            <a:pPr algn="just"/>
            <a:r>
              <a:rPr lang="ru-RU" sz="2000" dirty="0">
                <a:solidFill>
                  <a:schemeClr val="bg1"/>
                </a:solidFill>
              </a:rPr>
              <a:t>¨600 - раненые;</a:t>
            </a:r>
          </a:p>
        </p:txBody>
      </p:sp>
    </p:spTree>
    <p:extLst>
      <p:ext uri="{BB962C8B-B14F-4D97-AF65-F5344CB8AC3E}">
        <p14:creationId xmlns:p14="http://schemas.microsoft.com/office/powerpoint/2010/main" val="232672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3333A2-A1F8-5124-F71B-6CC0A26EC388}"/>
              </a:ext>
            </a:extLst>
          </p:cNvPr>
          <p:cNvSpPr>
            <a:spLocks noGrp="1"/>
          </p:cNvSpPr>
          <p:nvPr>
            <p:ph type="title"/>
          </p:nvPr>
        </p:nvSpPr>
        <p:spPr>
          <a:xfrm>
            <a:off x="557810" y="224820"/>
            <a:ext cx="11329598" cy="802121"/>
          </a:xfrm>
        </p:spPr>
        <p:txBody>
          <a:bodyPr>
            <a:normAutofit/>
          </a:bodyPr>
          <a:lstStyle/>
          <a:p>
            <a:r>
              <a:rPr lang="ru-RU" dirty="0"/>
              <a:t>Андрей Туркин                  Александр Петров </a:t>
            </a:r>
          </a:p>
        </p:txBody>
      </p:sp>
      <p:pic>
        <p:nvPicPr>
          <p:cNvPr id="4" name="Рисунок 3">
            <a:extLst>
              <a:ext uri="{FF2B5EF4-FFF2-40B4-BE49-F238E27FC236}">
                <a16:creationId xmlns:a16="http://schemas.microsoft.com/office/drawing/2014/main" id="{7DE76D66-641F-2559-22B6-5CB6F4503996}"/>
              </a:ext>
            </a:extLst>
          </p:cNvPr>
          <p:cNvPicPr>
            <a:picLocks noChangeAspect="1"/>
          </p:cNvPicPr>
          <p:nvPr/>
        </p:nvPicPr>
        <p:blipFill>
          <a:blip r:embed="rId2"/>
          <a:stretch>
            <a:fillRect/>
          </a:stretch>
        </p:blipFill>
        <p:spPr>
          <a:xfrm>
            <a:off x="2087840" y="1132735"/>
            <a:ext cx="2164160" cy="2887573"/>
          </a:xfrm>
          <a:prstGeom prst="rect">
            <a:avLst/>
          </a:prstGeom>
        </p:spPr>
      </p:pic>
      <p:sp>
        <p:nvSpPr>
          <p:cNvPr id="6" name="TextBox 5">
            <a:extLst>
              <a:ext uri="{FF2B5EF4-FFF2-40B4-BE49-F238E27FC236}">
                <a16:creationId xmlns:a16="http://schemas.microsoft.com/office/drawing/2014/main" id="{2FC1850E-6793-F89D-CC73-39775B596E06}"/>
              </a:ext>
            </a:extLst>
          </p:cNvPr>
          <p:cNvSpPr txBox="1"/>
          <p:nvPr/>
        </p:nvSpPr>
        <p:spPr>
          <a:xfrm>
            <a:off x="117231" y="4126102"/>
            <a:ext cx="6105378"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Герой Российской Федерации (посмертно) лейтенант Туркин Андрей Алексеевич. Дал возможность штурмовой группе развернуться в помещении, где находились около 250 заложников. А когда бандит бросил в скопление людей гранату, Андрей накрыл её собой.</a:t>
            </a:r>
            <a:endParaRPr lang="ru-RU" sz="2000" kern="1400" dirty="0">
              <a:ln>
                <a:noFill/>
              </a:ln>
              <a:solidFill>
                <a:srgbClr val="000000"/>
              </a:solidFill>
              <a:effectLst/>
              <a:latin typeface="Calibri" panose="020F0502020204030204" pitchFamily="34" charset="0"/>
            </a:endParaRPr>
          </a:p>
        </p:txBody>
      </p:sp>
      <p:pic>
        <p:nvPicPr>
          <p:cNvPr id="7" name="Рисунок 6">
            <a:extLst>
              <a:ext uri="{FF2B5EF4-FFF2-40B4-BE49-F238E27FC236}">
                <a16:creationId xmlns:a16="http://schemas.microsoft.com/office/drawing/2014/main" id="{577721C7-96E5-EBC9-E78D-705D55782D93}"/>
              </a:ext>
            </a:extLst>
          </p:cNvPr>
          <p:cNvPicPr>
            <a:picLocks noChangeAspect="1"/>
          </p:cNvPicPr>
          <p:nvPr/>
        </p:nvPicPr>
        <p:blipFill>
          <a:blip r:embed="rId3"/>
          <a:stretch>
            <a:fillRect/>
          </a:stretch>
        </p:blipFill>
        <p:spPr>
          <a:xfrm>
            <a:off x="7940002" y="1132734"/>
            <a:ext cx="2343726" cy="2887574"/>
          </a:xfrm>
          <a:prstGeom prst="rect">
            <a:avLst/>
          </a:prstGeom>
        </p:spPr>
      </p:pic>
      <p:sp>
        <p:nvSpPr>
          <p:cNvPr id="9" name="TextBox 8">
            <a:extLst>
              <a:ext uri="{FF2B5EF4-FFF2-40B4-BE49-F238E27FC236}">
                <a16:creationId xmlns:a16="http://schemas.microsoft.com/office/drawing/2014/main" id="{47CF8BD5-8EF2-4A0B-5235-1E387B43E0F2}"/>
              </a:ext>
            </a:extLst>
          </p:cNvPr>
          <p:cNvSpPr txBox="1"/>
          <p:nvPr/>
        </p:nvSpPr>
        <p:spPr>
          <a:xfrm>
            <a:off x="6396904" y="4126101"/>
            <a:ext cx="5429921"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Герой Российской Федерации (посмертно) майор Перов Александр Валентинович. Руководитель группы, прикрывал эвакуацию детей. Упредив разрыв гранаты, накрыл собой троих. Продолжал руководить группой, даже будучи смертельно ранен.</a:t>
            </a:r>
            <a:endParaRPr lang="ru-RU" sz="2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1022149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E2AE3B-4152-8208-FC01-4373E34E365C}"/>
              </a:ext>
            </a:extLst>
          </p:cNvPr>
          <p:cNvSpPr>
            <a:spLocks noGrp="1"/>
          </p:cNvSpPr>
          <p:nvPr>
            <p:ph type="title"/>
          </p:nvPr>
        </p:nvSpPr>
        <p:spPr>
          <a:xfrm>
            <a:off x="585737" y="202843"/>
            <a:ext cx="11329598" cy="759918"/>
          </a:xfrm>
        </p:spPr>
        <p:txBody>
          <a:bodyPr>
            <a:normAutofit fontScale="90000"/>
          </a:bodyPr>
          <a:lstStyle/>
          <a:p>
            <a:r>
              <a:rPr lang="ru-RU" dirty="0"/>
              <a:t>          Олег Ильин                  Дмитрий Разумовский</a:t>
            </a:r>
          </a:p>
        </p:txBody>
      </p:sp>
      <p:pic>
        <p:nvPicPr>
          <p:cNvPr id="4" name="Рисунок 3">
            <a:extLst>
              <a:ext uri="{FF2B5EF4-FFF2-40B4-BE49-F238E27FC236}">
                <a16:creationId xmlns:a16="http://schemas.microsoft.com/office/drawing/2014/main" id="{2C637AB1-6B3F-C0D1-293D-6B7B7BDA3581}"/>
              </a:ext>
            </a:extLst>
          </p:cNvPr>
          <p:cNvPicPr>
            <a:picLocks noChangeAspect="1"/>
          </p:cNvPicPr>
          <p:nvPr/>
        </p:nvPicPr>
        <p:blipFill>
          <a:blip r:embed="rId2"/>
          <a:stretch>
            <a:fillRect/>
          </a:stretch>
        </p:blipFill>
        <p:spPr>
          <a:xfrm>
            <a:off x="2081440" y="1096964"/>
            <a:ext cx="1731482" cy="2767844"/>
          </a:xfrm>
          <a:prstGeom prst="rect">
            <a:avLst/>
          </a:prstGeom>
        </p:spPr>
      </p:pic>
      <p:sp>
        <p:nvSpPr>
          <p:cNvPr id="6" name="TextBox 5">
            <a:extLst>
              <a:ext uri="{FF2B5EF4-FFF2-40B4-BE49-F238E27FC236}">
                <a16:creationId xmlns:a16="http://schemas.microsoft.com/office/drawing/2014/main" id="{5E6AA836-18C1-AB26-42B2-4E6E5125AD97}"/>
              </a:ext>
            </a:extLst>
          </p:cNvPr>
          <p:cNvSpPr txBox="1"/>
          <p:nvPr/>
        </p:nvSpPr>
        <p:spPr>
          <a:xfrm>
            <a:off x="281354" y="4377114"/>
            <a:ext cx="5331655"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Герой Российской Федерации (посмертно) подполковник Ильин Олег Геннадьевич. Один из первых начал штурмовать здание. Ценой своей жизни спас сотрудников штурмовой группы и обеспечил уничтожение остальных преступников.</a:t>
            </a:r>
            <a:endParaRPr lang="ru-RU" sz="2000" kern="1400" dirty="0">
              <a:ln>
                <a:noFill/>
              </a:ln>
              <a:solidFill>
                <a:srgbClr val="000000"/>
              </a:solidFill>
              <a:effectLst/>
              <a:latin typeface="Calibri" panose="020F0502020204030204" pitchFamily="34" charset="0"/>
            </a:endParaRPr>
          </a:p>
        </p:txBody>
      </p:sp>
      <p:pic>
        <p:nvPicPr>
          <p:cNvPr id="7" name="Рисунок 6">
            <a:extLst>
              <a:ext uri="{FF2B5EF4-FFF2-40B4-BE49-F238E27FC236}">
                <a16:creationId xmlns:a16="http://schemas.microsoft.com/office/drawing/2014/main" id="{A9CF72E6-E12B-5506-30F2-F0672F7736A4}"/>
              </a:ext>
            </a:extLst>
          </p:cNvPr>
          <p:cNvPicPr>
            <a:picLocks noChangeAspect="1"/>
          </p:cNvPicPr>
          <p:nvPr/>
        </p:nvPicPr>
        <p:blipFill>
          <a:blip r:embed="rId3"/>
          <a:stretch>
            <a:fillRect/>
          </a:stretch>
        </p:blipFill>
        <p:spPr>
          <a:xfrm>
            <a:off x="7887380" y="1096964"/>
            <a:ext cx="1941154" cy="2767845"/>
          </a:xfrm>
          <a:prstGeom prst="rect">
            <a:avLst/>
          </a:prstGeom>
        </p:spPr>
      </p:pic>
      <p:sp>
        <p:nvSpPr>
          <p:cNvPr id="9" name="TextBox 8">
            <a:extLst>
              <a:ext uri="{FF2B5EF4-FFF2-40B4-BE49-F238E27FC236}">
                <a16:creationId xmlns:a16="http://schemas.microsoft.com/office/drawing/2014/main" id="{2A809D75-A0B2-8707-1F52-703157E3CD00}"/>
              </a:ext>
            </a:extLst>
          </p:cNvPr>
          <p:cNvSpPr txBox="1"/>
          <p:nvPr/>
        </p:nvSpPr>
        <p:spPr>
          <a:xfrm>
            <a:off x="5805268" y="4377114"/>
            <a:ext cx="6105378"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Герой РФ (посмертно) подполковник Разумовский Дмитрий Александрович. Террористы вели огонь по убегающим детям. Дмитрий выявил новую огневую точку и первым ворвался в помещение. Завязался бой, в результате которого огонь был подавлен, но Дмитрий получил смертельное ранение.</a:t>
            </a:r>
            <a:endParaRPr lang="ru-RU" sz="2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137706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E04CAC9-6637-E7F2-69EC-75B7244729A3}"/>
              </a:ext>
            </a:extLst>
          </p:cNvPr>
          <p:cNvSpPr>
            <a:spLocks noGrp="1"/>
          </p:cNvSpPr>
          <p:nvPr>
            <p:ph type="title"/>
          </p:nvPr>
        </p:nvSpPr>
        <p:spPr>
          <a:xfrm>
            <a:off x="951497" y="154484"/>
            <a:ext cx="10916527" cy="782875"/>
          </a:xfrm>
        </p:spPr>
        <p:txBody>
          <a:bodyPr>
            <a:normAutofit/>
          </a:bodyPr>
          <a:lstStyle/>
          <a:p>
            <a:r>
              <a:rPr lang="ru-RU" dirty="0"/>
              <a:t>  Андрей Велько              Вячеслав Маляров  </a:t>
            </a:r>
          </a:p>
        </p:txBody>
      </p:sp>
      <p:pic>
        <p:nvPicPr>
          <p:cNvPr id="4" name="Рисунок 3">
            <a:extLst>
              <a:ext uri="{FF2B5EF4-FFF2-40B4-BE49-F238E27FC236}">
                <a16:creationId xmlns:a16="http://schemas.microsoft.com/office/drawing/2014/main" id="{5419BB8E-17C4-148F-323D-60266EFD6796}"/>
              </a:ext>
            </a:extLst>
          </p:cNvPr>
          <p:cNvPicPr>
            <a:picLocks noChangeAspect="1"/>
          </p:cNvPicPr>
          <p:nvPr/>
        </p:nvPicPr>
        <p:blipFill>
          <a:blip r:embed="rId2"/>
          <a:stretch>
            <a:fillRect/>
          </a:stretch>
        </p:blipFill>
        <p:spPr>
          <a:xfrm>
            <a:off x="1724097" y="1121808"/>
            <a:ext cx="2601751" cy="3018698"/>
          </a:xfrm>
          <a:prstGeom prst="rect">
            <a:avLst/>
          </a:prstGeom>
        </p:spPr>
      </p:pic>
      <p:sp>
        <p:nvSpPr>
          <p:cNvPr id="6" name="TextBox 5">
            <a:extLst>
              <a:ext uri="{FF2B5EF4-FFF2-40B4-BE49-F238E27FC236}">
                <a16:creationId xmlns:a16="http://schemas.microsoft.com/office/drawing/2014/main" id="{2352DD98-80B0-D7AC-FF8D-4D8BEF64EB09}"/>
              </a:ext>
            </a:extLst>
          </p:cNvPr>
          <p:cNvSpPr txBox="1"/>
          <p:nvPr/>
        </p:nvSpPr>
        <p:spPr>
          <a:xfrm>
            <a:off x="323976" y="4296636"/>
            <a:ext cx="5401995"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Кавалер ордена «3а заслуги перед Отечеством» IV степени (посмертно) майор Велько Андрей Витальевич. Вошёл в здание школы в составе передовой штурмовой группы. Прикрывая заложников и боевых товарищей, получил множественные смертельные ранения.</a:t>
            </a:r>
            <a:endParaRPr lang="ru-RU" sz="2000" kern="1400" dirty="0">
              <a:ln>
                <a:noFill/>
              </a:ln>
              <a:solidFill>
                <a:srgbClr val="000000"/>
              </a:solidFill>
              <a:effectLst/>
              <a:latin typeface="Calibri" panose="020F0502020204030204" pitchFamily="34" charset="0"/>
            </a:endParaRPr>
          </a:p>
        </p:txBody>
      </p:sp>
      <p:pic>
        <p:nvPicPr>
          <p:cNvPr id="7" name="Рисунок 6">
            <a:extLst>
              <a:ext uri="{FF2B5EF4-FFF2-40B4-BE49-F238E27FC236}">
                <a16:creationId xmlns:a16="http://schemas.microsoft.com/office/drawing/2014/main" id="{82C48F02-3F91-54EE-BC03-F2415878A597}"/>
              </a:ext>
            </a:extLst>
          </p:cNvPr>
          <p:cNvPicPr>
            <a:picLocks noChangeAspect="1"/>
          </p:cNvPicPr>
          <p:nvPr/>
        </p:nvPicPr>
        <p:blipFill>
          <a:blip r:embed="rId3"/>
          <a:stretch>
            <a:fillRect/>
          </a:stretch>
        </p:blipFill>
        <p:spPr>
          <a:xfrm>
            <a:off x="7951117" y="1113547"/>
            <a:ext cx="2230391" cy="3026959"/>
          </a:xfrm>
          <a:prstGeom prst="rect">
            <a:avLst/>
          </a:prstGeom>
        </p:spPr>
      </p:pic>
      <p:sp>
        <p:nvSpPr>
          <p:cNvPr id="11" name="TextBox 10">
            <a:extLst>
              <a:ext uri="{FF2B5EF4-FFF2-40B4-BE49-F238E27FC236}">
                <a16:creationId xmlns:a16="http://schemas.microsoft.com/office/drawing/2014/main" id="{1E293031-0EB0-2889-6A2A-8B64FFDCB69C}"/>
              </a:ext>
            </a:extLst>
          </p:cNvPr>
          <p:cNvSpPr txBox="1"/>
          <p:nvPr/>
        </p:nvSpPr>
        <p:spPr>
          <a:xfrm>
            <a:off x="6264603" y="4316694"/>
            <a:ext cx="5603421" cy="2264338"/>
          </a:xfrm>
          <a:prstGeom prst="rect">
            <a:avLst/>
          </a:prstGeom>
          <a:noFill/>
        </p:spPr>
        <p:txBody>
          <a:bodyPr wrap="square">
            <a:spAutoFit/>
          </a:bodyPr>
          <a:lstStyle/>
          <a:p>
            <a:pPr marL="0" marR="0" indent="0" algn="just">
              <a:lnSpc>
                <a:spcPct val="119000"/>
              </a:lnSpc>
              <a:spcBef>
                <a:spcPts val="0"/>
              </a:spcBef>
              <a:spcAft>
                <a:spcPts val="600"/>
              </a:spcAft>
            </a:pPr>
            <a:r>
              <a:rPr lang="ru-RU" sz="2000" kern="1400" dirty="0">
                <a:ln>
                  <a:noFill/>
                </a:ln>
                <a:solidFill>
                  <a:srgbClr val="000000"/>
                </a:solidFill>
                <a:effectLst/>
                <a:latin typeface="Times New Roman" panose="02020603050405020304" pitchFamily="18" charset="0"/>
              </a:rPr>
              <a:t>Кавалер ордена «3а заслуги перед Отечеством» IV степени (посмертно) майор Маляров Вячеслав Владимирович. Практически перекрыл собой направление обстрела для группы. Получив смертельное ранение, продолжал вести бой. Ранил двух террористов и заставил их отступить.</a:t>
            </a:r>
            <a:endParaRPr lang="ru-RU" sz="2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823138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12775A-E992-556E-5063-CB8A668A6296}"/>
              </a:ext>
            </a:extLst>
          </p:cNvPr>
          <p:cNvSpPr>
            <a:spLocks noGrp="1"/>
          </p:cNvSpPr>
          <p:nvPr>
            <p:ph type="title"/>
          </p:nvPr>
        </p:nvSpPr>
        <p:spPr>
          <a:xfrm>
            <a:off x="4324950" y="327927"/>
            <a:ext cx="3542100" cy="1077127"/>
          </a:xfrm>
        </p:spPr>
        <p:txBody>
          <a:bodyPr/>
          <a:lstStyle/>
          <a:p>
            <a:r>
              <a:rPr lang="ru-RU" dirty="0"/>
              <a:t>НАЧАЛО СВО</a:t>
            </a:r>
          </a:p>
        </p:txBody>
      </p:sp>
      <p:sp>
        <p:nvSpPr>
          <p:cNvPr id="5" name="TextBox 4">
            <a:extLst>
              <a:ext uri="{FF2B5EF4-FFF2-40B4-BE49-F238E27FC236}">
                <a16:creationId xmlns:a16="http://schemas.microsoft.com/office/drawing/2014/main" id="{7F25CB75-3409-54C3-A870-F70F07ED5D0A}"/>
              </a:ext>
            </a:extLst>
          </p:cNvPr>
          <p:cNvSpPr txBox="1"/>
          <p:nvPr/>
        </p:nvSpPr>
        <p:spPr>
          <a:xfrm>
            <a:off x="1862718" y="1755416"/>
            <a:ext cx="8466564" cy="3970318"/>
          </a:xfrm>
          <a:prstGeom prst="rect">
            <a:avLst/>
          </a:prstGeom>
          <a:noFill/>
        </p:spPr>
        <p:txBody>
          <a:bodyPr wrap="square">
            <a:spAutoFit/>
          </a:bodyPr>
          <a:lstStyle/>
          <a:p>
            <a:pPr algn="just"/>
            <a:r>
              <a:rPr lang="ru-RU" sz="2800" dirty="0">
                <a:solidFill>
                  <a:schemeClr val="bg1"/>
                </a:solidFill>
                <a:latin typeface="Times New Roman" panose="02020603050405020304" pitchFamily="18" charset="0"/>
                <a:cs typeface="Times New Roman" panose="02020603050405020304" pitchFamily="18" charset="0"/>
              </a:rPr>
              <a:t>24 февраля 2022 года Президент России объявил о начале Специальной военной операции (СВО). Её цели – защита Донбасса и упредительное обеспечение безопасности России.</a:t>
            </a:r>
          </a:p>
          <a:p>
            <a:pPr algn="just"/>
            <a:endParaRPr lang="ru-RU" sz="2800" dirty="0">
              <a:solidFill>
                <a:schemeClr val="bg1"/>
              </a:solidFill>
              <a:latin typeface="Times New Roman" panose="02020603050405020304" pitchFamily="18" charset="0"/>
              <a:cs typeface="Times New Roman" panose="02020603050405020304" pitchFamily="18" charset="0"/>
            </a:endParaRPr>
          </a:p>
          <a:p>
            <a:pPr algn="just"/>
            <a:r>
              <a:rPr lang="ru-RU" sz="2800" dirty="0">
                <a:solidFill>
                  <a:schemeClr val="bg1"/>
                </a:solidFill>
                <a:latin typeface="Times New Roman" panose="02020603050405020304" pitchFamily="18" charset="0"/>
                <a:cs typeface="Times New Roman" panose="02020603050405020304" pitchFamily="18" charset="0"/>
              </a:rPr>
              <a:t>«Мы не начинали никаких боевых действий, мы пытаемся их закончить»</a:t>
            </a:r>
          </a:p>
          <a:p>
            <a:pPr algn="just"/>
            <a:r>
              <a:rPr lang="ru-RU" sz="2800" dirty="0">
                <a:solidFill>
                  <a:schemeClr val="bg1"/>
                </a:solidFill>
                <a:latin typeface="Times New Roman" panose="02020603050405020304" pitchFamily="18" charset="0"/>
                <a:cs typeface="Times New Roman" panose="02020603050405020304" pitchFamily="18" charset="0"/>
              </a:rPr>
              <a:t>                                                    </a:t>
            </a:r>
          </a:p>
          <a:p>
            <a:pPr algn="r"/>
            <a:r>
              <a:rPr lang="ru-RU" sz="2800" dirty="0">
                <a:solidFill>
                  <a:schemeClr val="bg1"/>
                </a:solidFill>
                <a:latin typeface="Times New Roman" panose="02020603050405020304" pitchFamily="18" charset="0"/>
                <a:cs typeface="Times New Roman" panose="02020603050405020304" pitchFamily="18" charset="0"/>
              </a:rPr>
              <a:t>   В. В. Путин</a:t>
            </a:r>
          </a:p>
        </p:txBody>
      </p:sp>
    </p:spTree>
    <p:extLst>
      <p:ext uri="{BB962C8B-B14F-4D97-AF65-F5344CB8AC3E}">
        <p14:creationId xmlns:p14="http://schemas.microsoft.com/office/powerpoint/2010/main" val="4057126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1E0209-90C2-E04B-FBB2-89D2C5C3E494}"/>
              </a:ext>
            </a:extLst>
          </p:cNvPr>
          <p:cNvSpPr>
            <a:spLocks noGrp="1"/>
          </p:cNvSpPr>
          <p:nvPr>
            <p:ph type="title"/>
          </p:nvPr>
        </p:nvSpPr>
        <p:spPr>
          <a:xfrm>
            <a:off x="4630407" y="281093"/>
            <a:ext cx="2931185" cy="914662"/>
          </a:xfrm>
        </p:spPr>
        <p:txBody>
          <a:bodyPr/>
          <a:lstStyle/>
          <a:p>
            <a:r>
              <a:rPr lang="ru-RU" dirty="0"/>
              <a:t>Герои СВО</a:t>
            </a:r>
          </a:p>
        </p:txBody>
      </p:sp>
      <p:sp>
        <p:nvSpPr>
          <p:cNvPr id="5" name="TextBox 4">
            <a:extLst>
              <a:ext uri="{FF2B5EF4-FFF2-40B4-BE49-F238E27FC236}">
                <a16:creationId xmlns:a16="http://schemas.microsoft.com/office/drawing/2014/main" id="{F3BB958D-95CA-9B1E-53AF-41AB79F22DAB}"/>
              </a:ext>
            </a:extLst>
          </p:cNvPr>
          <p:cNvSpPr txBox="1"/>
          <p:nvPr/>
        </p:nvSpPr>
        <p:spPr>
          <a:xfrm>
            <a:off x="647114" y="1386060"/>
            <a:ext cx="6105378" cy="3477875"/>
          </a:xfrm>
          <a:prstGeom prst="rect">
            <a:avLst/>
          </a:prstGeom>
          <a:noFill/>
        </p:spPr>
        <p:txBody>
          <a:bodyPr wrap="square">
            <a:spAutoFit/>
          </a:bodyPr>
          <a:lstStyle/>
          <a:p>
            <a:pPr algn="just"/>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 декабря 2023 года президент России Владимир Путин наградил девятерых военнослужащих почетными звездами Героя России. Церемония награждения состоялась сразу после заседания коллегии Минобороны, где участвовал глава государства. Звания Героя России за время спецоперации на Украине удостоены 272 российских военнослужащих, заявил на заседании министр обороны Сергей Шойгу. Всего, по словам главы военного ведомства, 320 тыс. человек получили государственные награды.</a:t>
            </a:r>
            <a:endParaRPr lang="ru-RU" sz="2000"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F93E6781-312C-E09C-D45F-5F9BAB765E0E}"/>
              </a:ext>
            </a:extLst>
          </p:cNvPr>
          <p:cNvPicPr>
            <a:picLocks noChangeAspect="1"/>
          </p:cNvPicPr>
          <p:nvPr/>
        </p:nvPicPr>
        <p:blipFill>
          <a:blip r:embed="rId2"/>
          <a:stretch>
            <a:fillRect/>
          </a:stretch>
        </p:blipFill>
        <p:spPr>
          <a:xfrm>
            <a:off x="7094829" y="1386060"/>
            <a:ext cx="4895512" cy="3676207"/>
          </a:xfrm>
          <a:prstGeom prst="rect">
            <a:avLst/>
          </a:prstGeom>
        </p:spPr>
      </p:pic>
    </p:spTree>
    <p:extLst>
      <p:ext uri="{BB962C8B-B14F-4D97-AF65-F5344CB8AC3E}">
        <p14:creationId xmlns:p14="http://schemas.microsoft.com/office/powerpoint/2010/main" val="626675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C8F57D-070D-3234-9732-F2AA56FAAFF2}"/>
              </a:ext>
            </a:extLst>
          </p:cNvPr>
          <p:cNvSpPr>
            <a:spLocks noGrp="1"/>
          </p:cNvSpPr>
          <p:nvPr>
            <p:ph type="title"/>
          </p:nvPr>
        </p:nvSpPr>
        <p:spPr>
          <a:xfrm>
            <a:off x="4074733" y="323297"/>
            <a:ext cx="4042533" cy="1111610"/>
          </a:xfrm>
        </p:spPr>
        <p:txBody>
          <a:bodyPr/>
          <a:lstStyle/>
          <a:p>
            <a:r>
              <a:rPr lang="ru-RU" dirty="0"/>
              <a:t>Символы СВО</a:t>
            </a:r>
          </a:p>
        </p:txBody>
      </p:sp>
      <p:pic>
        <p:nvPicPr>
          <p:cNvPr id="4" name="Рисунок 3">
            <a:extLst>
              <a:ext uri="{FF2B5EF4-FFF2-40B4-BE49-F238E27FC236}">
                <a16:creationId xmlns:a16="http://schemas.microsoft.com/office/drawing/2014/main" id="{08C22428-8E44-267F-AE8F-1499BAF10FBC}"/>
              </a:ext>
            </a:extLst>
          </p:cNvPr>
          <p:cNvPicPr>
            <a:picLocks noChangeAspect="1"/>
          </p:cNvPicPr>
          <p:nvPr/>
        </p:nvPicPr>
        <p:blipFill>
          <a:blip r:embed="rId2"/>
          <a:stretch>
            <a:fillRect/>
          </a:stretch>
        </p:blipFill>
        <p:spPr>
          <a:xfrm>
            <a:off x="368580" y="2011682"/>
            <a:ext cx="5722676" cy="3144639"/>
          </a:xfrm>
          <a:prstGeom prst="rect">
            <a:avLst/>
          </a:prstGeom>
        </p:spPr>
      </p:pic>
      <p:pic>
        <p:nvPicPr>
          <p:cNvPr id="5" name="Рисунок 4">
            <a:extLst>
              <a:ext uri="{FF2B5EF4-FFF2-40B4-BE49-F238E27FC236}">
                <a16:creationId xmlns:a16="http://schemas.microsoft.com/office/drawing/2014/main" id="{F6C0D1F6-07B6-3C87-AF8B-0FA50729F2AC}"/>
              </a:ext>
            </a:extLst>
          </p:cNvPr>
          <p:cNvPicPr>
            <a:picLocks noChangeAspect="1"/>
          </p:cNvPicPr>
          <p:nvPr/>
        </p:nvPicPr>
        <p:blipFill>
          <a:blip r:embed="rId3"/>
          <a:stretch>
            <a:fillRect/>
          </a:stretch>
        </p:blipFill>
        <p:spPr>
          <a:xfrm>
            <a:off x="6473680" y="2011682"/>
            <a:ext cx="5645385" cy="3176291"/>
          </a:xfrm>
          <a:prstGeom prst="rect">
            <a:avLst/>
          </a:prstGeom>
        </p:spPr>
      </p:pic>
    </p:spTree>
    <p:extLst>
      <p:ext uri="{BB962C8B-B14F-4D97-AF65-F5344CB8AC3E}">
        <p14:creationId xmlns:p14="http://schemas.microsoft.com/office/powerpoint/2010/main" val="457267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E1656870-D224-4738-5AB5-8DF333EBAB63}"/>
              </a:ext>
            </a:extLst>
          </p:cNvPr>
          <p:cNvPicPr>
            <a:picLocks noChangeAspect="1"/>
          </p:cNvPicPr>
          <p:nvPr/>
        </p:nvPicPr>
        <p:blipFill>
          <a:blip r:embed="rId2"/>
          <a:stretch>
            <a:fillRect/>
          </a:stretch>
        </p:blipFill>
        <p:spPr>
          <a:xfrm>
            <a:off x="1570553" y="1207889"/>
            <a:ext cx="9050894" cy="4442221"/>
          </a:xfrm>
          <a:prstGeom prst="rect">
            <a:avLst/>
          </a:prstGeom>
        </p:spPr>
      </p:pic>
    </p:spTree>
    <p:extLst>
      <p:ext uri="{BB962C8B-B14F-4D97-AF65-F5344CB8AC3E}">
        <p14:creationId xmlns:p14="http://schemas.microsoft.com/office/powerpoint/2010/main" val="1259228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4CABD63-B17A-5ADD-6CEC-577756FE0609}"/>
              </a:ext>
            </a:extLst>
          </p:cNvPr>
          <p:cNvSpPr>
            <a:spLocks noGrp="1"/>
          </p:cNvSpPr>
          <p:nvPr>
            <p:ph type="title"/>
          </p:nvPr>
        </p:nvSpPr>
        <p:spPr>
          <a:xfrm>
            <a:off x="1828800" y="365500"/>
            <a:ext cx="8534400" cy="900246"/>
          </a:xfrm>
        </p:spPr>
        <p:txBody>
          <a:bodyPr/>
          <a:lstStyle/>
          <a:p>
            <a:pPr algn="ctr"/>
            <a:r>
              <a:rPr lang="ru-RU" dirty="0"/>
              <a:t>Нурмагомед Гаджимагомедов</a:t>
            </a:r>
          </a:p>
        </p:txBody>
      </p:sp>
      <p:pic>
        <p:nvPicPr>
          <p:cNvPr id="4" name="Рисунок 3">
            <a:extLst>
              <a:ext uri="{FF2B5EF4-FFF2-40B4-BE49-F238E27FC236}">
                <a16:creationId xmlns:a16="http://schemas.microsoft.com/office/drawing/2014/main" id="{FD43AA3B-CB58-277C-A822-A3C72CDDFCAF}"/>
              </a:ext>
            </a:extLst>
          </p:cNvPr>
          <p:cNvPicPr>
            <a:picLocks noChangeAspect="1"/>
          </p:cNvPicPr>
          <p:nvPr/>
        </p:nvPicPr>
        <p:blipFill>
          <a:blip r:embed="rId2"/>
          <a:stretch>
            <a:fillRect/>
          </a:stretch>
        </p:blipFill>
        <p:spPr>
          <a:xfrm>
            <a:off x="893129" y="2083538"/>
            <a:ext cx="4342760" cy="2882314"/>
          </a:xfrm>
          <a:prstGeom prst="rect">
            <a:avLst/>
          </a:prstGeom>
        </p:spPr>
      </p:pic>
      <p:sp>
        <p:nvSpPr>
          <p:cNvPr id="6" name="TextBox 5">
            <a:extLst>
              <a:ext uri="{FF2B5EF4-FFF2-40B4-BE49-F238E27FC236}">
                <a16:creationId xmlns:a16="http://schemas.microsoft.com/office/drawing/2014/main" id="{FE784554-0CD8-FF81-985B-D716FA1E63AE}"/>
              </a:ext>
            </a:extLst>
          </p:cNvPr>
          <p:cNvSpPr txBox="1"/>
          <p:nvPr/>
        </p:nvSpPr>
        <p:spPr>
          <a:xfrm>
            <a:off x="5362305" y="3074572"/>
            <a:ext cx="5936566" cy="900246"/>
          </a:xfrm>
          <a:prstGeom prst="rect">
            <a:avLst/>
          </a:prstGeom>
          <a:noFill/>
        </p:spPr>
        <p:txBody>
          <a:bodyPr wrap="square">
            <a:spAutoFit/>
          </a:bodyPr>
          <a:lstStyle/>
          <a:p>
            <a:pPr marL="857250" algn="just">
              <a:lnSpc>
                <a:spcPts val="2100"/>
              </a:lnSpc>
              <a:spcAft>
                <a:spcPts val="1000"/>
              </a:spcAft>
            </a:pPr>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Десантник старший лейтенант Нурмагомед Гаджимагомедов стал Героем посмертно. Ему было всего 25 лет.</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3527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644356-1E91-AB9E-BD67-1F44EEF40A68}"/>
              </a:ext>
            </a:extLst>
          </p:cNvPr>
          <p:cNvSpPr>
            <a:spLocks noGrp="1"/>
          </p:cNvSpPr>
          <p:nvPr>
            <p:ph type="title"/>
          </p:nvPr>
        </p:nvSpPr>
        <p:spPr>
          <a:xfrm>
            <a:off x="3601139" y="543173"/>
            <a:ext cx="4389500" cy="845886"/>
          </a:xfrm>
        </p:spPr>
        <p:txBody>
          <a:bodyPr/>
          <a:lstStyle/>
          <a:p>
            <a:r>
              <a:rPr lang="ru-RU" dirty="0"/>
              <a:t>Алексей Лёвкин</a:t>
            </a:r>
          </a:p>
        </p:txBody>
      </p:sp>
      <p:pic>
        <p:nvPicPr>
          <p:cNvPr id="4" name="Рисунок 3">
            <a:extLst>
              <a:ext uri="{FF2B5EF4-FFF2-40B4-BE49-F238E27FC236}">
                <a16:creationId xmlns:a16="http://schemas.microsoft.com/office/drawing/2014/main" id="{8C6BACA0-19D8-331C-469C-60CACAA9E85F}"/>
              </a:ext>
            </a:extLst>
          </p:cNvPr>
          <p:cNvPicPr>
            <a:picLocks noChangeAspect="1"/>
          </p:cNvPicPr>
          <p:nvPr/>
        </p:nvPicPr>
        <p:blipFill>
          <a:blip r:embed="rId2"/>
          <a:stretch>
            <a:fillRect/>
          </a:stretch>
        </p:blipFill>
        <p:spPr>
          <a:xfrm>
            <a:off x="1228389" y="2542608"/>
            <a:ext cx="4389500" cy="2926334"/>
          </a:xfrm>
          <a:prstGeom prst="rect">
            <a:avLst/>
          </a:prstGeom>
        </p:spPr>
      </p:pic>
      <p:sp>
        <p:nvSpPr>
          <p:cNvPr id="9" name="TextBox 8">
            <a:extLst>
              <a:ext uri="{FF2B5EF4-FFF2-40B4-BE49-F238E27FC236}">
                <a16:creationId xmlns:a16="http://schemas.microsoft.com/office/drawing/2014/main" id="{7CD73C96-7498-E55B-A195-2F6F5F601A55}"/>
              </a:ext>
            </a:extLst>
          </p:cNvPr>
          <p:cNvSpPr txBox="1"/>
          <p:nvPr/>
        </p:nvSpPr>
        <p:spPr>
          <a:xfrm>
            <a:off x="5795889" y="2963599"/>
            <a:ext cx="6105378" cy="1938992"/>
          </a:xfrm>
          <a:prstGeom prst="rect">
            <a:avLst/>
          </a:prstGeom>
          <a:noFill/>
        </p:spPr>
        <p:txBody>
          <a:bodyPr wrap="square">
            <a:spAutoFit/>
          </a:bodyPr>
          <a:lstStyle/>
          <a:p>
            <a:pPr algn="just"/>
            <a:r>
              <a:rPr lang="ru-RU"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Проявил доблесть и ещё один командир танковой роты капитан</a:t>
            </a:r>
            <a:r>
              <a:rPr lang="ru-RU"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Алексей Лёвкин.</a:t>
            </a:r>
            <a:r>
              <a:rPr lang="ru-RU"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 районе Чупринки во время выдвижения на рубеж рота подверглась нападению из засады. Капитан мгновенно сориентировался, лично уничтожил 2 танка и 3 БМП противника</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317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244DD43-4D84-734E-7B7F-C27784B7C40C}"/>
              </a:ext>
            </a:extLst>
          </p:cNvPr>
          <p:cNvSpPr>
            <a:spLocks noGrp="1"/>
          </p:cNvSpPr>
          <p:nvPr>
            <p:ph type="title"/>
          </p:nvPr>
        </p:nvSpPr>
        <p:spPr>
          <a:xfrm>
            <a:off x="4196653" y="158426"/>
            <a:ext cx="3817449" cy="844322"/>
          </a:xfrm>
        </p:spPr>
        <p:txBody>
          <a:bodyPr/>
          <a:lstStyle/>
          <a:p>
            <a:r>
              <a:rPr lang="ru-RU" dirty="0"/>
              <a:t>Виктор Дудин</a:t>
            </a:r>
          </a:p>
        </p:txBody>
      </p:sp>
      <p:pic>
        <p:nvPicPr>
          <p:cNvPr id="4" name="Рисунок 3">
            <a:extLst>
              <a:ext uri="{FF2B5EF4-FFF2-40B4-BE49-F238E27FC236}">
                <a16:creationId xmlns:a16="http://schemas.microsoft.com/office/drawing/2014/main" id="{2D24B5AF-244B-BD19-A227-BC885C7D0DF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1028" y="1824890"/>
            <a:ext cx="3095625" cy="4191000"/>
          </a:xfrm>
          <a:prstGeom prst="rect">
            <a:avLst/>
          </a:prstGeom>
          <a:noFill/>
          <a:ln>
            <a:noFill/>
          </a:ln>
        </p:spPr>
      </p:pic>
      <p:sp>
        <p:nvSpPr>
          <p:cNvPr id="6" name="TextBox 5">
            <a:extLst>
              <a:ext uri="{FF2B5EF4-FFF2-40B4-BE49-F238E27FC236}">
                <a16:creationId xmlns:a16="http://schemas.microsoft.com/office/drawing/2014/main" id="{C28A7B9E-34EE-28FC-9EBA-0B18EFF1C0B3}"/>
              </a:ext>
            </a:extLst>
          </p:cNvPr>
          <p:cNvSpPr txBox="1"/>
          <p:nvPr/>
        </p:nvSpPr>
        <p:spPr>
          <a:xfrm>
            <a:off x="4942660" y="1335067"/>
            <a:ext cx="6105378" cy="5170646"/>
          </a:xfrm>
          <a:prstGeom prst="rect">
            <a:avLst/>
          </a:prstGeom>
          <a:noFill/>
        </p:spPr>
        <p:txBody>
          <a:bodyPr wrap="square">
            <a:spAutoFit/>
          </a:bodyPr>
          <a:lstStyle/>
          <a:p>
            <a:pPr algn="just" fontAlgn="t"/>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Штурман истребительного авиационного полка майор Виктор Дудин 5 раз был в командировках в Сирии.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fontAlgn="t">
              <a:spcAft>
                <a:spcPts val="1200"/>
              </a:spcAft>
            </a:pPr>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Первый вылет в рамках спецоперации на Украине на Су-35 совершил утром 24 февраля. Во время боевого патрулирования по прикрытию наступающей группировки войск обнаружил истребитель Су-27 противника. И с первого захода в дуэльном бою сбил его, не позволив нанести удар по нашим. А затем на земле уничтожил мобильные зенитные ракетные комплексы «Бук-М1», на предельно малой высоте прорвав украинскую систему ПВО.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fontAlgn="t">
              <a:spcAft>
                <a:spcPts val="1200"/>
              </a:spcAft>
            </a:pPr>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28 февраля майор Дудин в составе пары перехватил ещё 2 украинских Су-27. 1 марта записал на свой счёт ещё 1 сбитый Су-27.</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457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B49736-E0FF-FC17-01AB-269A1FD9CFAD}"/>
              </a:ext>
            </a:extLst>
          </p:cNvPr>
          <p:cNvSpPr>
            <a:spLocks noGrp="1"/>
          </p:cNvSpPr>
          <p:nvPr>
            <p:ph type="title"/>
          </p:nvPr>
        </p:nvSpPr>
        <p:spPr>
          <a:xfrm>
            <a:off x="1828800" y="252958"/>
            <a:ext cx="8534400" cy="900594"/>
          </a:xfrm>
        </p:spPr>
        <p:txBody>
          <a:bodyPr>
            <a:normAutofit/>
          </a:bodyPr>
          <a:lstStyle/>
          <a:p>
            <a:pPr algn="ctr"/>
            <a:r>
              <a:rPr lang="ru-RU" dirty="0"/>
              <a:t>Наши земляки</a:t>
            </a:r>
          </a:p>
        </p:txBody>
      </p:sp>
      <p:pic>
        <p:nvPicPr>
          <p:cNvPr id="4" name="Рисунок 3">
            <a:extLst>
              <a:ext uri="{FF2B5EF4-FFF2-40B4-BE49-F238E27FC236}">
                <a16:creationId xmlns:a16="http://schemas.microsoft.com/office/drawing/2014/main" id="{87B10110-29BC-FCFC-FFAA-CEC05C920CB7}"/>
              </a:ext>
            </a:extLst>
          </p:cNvPr>
          <p:cNvPicPr>
            <a:picLocks noChangeAspect="1"/>
          </p:cNvPicPr>
          <p:nvPr/>
        </p:nvPicPr>
        <p:blipFill>
          <a:blip r:embed="rId2"/>
          <a:stretch>
            <a:fillRect/>
          </a:stretch>
        </p:blipFill>
        <p:spPr>
          <a:xfrm>
            <a:off x="1469902" y="1359111"/>
            <a:ext cx="3264048" cy="2453234"/>
          </a:xfrm>
          <a:prstGeom prst="rect">
            <a:avLst/>
          </a:prstGeom>
        </p:spPr>
      </p:pic>
      <p:sp>
        <p:nvSpPr>
          <p:cNvPr id="6" name="TextBox 5">
            <a:extLst>
              <a:ext uri="{FF2B5EF4-FFF2-40B4-BE49-F238E27FC236}">
                <a16:creationId xmlns:a16="http://schemas.microsoft.com/office/drawing/2014/main" id="{AFBCFFE6-5FCE-D199-70F1-9B9BF26889A7}"/>
              </a:ext>
            </a:extLst>
          </p:cNvPr>
          <p:cNvSpPr txBox="1"/>
          <p:nvPr/>
        </p:nvSpPr>
        <p:spPr>
          <a:xfrm>
            <a:off x="562707" y="4694144"/>
            <a:ext cx="5078438" cy="1323439"/>
          </a:xfrm>
          <a:prstGeom prst="rect">
            <a:avLst/>
          </a:prstGeom>
          <a:noFill/>
        </p:spPr>
        <p:txBody>
          <a:bodyPr wrap="square">
            <a:spAutoFit/>
          </a:bodyPr>
          <a:lstStyle/>
          <a:p>
            <a:pPr algn="just"/>
            <a:r>
              <a:rPr lang="ru-RU" sz="2000" dirty="0">
                <a:solidFill>
                  <a:schemeClr val="bg1"/>
                </a:solidFill>
                <a:effectLst/>
                <a:latin typeface="Times New Roman" panose="02020603050405020304" pitchFamily="18" charset="0"/>
                <a:ea typeface="Calibri" panose="020F0502020204030204" pitchFamily="34" charset="0"/>
              </a:rPr>
              <a:t>Лейтенант Юрий Отиев с позывным «Валдай»  из Новгородской области, командир разведроты, представлен к ордену Мужества.</a:t>
            </a:r>
            <a:endParaRPr lang="ru-RU" sz="2000" dirty="0">
              <a:solidFill>
                <a:schemeClr val="bg1"/>
              </a:solidFill>
            </a:endParaRPr>
          </a:p>
        </p:txBody>
      </p:sp>
      <p:pic>
        <p:nvPicPr>
          <p:cNvPr id="7" name="Рисунок 6">
            <a:extLst>
              <a:ext uri="{FF2B5EF4-FFF2-40B4-BE49-F238E27FC236}">
                <a16:creationId xmlns:a16="http://schemas.microsoft.com/office/drawing/2014/main" id="{DD5D8805-9DD9-EC64-B21C-25D7948870CC}"/>
              </a:ext>
            </a:extLst>
          </p:cNvPr>
          <p:cNvPicPr>
            <a:picLocks noChangeAspect="1"/>
          </p:cNvPicPr>
          <p:nvPr/>
        </p:nvPicPr>
        <p:blipFill>
          <a:blip r:embed="rId3"/>
          <a:stretch>
            <a:fillRect/>
          </a:stretch>
        </p:blipFill>
        <p:spPr>
          <a:xfrm>
            <a:off x="7697110" y="1359111"/>
            <a:ext cx="3189203" cy="2453234"/>
          </a:xfrm>
          <a:prstGeom prst="rect">
            <a:avLst/>
          </a:prstGeom>
        </p:spPr>
      </p:pic>
      <p:sp>
        <p:nvSpPr>
          <p:cNvPr id="9" name="TextBox 8">
            <a:extLst>
              <a:ext uri="{FF2B5EF4-FFF2-40B4-BE49-F238E27FC236}">
                <a16:creationId xmlns:a16="http://schemas.microsoft.com/office/drawing/2014/main" id="{E69727CB-DC9E-AD07-314C-EBAF265FDDFD}"/>
              </a:ext>
            </a:extLst>
          </p:cNvPr>
          <p:cNvSpPr txBox="1"/>
          <p:nvPr/>
        </p:nvSpPr>
        <p:spPr>
          <a:xfrm>
            <a:off x="6954131" y="4694144"/>
            <a:ext cx="4675162" cy="1015663"/>
          </a:xfrm>
          <a:prstGeom prst="rect">
            <a:avLst/>
          </a:prstGeom>
          <a:noFill/>
        </p:spPr>
        <p:txBody>
          <a:bodyPr wrap="square">
            <a:spAutoFit/>
          </a:bodyPr>
          <a:lstStyle/>
          <a:p>
            <a:pPr algn="just"/>
            <a:r>
              <a:rPr lang="ru-RU" sz="2000" dirty="0">
                <a:solidFill>
                  <a:schemeClr val="bg1"/>
                </a:solidFill>
                <a:effectLst/>
                <a:latin typeface="Times New Roman" panose="02020603050405020304" pitchFamily="18" charset="0"/>
                <a:ea typeface="Calibri" panose="020F0502020204030204" pitchFamily="34" charset="0"/>
              </a:rPr>
              <a:t>Александр </a:t>
            </a:r>
            <a:r>
              <a:rPr lang="ru-RU" sz="2000" dirty="0" err="1">
                <a:solidFill>
                  <a:schemeClr val="bg1"/>
                </a:solidFill>
                <a:effectLst/>
                <a:latin typeface="Times New Roman" panose="02020603050405020304" pitchFamily="18" charset="0"/>
                <a:ea typeface="Calibri" panose="020F0502020204030204" pitchFamily="34" charset="0"/>
              </a:rPr>
              <a:t>Дуняхин</a:t>
            </a:r>
            <a:r>
              <a:rPr lang="ru-RU" sz="2000" dirty="0">
                <a:solidFill>
                  <a:schemeClr val="bg1"/>
                </a:solidFill>
                <a:effectLst/>
                <a:latin typeface="Times New Roman" panose="02020603050405020304" pitchFamily="18" charset="0"/>
                <a:ea typeface="Calibri" panose="020F0502020204030204" pitchFamily="34" charset="0"/>
              </a:rPr>
              <a:t> из Парфинского района награждён орденом Мужества посмертно.</a:t>
            </a:r>
            <a:endParaRPr lang="ru-RU" sz="2000" dirty="0">
              <a:solidFill>
                <a:schemeClr val="bg1"/>
              </a:solidFill>
            </a:endParaRPr>
          </a:p>
        </p:txBody>
      </p:sp>
    </p:spTree>
    <p:extLst>
      <p:ext uri="{BB962C8B-B14F-4D97-AF65-F5344CB8AC3E}">
        <p14:creationId xmlns:p14="http://schemas.microsoft.com/office/powerpoint/2010/main" val="2883766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A29661-BFA6-AAAE-8798-E5E2627B300F}"/>
              </a:ext>
            </a:extLst>
          </p:cNvPr>
          <p:cNvSpPr>
            <a:spLocks noGrp="1"/>
          </p:cNvSpPr>
          <p:nvPr>
            <p:ph type="title"/>
          </p:nvPr>
        </p:nvSpPr>
        <p:spPr>
          <a:xfrm>
            <a:off x="2931047" y="383683"/>
            <a:ext cx="6329905" cy="697985"/>
          </a:xfrm>
        </p:spPr>
        <p:txBody>
          <a:bodyPr/>
          <a:lstStyle/>
          <a:p>
            <a:r>
              <a:rPr lang="ru-RU" dirty="0"/>
              <a:t>РОССИЯ – СТРАНА ГЕРОЕВ</a:t>
            </a:r>
          </a:p>
        </p:txBody>
      </p:sp>
      <p:sp>
        <p:nvSpPr>
          <p:cNvPr id="6" name="TextBox 5">
            <a:extLst>
              <a:ext uri="{FF2B5EF4-FFF2-40B4-BE49-F238E27FC236}">
                <a16:creationId xmlns:a16="http://schemas.microsoft.com/office/drawing/2014/main" id="{F3458BE8-8409-21F8-3D26-55C92D91035D}"/>
              </a:ext>
            </a:extLst>
          </p:cNvPr>
          <p:cNvSpPr txBox="1"/>
          <p:nvPr/>
        </p:nvSpPr>
        <p:spPr>
          <a:xfrm>
            <a:off x="2292039" y="1777718"/>
            <a:ext cx="7607920" cy="3539430"/>
          </a:xfrm>
          <a:prstGeom prst="rect">
            <a:avLst/>
          </a:prstGeom>
          <a:noFill/>
        </p:spPr>
        <p:txBody>
          <a:bodyPr wrap="square">
            <a:spAutoFit/>
          </a:bodyPr>
          <a:lstStyle/>
          <a:p>
            <a:pPr algn="just"/>
            <a:r>
              <a:rPr lang="ru-RU" sz="2800" dirty="0">
                <a:solidFill>
                  <a:schemeClr val="bg1"/>
                </a:solidFill>
                <a:latin typeface="Times New Roman" panose="02020603050405020304" pitchFamily="18" charset="0"/>
                <a:cs typeface="Times New Roman" panose="02020603050405020304" pitchFamily="18" charset="0"/>
              </a:rPr>
              <a:t>         В истории России во все времена люди вне зависимости от национальности вставали на защиту нашей Родины. </a:t>
            </a:r>
          </a:p>
          <a:p>
            <a:pPr algn="just"/>
            <a:r>
              <a:rPr lang="ru-RU" sz="2800" dirty="0">
                <a:solidFill>
                  <a:schemeClr val="bg1"/>
                </a:solidFill>
                <a:latin typeface="Times New Roman" panose="02020603050405020304" pitchFamily="18" charset="0"/>
                <a:cs typeface="Times New Roman" panose="02020603050405020304" pitchFamily="18" charset="0"/>
              </a:rPr>
              <a:t>         В этом была и есть основа непобедимости нашей страны Мобилизованные и добровольцы из самых дальних краёв нашей страны спасают  жителей многострадального Донбасса и других территорий</a:t>
            </a:r>
          </a:p>
        </p:txBody>
      </p:sp>
    </p:spTree>
    <p:extLst>
      <p:ext uri="{BB962C8B-B14F-4D97-AF65-F5344CB8AC3E}">
        <p14:creationId xmlns:p14="http://schemas.microsoft.com/office/powerpoint/2010/main" val="3893744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7D7A3F-E215-C6D4-9E63-7AC4F1B0CBDF}"/>
              </a:ext>
            </a:extLst>
          </p:cNvPr>
          <p:cNvSpPr txBox="1"/>
          <p:nvPr/>
        </p:nvSpPr>
        <p:spPr>
          <a:xfrm>
            <a:off x="836342" y="797510"/>
            <a:ext cx="6938845" cy="5262979"/>
          </a:xfrm>
          <a:prstGeom prst="rect">
            <a:avLst/>
          </a:prstGeom>
          <a:noFill/>
        </p:spPr>
        <p:txBody>
          <a:bodyPr wrap="square">
            <a:spAutoFit/>
          </a:bodyPr>
          <a:lstStyle/>
          <a:p>
            <a:r>
              <a:rPr lang="ru-RU" sz="2800" dirty="0">
                <a:solidFill>
                  <a:schemeClr val="bg1"/>
                </a:solidFill>
                <a:latin typeface="Times New Roman" panose="02020603050405020304" pitchFamily="18" charset="0"/>
                <a:cs typeface="Times New Roman" panose="02020603050405020304" pitchFamily="18" charset="0"/>
              </a:rPr>
              <a:t>Могуча Россия на все времена – </a:t>
            </a:r>
          </a:p>
          <a:p>
            <a:r>
              <a:rPr lang="ru-RU" sz="2800" dirty="0">
                <a:solidFill>
                  <a:schemeClr val="bg1"/>
                </a:solidFill>
                <a:latin typeface="Times New Roman" panose="02020603050405020304" pitchFamily="18" charset="0"/>
                <a:cs typeface="Times New Roman" panose="02020603050405020304" pitchFamily="18" charset="0"/>
              </a:rPr>
              <a:t>И в прежние годы, и ныне. </a:t>
            </a:r>
          </a:p>
          <a:p>
            <a:r>
              <a:rPr lang="ru-RU" sz="2800" dirty="0">
                <a:solidFill>
                  <a:schemeClr val="bg1"/>
                </a:solidFill>
                <a:latin typeface="Times New Roman" panose="02020603050405020304" pitchFamily="18" charset="0"/>
                <a:cs typeface="Times New Roman" panose="02020603050405020304" pitchFamily="18" charset="0"/>
              </a:rPr>
              <a:t>Героями наша Отчизна сильна, </a:t>
            </a:r>
          </a:p>
          <a:p>
            <a:r>
              <a:rPr lang="ru-RU" sz="2800" dirty="0">
                <a:solidFill>
                  <a:schemeClr val="bg1"/>
                </a:solidFill>
                <a:latin typeface="Times New Roman" panose="02020603050405020304" pitchFamily="18" charset="0"/>
                <a:cs typeface="Times New Roman" panose="02020603050405020304" pitchFamily="18" charset="0"/>
              </a:rPr>
              <a:t>Отечество славится ими. </a:t>
            </a:r>
          </a:p>
          <a:p>
            <a:r>
              <a:rPr lang="ru-RU" sz="2800" dirty="0">
                <a:solidFill>
                  <a:schemeClr val="bg1"/>
                </a:solidFill>
                <a:latin typeface="Times New Roman" panose="02020603050405020304" pitchFamily="18" charset="0"/>
                <a:cs typeface="Times New Roman" panose="02020603050405020304" pitchFamily="18" charset="0"/>
              </a:rPr>
              <a:t>Сегодня героев мы славить хотим:</a:t>
            </a:r>
          </a:p>
          <a:p>
            <a:r>
              <a:rPr lang="ru-RU" sz="2800" dirty="0">
                <a:solidFill>
                  <a:schemeClr val="bg1"/>
                </a:solidFill>
                <a:latin typeface="Times New Roman" panose="02020603050405020304" pitchFamily="18" charset="0"/>
                <a:cs typeface="Times New Roman" panose="02020603050405020304" pitchFamily="18" charset="0"/>
              </a:rPr>
              <a:t> Вас много, мы вами гордимся. </a:t>
            </a:r>
          </a:p>
          <a:p>
            <a:r>
              <a:rPr lang="ru-RU" sz="2800" dirty="0">
                <a:solidFill>
                  <a:schemeClr val="bg1"/>
                </a:solidFill>
                <a:latin typeface="Times New Roman" panose="02020603050405020304" pitchFamily="18" charset="0"/>
                <a:cs typeface="Times New Roman" panose="02020603050405020304" pitchFamily="18" charset="0"/>
              </a:rPr>
              <a:t>Мы помним, мы любим, – на этом стоим, </a:t>
            </a:r>
          </a:p>
          <a:p>
            <a:r>
              <a:rPr lang="ru-RU" sz="2800" dirty="0">
                <a:solidFill>
                  <a:schemeClr val="bg1"/>
                </a:solidFill>
                <a:latin typeface="Times New Roman" panose="02020603050405020304" pitchFamily="18" charset="0"/>
                <a:cs typeface="Times New Roman" panose="02020603050405020304" pitchFamily="18" charset="0"/>
              </a:rPr>
              <a:t>На вас походить мы стремимся. </a:t>
            </a:r>
          </a:p>
          <a:p>
            <a:r>
              <a:rPr lang="ru-RU" sz="2800" dirty="0">
                <a:solidFill>
                  <a:schemeClr val="bg1"/>
                </a:solidFill>
                <a:latin typeface="Times New Roman" panose="02020603050405020304" pitchFamily="18" charset="0"/>
                <a:cs typeface="Times New Roman" panose="02020603050405020304" pitchFamily="18" charset="0"/>
              </a:rPr>
              <a:t>Для тех, кто стоит на защите страны, </a:t>
            </a:r>
          </a:p>
          <a:p>
            <a:r>
              <a:rPr lang="ru-RU" sz="2800" dirty="0">
                <a:solidFill>
                  <a:schemeClr val="bg1"/>
                </a:solidFill>
                <a:latin typeface="Times New Roman" panose="02020603050405020304" pitchFamily="18" charset="0"/>
                <a:cs typeface="Times New Roman" panose="02020603050405020304" pitchFamily="18" charset="0"/>
              </a:rPr>
              <a:t>Мы душу и сердце откроем. </a:t>
            </a:r>
          </a:p>
          <a:p>
            <a:r>
              <a:rPr lang="ru-RU" sz="2800" dirty="0">
                <a:solidFill>
                  <a:schemeClr val="bg1"/>
                </a:solidFill>
                <a:latin typeface="Times New Roman" panose="02020603050405020304" pitchFamily="18" charset="0"/>
                <a:cs typeface="Times New Roman" panose="02020603050405020304" pitchFamily="18" charset="0"/>
              </a:rPr>
              <a:t>Отважны, надежны и духом сильны. </a:t>
            </a:r>
          </a:p>
          <a:p>
            <a:r>
              <a:rPr lang="ru-RU" sz="2800" dirty="0">
                <a:solidFill>
                  <a:schemeClr val="bg1"/>
                </a:solidFill>
                <a:latin typeface="Times New Roman" panose="02020603050405020304" pitchFamily="18" charset="0"/>
                <a:cs typeface="Times New Roman" panose="02020603050405020304" pitchFamily="18" charset="0"/>
              </a:rPr>
              <a:t>Так вечная слава героям!</a:t>
            </a:r>
          </a:p>
        </p:txBody>
      </p:sp>
      <p:pic>
        <p:nvPicPr>
          <p:cNvPr id="6" name="Рисунок 5">
            <a:extLst>
              <a:ext uri="{FF2B5EF4-FFF2-40B4-BE49-F238E27FC236}">
                <a16:creationId xmlns:a16="http://schemas.microsoft.com/office/drawing/2014/main" id="{FD40053D-A209-1D60-9045-CE2CC19F302B}"/>
              </a:ext>
            </a:extLst>
          </p:cNvPr>
          <p:cNvPicPr>
            <a:picLocks noChangeAspect="1"/>
          </p:cNvPicPr>
          <p:nvPr/>
        </p:nvPicPr>
        <p:blipFill>
          <a:blip r:embed="rId2"/>
          <a:stretch>
            <a:fillRect/>
          </a:stretch>
        </p:blipFill>
        <p:spPr>
          <a:xfrm>
            <a:off x="8543592" y="280572"/>
            <a:ext cx="3365909" cy="2243939"/>
          </a:xfrm>
          <a:prstGeom prst="rect">
            <a:avLst/>
          </a:prstGeom>
        </p:spPr>
      </p:pic>
    </p:spTree>
    <p:extLst>
      <p:ext uri="{BB962C8B-B14F-4D97-AF65-F5344CB8AC3E}">
        <p14:creationId xmlns:p14="http://schemas.microsoft.com/office/powerpoint/2010/main" val="2700101673"/>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95</TotalTime>
  <Words>1310</Words>
  <Application>Microsoft Office PowerPoint</Application>
  <PresentationFormat>Широкоэкранный</PresentationFormat>
  <Paragraphs>83</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Calibri</vt:lpstr>
      <vt:lpstr>Century Gothic</vt:lpstr>
      <vt:lpstr>Times New Roman</vt:lpstr>
      <vt:lpstr>Wingdings 3</vt:lpstr>
      <vt:lpstr>Сектор</vt:lpstr>
      <vt:lpstr>Филиал-4 ГОБОУ «вечерняя школа»</vt:lpstr>
      <vt:lpstr>9 декабря –  день героя России </vt:lpstr>
      <vt:lpstr>Награды героев</vt:lpstr>
      <vt:lpstr>Сергей крикалёв</vt:lpstr>
      <vt:lpstr>Калашников Михаил Тимофеевич</vt:lpstr>
      <vt:lpstr>Евгений Эпов                 Роман Соколов</vt:lpstr>
      <vt:lpstr>Герои Беслана</vt:lpstr>
      <vt:lpstr>Андрей Туркин                  Александр Петров </vt:lpstr>
      <vt:lpstr>          Олег Ильин                  Дмитрий Разумовский</vt:lpstr>
      <vt:lpstr>  Андрей Велько              Вячеслав Маляров  </vt:lpstr>
      <vt:lpstr>НАЧАЛО СВО</vt:lpstr>
      <vt:lpstr>Герои СВО</vt:lpstr>
      <vt:lpstr>Символы СВО</vt:lpstr>
      <vt:lpstr>Презентация PowerPoint</vt:lpstr>
      <vt:lpstr>Нурмагомед Гаджимагомедов</vt:lpstr>
      <vt:lpstr>Алексей Лёвкин</vt:lpstr>
      <vt:lpstr>Виктор Дудин</vt:lpstr>
      <vt:lpstr>Наши земляки</vt:lpstr>
      <vt:lpstr>РОССИЯ – СТРАНА ГЕРОЕВ</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Филиал-4 ГОБОУ «вечерняя школа», г. валдай</dc:title>
  <dc:creator>Пользователь</dc:creator>
  <cp:lastModifiedBy>Пользователь</cp:lastModifiedBy>
  <cp:revision>7</cp:revision>
  <dcterms:created xsi:type="dcterms:W3CDTF">2024-02-05T05:45:16Z</dcterms:created>
  <dcterms:modified xsi:type="dcterms:W3CDTF">2024-02-05T08:39:10Z</dcterms:modified>
</cp:coreProperties>
</file>