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6" r:id="rId4"/>
    <p:sldId id="267" r:id="rId5"/>
    <p:sldId id="258" r:id="rId6"/>
    <p:sldId id="259" r:id="rId7"/>
    <p:sldId id="260" r:id="rId8"/>
    <p:sldId id="261" r:id="rId9"/>
    <p:sldId id="270" r:id="rId10"/>
    <p:sldId id="265" r:id="rId11"/>
    <p:sldId id="268" r:id="rId12"/>
    <p:sldId id="269" r:id="rId13"/>
    <p:sldId id="262" r:id="rId14"/>
    <p:sldId id="26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89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g"/><Relationship Id="rId7" Type="http://schemas.openxmlformats.org/officeDocument/2006/relationships/image" Target="../media/image2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2960" y="692696"/>
            <a:ext cx="80648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познавательного УУД «моделирование» </a:t>
            </a:r>
            <a:endParaRPr lang="ru-RU" sz="32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начальных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</a:t>
            </a: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86189" y="3212976"/>
            <a:ext cx="6452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Шнайдер Наталья Владимировна,</a:t>
            </a:r>
          </a:p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Успенская СОШ»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7" y="3997806"/>
            <a:ext cx="3456384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30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" t="4720" r="1474" b="54040"/>
          <a:stretch/>
        </p:blipFill>
        <p:spPr bwMode="auto">
          <a:xfrm>
            <a:off x="899592" y="855406"/>
            <a:ext cx="7801957" cy="14214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68717" y="332186"/>
            <a:ext cx="42445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по модели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2362" y="190754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26142" y="289715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75879" y="5246901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" t="5419" r="1501" b="6403"/>
          <a:stretch/>
        </p:blipFill>
        <p:spPr bwMode="auto">
          <a:xfrm>
            <a:off x="899592" y="3623123"/>
            <a:ext cx="7801957" cy="2025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43" y="2471089"/>
            <a:ext cx="4012498" cy="1056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743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1" t="22645" r="53175" b="35769"/>
          <a:stretch/>
        </p:blipFill>
        <p:spPr bwMode="auto">
          <a:xfrm>
            <a:off x="555995" y="548680"/>
            <a:ext cx="3952568" cy="3038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3861048"/>
            <a:ext cx="61206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«</a:t>
            </a:r>
            <a:r>
              <a:rPr lang="ru-RU" sz="2800" b="1" i="1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Рука — это вышедший наружу мозг человека</a:t>
            </a:r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»</a:t>
            </a:r>
            <a:r>
              <a:rPr lang="ru-RU" sz="2800" b="1" i="1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endParaRPr lang="ru-RU" sz="2800" b="1" i="1" dirty="0" smtClean="0">
              <a:solidFill>
                <a:schemeClr val="tx2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r>
              <a:rPr lang="ru-RU" sz="2800" b="1" i="1" dirty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 </a:t>
            </a:r>
            <a:r>
              <a:rPr lang="ru-RU" sz="2800" b="1" i="1" dirty="0" smtClean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                                           </a:t>
            </a:r>
            <a:r>
              <a:rPr lang="ru-RU" sz="2800" b="1" i="1" dirty="0" err="1" smtClean="0">
                <a:solidFill>
                  <a:schemeClr val="tx2">
                    <a:lumMod val="50000"/>
                  </a:schemeClr>
                </a:solidFill>
                <a:latin typeface="Georgia" panose="02040502050405020303" pitchFamily="18" charset="0"/>
              </a:rPr>
              <a:t>И.Кант</a:t>
            </a:r>
            <a:endParaRPr lang="ru-RU" sz="2800" b="1" i="1" dirty="0">
              <a:solidFill>
                <a:schemeClr val="tx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16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3"/>
            <a:ext cx="820891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Повысить профессиональную компетентность педагогов в области формирования и развития у младших школьников умения моделировать как универсального учебного действия.</a:t>
            </a:r>
          </a:p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Раскрыть сущность понятия «моделирование» как познавательного УУД.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Определить место и роль моделирования в учебной деятельности младшего школьника.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Практически освоить приемы и методы формирования действия моделирования на разных учебных предметах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76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757" y="1148294"/>
            <a:ext cx="3431411" cy="2430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47552" y="630109"/>
            <a:ext cx="26878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Интеллект-карты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8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20" y="2594501"/>
            <a:ext cx="3099383" cy="3866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4488" y="2151509"/>
            <a:ext cx="4058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«Дерево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родственных слов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4488" y="630108"/>
            <a:ext cx="33734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Звуковая модель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</a:t>
            </a:r>
          </a:p>
        </p:txBody>
      </p:sp>
      <p:pic>
        <p:nvPicPr>
          <p:cNvPr id="3084" name="Picture 12" descr="C:\Users\admin\Downloads\vntDOlujtTBdVCTunlWQI-bC-UirxRebIxFROgXNpnqpASHl_HaB4GIiRBVAqSFic83Qsp_uRVjlmSGwL_8XFSJ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552" y="4221088"/>
            <a:ext cx="3102505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247552" y="3460938"/>
            <a:ext cx="31066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букв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2020" y="1076019"/>
            <a:ext cx="2203610" cy="100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37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5152" y="476672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многосерийном фильме 29 серий. Каждую неделю по вторникам, средам и субботам показывают по одной серии фильма. На какой неделе по счёту от начала показа зрители увидят последнюю серию?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десятой неделе</a:t>
            </a:r>
            <a:endParaRPr lang="ru-RU" sz="20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29" y="2107888"/>
            <a:ext cx="7920880" cy="42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65152" y="2924944"/>
            <a:ext cx="79104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</a:t>
            </a:r>
            <a:r>
              <a:rPr lang="ru-RU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«Детском мире» продавали двухколёсные и трёхколёсные велосипеды. Максим пересчитал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рули и все колёса. Получилось 12 рулей и 27 колёс. Сколько трёхколёсных велосипедов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продавали в «Детском мире»? </a:t>
            </a:r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5" name="Овал 4"/>
          <p:cNvSpPr/>
          <p:nvPr/>
        </p:nvSpPr>
        <p:spPr>
          <a:xfrm>
            <a:off x="5952937" y="4929324"/>
            <a:ext cx="170809" cy="2361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92" y="476250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192" y="546243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192" y="4735405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892" y="546243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811" y="4757528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170" y="4757528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870" y="546243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614" y="546243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358" y="5462430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926" y="5445224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26" y="4780713"/>
            <a:ext cx="8763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658" y="4770041"/>
            <a:ext cx="1040212" cy="633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Овал 37"/>
          <p:cNvSpPr/>
          <p:nvPr/>
        </p:nvSpPr>
        <p:spPr>
          <a:xfrm>
            <a:off x="1331574" y="5150716"/>
            <a:ext cx="185936" cy="2361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3236796" y="5128630"/>
            <a:ext cx="185936" cy="2361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2253408" y="5164890"/>
            <a:ext cx="185936" cy="23617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05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 rot="1146152">
            <a:off x="4724624" y="626328"/>
            <a:ext cx="4109051" cy="209133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66501" y="404664"/>
            <a:ext cx="276533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Шаблоны </a:t>
            </a:r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визуальных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2471">
            <a:off x="2849705" y="1642724"/>
            <a:ext cx="4092798" cy="23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00614" y="3437538"/>
            <a:ext cx="21602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 со сказками. «Сестрица Алёнушка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братец Иванушка», </a:t>
            </a:r>
            <a:endParaRPr lang="ru-RU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класс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0202" y="1235661"/>
            <a:ext cx="2577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Картины осени в лирических произведениях А. С. </a:t>
            </a:r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Пушкина», 4 классе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F:\У Г\визитка\для видео\IMG_20251117_104322_095@-3594207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10" y="3506367"/>
            <a:ext cx="6336704" cy="304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88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3593" y="908720"/>
            <a:ext cx="73448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«От простого к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сложному». Самостоятельное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моделей.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56075" y="3560829"/>
            <a:ext cx="1584176" cy="64807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 стрелкой 26"/>
          <p:cNvCxnSpPr/>
          <p:nvPr/>
        </p:nvCxnSpPr>
        <p:spPr>
          <a:xfrm flipV="1">
            <a:off x="4335923" y="2568970"/>
            <a:ext cx="12240" cy="931999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4914606" y="2875710"/>
            <a:ext cx="1025546" cy="63955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3053318" y="2812422"/>
            <a:ext cx="539679" cy="6885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>
            <a:off x="2339752" y="3884865"/>
            <a:ext cx="1199012" cy="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>
            <a:off x="3203848" y="4246786"/>
            <a:ext cx="628212" cy="105442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4716016" y="4215830"/>
            <a:ext cx="519661" cy="10345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 flipV="1">
            <a:off x="1181415" y="3386205"/>
            <a:ext cx="485978" cy="17462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H="1">
            <a:off x="1432033" y="4437112"/>
            <a:ext cx="453489" cy="25152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 flipV="1">
            <a:off x="1111838" y="3887396"/>
            <a:ext cx="570811" cy="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1181415" y="4208901"/>
            <a:ext cx="501234" cy="1312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H="1" flipV="1">
            <a:off x="1358284" y="2986001"/>
            <a:ext cx="384618" cy="21223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5225995" y="3884866"/>
            <a:ext cx="1074197" cy="1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 rot="16200000">
            <a:off x="1522725" y="3524078"/>
            <a:ext cx="1029769" cy="5894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578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2960" y="692696"/>
            <a:ext cx="80648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</a:t>
            </a: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познавательного УУД «моделирование» </a:t>
            </a:r>
            <a:endParaRPr lang="ru-RU" sz="32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начальных </a:t>
            </a:r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</a:t>
            </a:r>
            <a:endParaRPr lang="ru-RU" sz="32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86189" y="3212976"/>
            <a:ext cx="64521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Шнайдер Наталья Владимировна,</a:t>
            </a:r>
          </a:p>
          <a:p>
            <a:pPr algn="r"/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Успенская СОШ»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7" y="3997806"/>
            <a:ext cx="3456384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525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403648" y="620688"/>
            <a:ext cx="6624736" cy="5616624"/>
          </a:xfrm>
          <a:prstGeom prst="ellipse">
            <a:avLst/>
          </a:prstGeom>
          <a:solidFill>
            <a:srgbClr val="09893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2411760" y="1403648"/>
            <a:ext cx="4608512" cy="396044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noFill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527884" y="2312876"/>
            <a:ext cx="2376264" cy="223224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391980" y="3057246"/>
            <a:ext cx="648072" cy="653244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единительная линия 6"/>
          <p:cNvCxnSpPr>
            <a:stCxn id="2" idx="0"/>
          </p:cNvCxnSpPr>
          <p:nvPr/>
        </p:nvCxnSpPr>
        <p:spPr>
          <a:xfrm>
            <a:off x="4716016" y="620688"/>
            <a:ext cx="0" cy="56886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2" idx="2"/>
          </p:cNvCxnSpPr>
          <p:nvPr/>
        </p:nvCxnSpPr>
        <p:spPr>
          <a:xfrm>
            <a:off x="1403648" y="3429000"/>
            <a:ext cx="662473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19356042">
            <a:off x="1285015" y="979909"/>
            <a:ext cx="16065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Атмосфера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 rot="3012850">
            <a:off x="6314888" y="1398357"/>
            <a:ext cx="28552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Моё участие в работе </a:t>
            </a:r>
            <a:endParaRPr lang="ru-RU" sz="2000" b="1" i="1" dirty="0"/>
          </a:p>
        </p:txBody>
      </p:sp>
      <p:sp>
        <p:nvSpPr>
          <p:cNvPr id="12" name="TextBox 11"/>
          <p:cNvSpPr txBox="1"/>
          <p:nvPr/>
        </p:nvSpPr>
        <p:spPr>
          <a:xfrm rot="3057255">
            <a:off x="703666" y="4947131"/>
            <a:ext cx="18844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Практическая </a:t>
            </a:r>
          </a:p>
          <a:p>
            <a:r>
              <a:rPr lang="ru-RU" sz="2000" b="1" i="1" dirty="0" smtClean="0"/>
              <a:t>значимость</a:t>
            </a:r>
            <a:endParaRPr lang="ru-RU" sz="2000" b="1" i="1" dirty="0"/>
          </a:p>
        </p:txBody>
      </p:sp>
      <p:sp>
        <p:nvSpPr>
          <p:cNvPr id="13" name="TextBox 12"/>
          <p:cNvSpPr txBox="1"/>
          <p:nvPr/>
        </p:nvSpPr>
        <p:spPr>
          <a:xfrm rot="19224628">
            <a:off x="6498902" y="4968721"/>
            <a:ext cx="26064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/>
              <a:t>Удовлетворённость </a:t>
            </a:r>
          </a:p>
          <a:p>
            <a:r>
              <a:rPr lang="ru-RU" sz="2000" b="1" i="1" dirty="0" smtClean="0"/>
              <a:t>выступающим</a:t>
            </a:r>
            <a:endParaRPr lang="ru-RU" sz="2000" b="1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2697076" y="141374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3226198" y="22813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47575" y="268791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421415" y="14165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6421415" y="49947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2697076" y="49317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3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6048395" y="22813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6048395" y="416168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216026" y="416168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995936" y="39547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5069229" y="39547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220072" y="26771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701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2463818"/>
            <a:ext cx="60885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Спасибо за внимание!</a:t>
            </a:r>
            <a:endParaRPr lang="ru-RU" sz="3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44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427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548680"/>
            <a:ext cx="64167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создавать модели вместе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BF4D7"/>
              </a:clrFrom>
              <a:clrTo>
                <a:srgbClr val="FBF4D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724" y="4005064"/>
            <a:ext cx="1227824" cy="115151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123" y="1317460"/>
            <a:ext cx="1356360" cy="22148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050148" y="1349966"/>
            <a:ext cx="1169658" cy="169279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143" y="3884331"/>
            <a:ext cx="1544320" cy="21844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549" y="1013246"/>
            <a:ext cx="1762760" cy="1955800"/>
          </a:xfrm>
          <a:prstGeom prst="rect">
            <a:avLst/>
          </a:prstGeom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5369690" y="3403671"/>
            <a:ext cx="1252594" cy="791100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423021">
            <a:off x="4048433" y="2794221"/>
            <a:ext cx="1298000" cy="91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97614">
            <a:off x="2836910" y="2880221"/>
            <a:ext cx="1507826" cy="1059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Прямая со стрелкой 20"/>
          <p:cNvCxnSpPr/>
          <p:nvPr/>
        </p:nvCxnSpPr>
        <p:spPr>
          <a:xfrm flipV="1">
            <a:off x="2575973" y="4724025"/>
            <a:ext cx="1580751" cy="557850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369690" y="4814297"/>
            <a:ext cx="1506566" cy="250585"/>
          </a:xfrm>
          <a:prstGeom prst="straightConnector1">
            <a:avLst/>
          </a:prstGeom>
          <a:ln w="57150">
            <a:solidFill>
              <a:schemeClr val="tx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rot="20353753">
            <a:off x="2621589" y="4350564"/>
            <a:ext cx="111280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 b="1" dirty="0" smtClean="0"/>
              <a:t>Испекла</a:t>
            </a:r>
          </a:p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Убежал</a:t>
            </a:r>
            <a:r>
              <a:rPr lang="ru-RU" dirty="0" smtClean="0">
                <a:solidFill>
                  <a:prstClr val="black"/>
                </a:solidFill>
              </a:rPr>
              <a:t> </a:t>
            </a:r>
            <a:endParaRPr lang="ru-RU" dirty="0">
              <a:solidFill>
                <a:prstClr val="black"/>
              </a:solidFill>
            </a:endParaRPr>
          </a:p>
          <a:p>
            <a:endParaRPr lang="ru-RU" sz="2000" b="1" dirty="0"/>
          </a:p>
        </p:txBody>
      </p:sp>
      <p:sp>
        <p:nvSpPr>
          <p:cNvPr id="29" name="Прямоугольник 28"/>
          <p:cNvSpPr/>
          <p:nvPr/>
        </p:nvSpPr>
        <p:spPr>
          <a:xfrm rot="3049142">
            <a:off x="2712227" y="3213305"/>
            <a:ext cx="12022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prstClr val="black"/>
                </a:solidFill>
              </a:rPr>
              <a:t>Спел Убежал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 rot="16433969">
            <a:off x="3836503" y="2907674"/>
            <a:ext cx="10294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>
                <a:solidFill>
                  <a:prstClr val="black"/>
                </a:solidFill>
              </a:rPr>
              <a:t>Спел </a:t>
            </a:r>
            <a:endParaRPr lang="ru-RU" sz="2000" b="1" dirty="0" smtClean="0">
              <a:solidFill>
                <a:prstClr val="black"/>
              </a:solidFill>
            </a:endParaRPr>
          </a:p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Убежал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19670427">
            <a:off x="5139055" y="3188807"/>
            <a:ext cx="11233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Спел</a:t>
            </a:r>
          </a:p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 </a:t>
            </a:r>
            <a:r>
              <a:rPr lang="ru-RU" sz="2000" b="1" dirty="0">
                <a:solidFill>
                  <a:prstClr val="black"/>
                </a:solidFill>
              </a:rPr>
              <a:t>Убежал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rot="602243">
            <a:off x="5684105" y="4268510"/>
            <a:ext cx="9083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Спел</a:t>
            </a:r>
          </a:p>
          <a:p>
            <a:pPr lvl="0"/>
            <a:r>
              <a:rPr lang="ru-RU" sz="2000" b="1" dirty="0" smtClean="0">
                <a:solidFill>
                  <a:prstClr val="black"/>
                </a:solidFill>
              </a:rPr>
              <a:t> Съела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99221"/>
            <a:ext cx="1787380" cy="2211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93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0" grpId="0"/>
      <p:bldP spid="31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i?id=306ba96fdaab7044685c8c6a8c4af783ab132f77-5337988-images-thumbs&amp;n=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458" y="620688"/>
            <a:ext cx="3459328" cy="1938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1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6107586" y="2132856"/>
            <a:ext cx="0" cy="1922512"/>
          </a:xfrm>
          <a:prstGeom prst="straightConnector1">
            <a:avLst/>
          </a:prstGeom>
          <a:ln w="57150">
            <a:headEnd w="lg" len="med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11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4139" y="2126339"/>
            <a:ext cx="60325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12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076" y="2102482"/>
            <a:ext cx="603250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 rot="16200000">
            <a:off x="5309367" y="1188052"/>
            <a:ext cx="26614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Дождь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Снег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Град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02227" y="5177416"/>
            <a:ext cx="2478947" cy="830997"/>
          </a:xfrm>
          <a:prstGeom prst="rect">
            <a:avLst/>
          </a:prstGeom>
          <a:noFill/>
          <a:ln w="38100">
            <a:solidFill>
              <a:srgbClr val="0070C0"/>
            </a:solidFill>
            <a:prstDash val="solid"/>
          </a:ln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Осадки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Грунтовые воды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79712" y="5178148"/>
            <a:ext cx="1430969" cy="83099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Почва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Водоёмы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лево 11"/>
          <p:cNvSpPr/>
          <p:nvPr/>
        </p:nvSpPr>
        <p:spPr>
          <a:xfrm>
            <a:off x="3888373" y="5511915"/>
            <a:ext cx="1512168" cy="25305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34461" y="4121181"/>
            <a:ext cx="965392" cy="461665"/>
          </a:xfrm>
          <a:prstGeom prst="rect">
            <a:avLst/>
          </a:prstGeom>
          <a:noFill/>
          <a:ln w="57150">
            <a:solidFill>
              <a:srgbClr val="0070C0"/>
            </a:solidFill>
            <a:prstDash val="solid"/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21880" y="4123660"/>
            <a:ext cx="1548822" cy="46166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Растения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00207" y="4145288"/>
            <a:ext cx="1763881" cy="46166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Животные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H="1" flipV="1">
            <a:off x="1378800" y="4725144"/>
            <a:ext cx="442105" cy="551585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2720760" y="4626563"/>
            <a:ext cx="1" cy="551586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3573301" y="4776514"/>
            <a:ext cx="359173" cy="551586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268088" y="2863279"/>
            <a:ext cx="1102614" cy="461665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 flipV="1">
            <a:off x="1242110" y="3529369"/>
            <a:ext cx="715483" cy="343609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8608" flipH="1">
            <a:off x="3402723" y="3309295"/>
            <a:ext cx="933196" cy="589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9" name="Прямая со стрелкой 38"/>
          <p:cNvCxnSpPr/>
          <p:nvPr/>
        </p:nvCxnSpPr>
        <p:spPr>
          <a:xfrm flipV="1">
            <a:off x="2633561" y="3452649"/>
            <a:ext cx="0" cy="626368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Соединительная линия уступом 54"/>
          <p:cNvCxnSpPr>
            <a:stCxn id="11" idx="3"/>
          </p:cNvCxnSpPr>
          <p:nvPr/>
        </p:nvCxnSpPr>
        <p:spPr>
          <a:xfrm flipV="1">
            <a:off x="3410681" y="3394329"/>
            <a:ext cx="14706" cy="2199318"/>
          </a:xfrm>
          <a:prstGeom prst="bentConnector2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463814" y="1174521"/>
            <a:ext cx="2513893" cy="830997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Кристаллы льда</a:t>
            </a: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Капли воды 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2" name="Прямая со стрелкой 81"/>
          <p:cNvCxnSpPr/>
          <p:nvPr/>
        </p:nvCxnSpPr>
        <p:spPr>
          <a:xfrm flipV="1">
            <a:off x="2819395" y="2132856"/>
            <a:ext cx="0" cy="551843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14" name="Picture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98469" y="896401"/>
            <a:ext cx="493713" cy="1724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6276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2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82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1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129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0" fill="hold">
                      <p:stCondLst>
                        <p:cond delay="0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2" grpId="0" animBg="1"/>
      <p:bldP spid="8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326</Words>
  <Application>Microsoft Office PowerPoint</Application>
  <PresentationFormat>Экран (4:3)</PresentationFormat>
  <Paragraphs>84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38</cp:revision>
  <dcterms:created xsi:type="dcterms:W3CDTF">2025-11-10T10:58:17Z</dcterms:created>
  <dcterms:modified xsi:type="dcterms:W3CDTF">2025-11-23T11:35:37Z</dcterms:modified>
</cp:coreProperties>
</file>