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</p:sldIdLst>
  <p:sldSz cx="18288000" cy="10287000"/>
  <p:notesSz cx="6858000" cy="9144000"/>
  <p:embeddedFontLst>
    <p:embeddedFont>
      <p:font typeface="Trebuchet MS" panose="020B0603020202020204" pitchFamily="34" charset="0"/>
      <p:regular r:id="rId3"/>
      <p:bold r:id="rId4"/>
      <p:italic r:id="rId5"/>
      <p:boldItalic r:id="rId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8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 showGuides="1">
      <p:cViewPr varScale="1">
        <p:scale>
          <a:sx n="69" d="100"/>
          <a:sy n="69" d="100"/>
        </p:scale>
        <p:origin x="756" y="66"/>
      </p:cViewPr>
      <p:guideLst>
        <p:guide orient="horz" pos="215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2"/>
          <p:cNvGrpSpPr/>
          <p:nvPr userDrawn="1"/>
        </p:nvGrpSpPr>
        <p:grpSpPr>
          <a:xfrm rot="-10800000">
            <a:off x="580648" y="1022594"/>
            <a:ext cx="17707349" cy="9264406"/>
            <a:chOff x="0" y="0"/>
            <a:chExt cx="13777103" cy="9688069"/>
          </a:xfrm>
        </p:grpSpPr>
        <p:sp>
          <p:nvSpPr>
            <p:cNvPr id="6" name="Freeform 3"/>
            <p:cNvSpPr/>
            <p:nvPr/>
          </p:nvSpPr>
          <p:spPr>
            <a:xfrm>
              <a:off x="0" y="0"/>
              <a:ext cx="13776961" cy="9687560"/>
            </a:xfrm>
            <a:custGeom>
              <a:avLst/>
              <a:gdLst/>
              <a:ahLst/>
              <a:cxnLst/>
              <a:rect l="l" t="t" r="r" b="b"/>
              <a:pathLst>
                <a:path w="13776961" h="9687560">
                  <a:moveTo>
                    <a:pt x="13776833" y="0"/>
                  </a:moveTo>
                  <a:lnTo>
                    <a:pt x="0" y="0"/>
                  </a:lnTo>
                  <a:lnTo>
                    <a:pt x="0" y="9687560"/>
                  </a:lnTo>
                  <a:lnTo>
                    <a:pt x="12911074" y="9687560"/>
                  </a:lnTo>
                  <a:lnTo>
                    <a:pt x="12975717" y="9685147"/>
                  </a:lnTo>
                  <a:lnTo>
                    <a:pt x="13039089" y="9678162"/>
                  </a:lnTo>
                  <a:lnTo>
                    <a:pt x="13100938" y="9666732"/>
                  </a:lnTo>
                  <a:lnTo>
                    <a:pt x="13161138" y="9650984"/>
                  </a:lnTo>
                  <a:lnTo>
                    <a:pt x="13219557" y="9631045"/>
                  </a:lnTo>
                  <a:lnTo>
                    <a:pt x="13276072" y="9607169"/>
                  </a:lnTo>
                  <a:lnTo>
                    <a:pt x="13330428" y="9579483"/>
                  </a:lnTo>
                  <a:lnTo>
                    <a:pt x="13382498" y="9548114"/>
                  </a:lnTo>
                  <a:lnTo>
                    <a:pt x="13432155" y="9513316"/>
                  </a:lnTo>
                  <a:lnTo>
                    <a:pt x="13479145" y="9475216"/>
                  </a:lnTo>
                  <a:lnTo>
                    <a:pt x="13523340" y="9433941"/>
                  </a:lnTo>
                  <a:lnTo>
                    <a:pt x="13564615" y="9389745"/>
                  </a:lnTo>
                  <a:lnTo>
                    <a:pt x="13602715" y="9342755"/>
                  </a:lnTo>
                  <a:lnTo>
                    <a:pt x="13637513" y="9293098"/>
                  </a:lnTo>
                  <a:lnTo>
                    <a:pt x="13668883" y="9241028"/>
                  </a:lnTo>
                  <a:lnTo>
                    <a:pt x="13696569" y="9186672"/>
                  </a:lnTo>
                  <a:lnTo>
                    <a:pt x="13720445" y="9130157"/>
                  </a:lnTo>
                  <a:lnTo>
                    <a:pt x="13740385" y="9071737"/>
                  </a:lnTo>
                  <a:lnTo>
                    <a:pt x="13756132" y="9011539"/>
                  </a:lnTo>
                  <a:lnTo>
                    <a:pt x="13767563" y="8949690"/>
                  </a:lnTo>
                  <a:lnTo>
                    <a:pt x="13774547" y="8886317"/>
                  </a:lnTo>
                  <a:lnTo>
                    <a:pt x="13776961" y="8821674"/>
                  </a:lnTo>
                  <a:lnTo>
                    <a:pt x="13776961" y="0"/>
                  </a:lnTo>
                  <a:close/>
                </a:path>
              </a:pathLst>
            </a:custGeom>
            <a:solidFill>
              <a:srgbClr val="F6E0B9"/>
            </a:solidFill>
          </p:spPr>
        </p:sp>
      </p:grpSp>
      <p:sp>
        <p:nvSpPr>
          <p:cNvPr id="7" name="Freeform 4"/>
          <p:cNvSpPr/>
          <p:nvPr userDrawn="1"/>
        </p:nvSpPr>
        <p:spPr>
          <a:xfrm>
            <a:off x="1" y="-23777"/>
            <a:ext cx="18288000" cy="6397725"/>
          </a:xfrm>
          <a:custGeom>
            <a:avLst/>
            <a:gdLst/>
            <a:ahLst/>
            <a:cxnLst/>
            <a:rect l="l" t="t" r="r" b="b"/>
            <a:pathLst>
              <a:path w="18642827" h="6151471">
                <a:moveTo>
                  <a:pt x="0" y="0"/>
                </a:moveTo>
                <a:lnTo>
                  <a:pt x="18642826" y="0"/>
                </a:lnTo>
                <a:lnTo>
                  <a:pt x="18642826" y="6151471"/>
                </a:lnTo>
                <a:lnTo>
                  <a:pt x="0" y="6151471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5"/>
          <p:cNvSpPr/>
          <p:nvPr userDrawn="1"/>
        </p:nvSpPr>
        <p:spPr>
          <a:xfrm>
            <a:off x="7674986" y="2740552"/>
            <a:ext cx="2614178" cy="2533376"/>
          </a:xfrm>
          <a:custGeom>
            <a:avLst/>
            <a:gdLst/>
            <a:ahLst/>
            <a:cxnLst/>
            <a:rect l="l" t="t" r="r" b="b"/>
            <a:pathLst>
              <a:path w="2614178" h="2533376">
                <a:moveTo>
                  <a:pt x="0" y="0"/>
                </a:moveTo>
                <a:lnTo>
                  <a:pt x="2614178" y="0"/>
                </a:lnTo>
                <a:lnTo>
                  <a:pt x="2614178" y="2533376"/>
                </a:lnTo>
                <a:lnTo>
                  <a:pt x="0" y="25333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2"/>
          <p:cNvSpPr/>
          <p:nvPr userDrawn="1"/>
        </p:nvSpPr>
        <p:spPr>
          <a:xfrm>
            <a:off x="11479636" y="2240041"/>
            <a:ext cx="3238553" cy="2372976"/>
          </a:xfrm>
          <a:custGeom>
            <a:avLst/>
            <a:gdLst/>
            <a:ahLst/>
            <a:cxnLst/>
            <a:rect l="l" t="t" r="r" b="b"/>
            <a:pathLst>
              <a:path w="3238553" h="2372976">
                <a:moveTo>
                  <a:pt x="0" y="0"/>
                </a:moveTo>
                <a:lnTo>
                  <a:pt x="3238553" y="0"/>
                </a:lnTo>
                <a:lnTo>
                  <a:pt x="3238553" y="2372976"/>
                </a:lnTo>
                <a:lnTo>
                  <a:pt x="0" y="237297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 29"/>
          <p:cNvSpPr/>
          <p:nvPr userDrawn="1"/>
        </p:nvSpPr>
        <p:spPr>
          <a:xfrm>
            <a:off x="2887505" y="6094957"/>
            <a:ext cx="2506126" cy="2319306"/>
          </a:xfrm>
          <a:custGeom>
            <a:avLst/>
            <a:gdLst/>
            <a:ahLst/>
            <a:cxnLst/>
            <a:rect l="l" t="t" r="r" b="b"/>
            <a:pathLst>
              <a:path w="2506126" h="2319306">
                <a:moveTo>
                  <a:pt x="0" y="0"/>
                </a:moveTo>
                <a:lnTo>
                  <a:pt x="2506126" y="0"/>
                </a:lnTo>
                <a:lnTo>
                  <a:pt x="2506126" y="2319306"/>
                </a:lnTo>
                <a:lnTo>
                  <a:pt x="0" y="231930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32" name="Freeform 30"/>
          <p:cNvSpPr/>
          <p:nvPr userDrawn="1"/>
        </p:nvSpPr>
        <p:spPr>
          <a:xfrm>
            <a:off x="-30480" y="8405516"/>
            <a:ext cx="1669774" cy="1866244"/>
          </a:xfrm>
          <a:custGeom>
            <a:avLst/>
            <a:gdLst/>
            <a:ahLst/>
            <a:cxnLst/>
            <a:rect l="l" t="t" r="r" b="b"/>
            <a:pathLst>
              <a:path w="2506126" h="2319306">
                <a:moveTo>
                  <a:pt x="0" y="0"/>
                </a:moveTo>
                <a:lnTo>
                  <a:pt x="2506126" y="0"/>
                </a:lnTo>
                <a:lnTo>
                  <a:pt x="2506126" y="2319306"/>
                </a:lnTo>
                <a:lnTo>
                  <a:pt x="0" y="2319306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grpSp>
        <p:nvGrpSpPr>
          <p:cNvPr id="39" name="Group 37"/>
          <p:cNvGrpSpPr/>
          <p:nvPr userDrawn="1"/>
        </p:nvGrpSpPr>
        <p:grpSpPr>
          <a:xfrm>
            <a:off x="1208408" y="1422855"/>
            <a:ext cx="2251009" cy="2251009"/>
            <a:chOff x="0" y="0"/>
            <a:chExt cx="812800" cy="812800"/>
          </a:xfrm>
        </p:grpSpPr>
        <p:sp>
          <p:nvSpPr>
            <p:cNvPr id="40" name="Freeform 3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B01F"/>
            </a:solidFill>
          </p:spPr>
        </p:sp>
        <p:sp>
          <p:nvSpPr>
            <p:cNvPr id="41" name="TextBox 39"/>
            <p:cNvSpPr txBox="1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00"/>
                </a:lnSpc>
              </a:pPr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>
          <a:xfrm>
            <a:off x="7674986" y="2740552"/>
            <a:ext cx="2614178" cy="2533376"/>
          </a:xfrm>
          <a:custGeom>
            <a:avLst/>
            <a:gdLst/>
            <a:ahLst/>
            <a:cxnLst/>
            <a:rect l="l" t="t" r="r" b="b"/>
            <a:pathLst>
              <a:path w="2614178" h="2533376">
                <a:moveTo>
                  <a:pt x="0" y="0"/>
                </a:moveTo>
                <a:lnTo>
                  <a:pt x="2614178" y="0"/>
                </a:lnTo>
                <a:lnTo>
                  <a:pt x="2614178" y="2533376"/>
                </a:lnTo>
                <a:lnTo>
                  <a:pt x="0" y="253337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3611593" y="1570580"/>
            <a:ext cx="4063393" cy="2172893"/>
            <a:chOff x="0" y="0"/>
            <a:chExt cx="1070194" cy="572285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070194" cy="572285"/>
            </a:xfrm>
            <a:custGeom>
              <a:avLst/>
              <a:gdLst/>
              <a:ahLst/>
              <a:cxnLst/>
              <a:rect l="l" t="t" r="r" b="b"/>
              <a:pathLst>
                <a:path w="1070194" h="572285">
                  <a:moveTo>
                    <a:pt x="97170" y="0"/>
                  </a:moveTo>
                  <a:lnTo>
                    <a:pt x="973025" y="0"/>
                  </a:lnTo>
                  <a:cubicBezTo>
                    <a:pt x="1026690" y="0"/>
                    <a:pt x="1070194" y="43504"/>
                    <a:pt x="1070194" y="97170"/>
                  </a:cubicBezTo>
                  <a:lnTo>
                    <a:pt x="1070194" y="475115"/>
                  </a:lnTo>
                  <a:cubicBezTo>
                    <a:pt x="1070194" y="528780"/>
                    <a:pt x="1026690" y="572285"/>
                    <a:pt x="973025" y="572285"/>
                  </a:cubicBezTo>
                  <a:lnTo>
                    <a:pt x="97170" y="572285"/>
                  </a:lnTo>
                  <a:cubicBezTo>
                    <a:pt x="71399" y="572285"/>
                    <a:pt x="46683" y="562047"/>
                    <a:pt x="28460" y="543824"/>
                  </a:cubicBezTo>
                  <a:cubicBezTo>
                    <a:pt x="10237" y="525602"/>
                    <a:pt x="0" y="500886"/>
                    <a:pt x="0" y="475115"/>
                  </a:cubicBezTo>
                  <a:lnTo>
                    <a:pt x="0" y="97170"/>
                  </a:lnTo>
                  <a:cubicBezTo>
                    <a:pt x="0" y="43504"/>
                    <a:pt x="43504" y="0"/>
                    <a:pt x="97170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8" name="TextBox 8"/>
            <p:cNvSpPr txBox="1"/>
            <p:nvPr/>
          </p:nvSpPr>
          <p:spPr>
            <a:xfrm>
              <a:off x="0" y="-57150"/>
              <a:ext cx="1070194" cy="6294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 lang="en-US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1208408" y="3903484"/>
            <a:ext cx="3865011" cy="2253470"/>
            <a:chOff x="0" y="0"/>
            <a:chExt cx="1017945" cy="593507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1017945" cy="593507"/>
            </a:xfrm>
            <a:custGeom>
              <a:avLst/>
              <a:gdLst/>
              <a:ahLst/>
              <a:cxnLst/>
              <a:rect l="l" t="t" r="r" b="b"/>
              <a:pathLst>
                <a:path w="1017945" h="593507">
                  <a:moveTo>
                    <a:pt x="102157" y="0"/>
                  </a:moveTo>
                  <a:lnTo>
                    <a:pt x="915788" y="0"/>
                  </a:lnTo>
                  <a:cubicBezTo>
                    <a:pt x="972208" y="0"/>
                    <a:pt x="1017945" y="45737"/>
                    <a:pt x="1017945" y="102157"/>
                  </a:cubicBezTo>
                  <a:lnTo>
                    <a:pt x="1017945" y="491350"/>
                  </a:lnTo>
                  <a:cubicBezTo>
                    <a:pt x="1017945" y="518443"/>
                    <a:pt x="1007183" y="544427"/>
                    <a:pt x="988024" y="563586"/>
                  </a:cubicBezTo>
                  <a:cubicBezTo>
                    <a:pt x="968866" y="582744"/>
                    <a:pt x="942882" y="593507"/>
                    <a:pt x="915788" y="593507"/>
                  </a:cubicBezTo>
                  <a:lnTo>
                    <a:pt x="102157" y="593507"/>
                  </a:lnTo>
                  <a:cubicBezTo>
                    <a:pt x="45737" y="593507"/>
                    <a:pt x="0" y="547769"/>
                    <a:pt x="0" y="491350"/>
                  </a:cubicBezTo>
                  <a:lnTo>
                    <a:pt x="0" y="102157"/>
                  </a:lnTo>
                  <a:cubicBezTo>
                    <a:pt x="0" y="75063"/>
                    <a:pt x="10763" y="49079"/>
                    <a:pt x="29921" y="29921"/>
                  </a:cubicBezTo>
                  <a:cubicBezTo>
                    <a:pt x="49079" y="10763"/>
                    <a:pt x="75063" y="0"/>
                    <a:pt x="102157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0" y="-57150"/>
              <a:ext cx="1017945" cy="6506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 lang="en-US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sp>
        <p:nvSpPr>
          <p:cNvPr id="12" name="Freeform 12"/>
          <p:cNvSpPr/>
          <p:nvPr/>
        </p:nvSpPr>
        <p:spPr>
          <a:xfrm>
            <a:off x="11479636" y="2240041"/>
            <a:ext cx="3238553" cy="2372976"/>
          </a:xfrm>
          <a:custGeom>
            <a:avLst/>
            <a:gdLst/>
            <a:ahLst/>
            <a:cxnLst/>
            <a:rect l="l" t="t" r="r" b="b"/>
            <a:pathLst>
              <a:path w="3238553" h="2372976">
                <a:moveTo>
                  <a:pt x="0" y="0"/>
                </a:moveTo>
                <a:lnTo>
                  <a:pt x="3238553" y="0"/>
                </a:lnTo>
                <a:lnTo>
                  <a:pt x="3238553" y="2372976"/>
                </a:lnTo>
                <a:lnTo>
                  <a:pt x="0" y="2372976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grpSp>
        <p:nvGrpSpPr>
          <p:cNvPr id="13" name="Group 13"/>
          <p:cNvGrpSpPr/>
          <p:nvPr/>
        </p:nvGrpSpPr>
        <p:grpSpPr>
          <a:xfrm>
            <a:off x="7970261" y="1570580"/>
            <a:ext cx="9842285" cy="2172893"/>
            <a:chOff x="0" y="0"/>
            <a:chExt cx="2592207" cy="57228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592207" cy="572285"/>
            </a:xfrm>
            <a:custGeom>
              <a:avLst/>
              <a:gdLst/>
              <a:ahLst/>
              <a:cxnLst/>
              <a:rect l="l" t="t" r="r" b="b"/>
              <a:pathLst>
                <a:path w="2592207" h="572285">
                  <a:moveTo>
                    <a:pt x="40116" y="0"/>
                  </a:moveTo>
                  <a:lnTo>
                    <a:pt x="2552090" y="0"/>
                  </a:lnTo>
                  <a:cubicBezTo>
                    <a:pt x="2574246" y="0"/>
                    <a:pt x="2592207" y="17961"/>
                    <a:pt x="2592207" y="40116"/>
                  </a:cubicBezTo>
                  <a:lnTo>
                    <a:pt x="2592207" y="532168"/>
                  </a:lnTo>
                  <a:cubicBezTo>
                    <a:pt x="2592207" y="554324"/>
                    <a:pt x="2574246" y="572285"/>
                    <a:pt x="2552090" y="572285"/>
                  </a:cubicBezTo>
                  <a:lnTo>
                    <a:pt x="40116" y="572285"/>
                  </a:lnTo>
                  <a:cubicBezTo>
                    <a:pt x="17961" y="572285"/>
                    <a:pt x="0" y="554324"/>
                    <a:pt x="0" y="532168"/>
                  </a:cubicBezTo>
                  <a:lnTo>
                    <a:pt x="0" y="40116"/>
                  </a:lnTo>
                  <a:cubicBezTo>
                    <a:pt x="0" y="17961"/>
                    <a:pt x="17961" y="0"/>
                    <a:pt x="40116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0" y="-57150"/>
              <a:ext cx="2592207" cy="62943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 lang="en-US" sz="240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5299020" y="3903484"/>
            <a:ext cx="6894012" cy="2253470"/>
            <a:chOff x="0" y="0"/>
            <a:chExt cx="1815707" cy="593507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1815707" cy="593507"/>
            </a:xfrm>
            <a:custGeom>
              <a:avLst/>
              <a:gdLst/>
              <a:ahLst/>
              <a:cxnLst/>
              <a:rect l="l" t="t" r="r" b="b"/>
              <a:pathLst>
                <a:path w="1815707" h="593507">
                  <a:moveTo>
                    <a:pt x="57273" y="0"/>
                  </a:moveTo>
                  <a:lnTo>
                    <a:pt x="1758434" y="0"/>
                  </a:lnTo>
                  <a:cubicBezTo>
                    <a:pt x="1773624" y="0"/>
                    <a:pt x="1788191" y="6034"/>
                    <a:pt x="1798932" y="16775"/>
                  </a:cubicBezTo>
                  <a:cubicBezTo>
                    <a:pt x="1809673" y="27515"/>
                    <a:pt x="1815707" y="42083"/>
                    <a:pt x="1815707" y="57273"/>
                  </a:cubicBezTo>
                  <a:lnTo>
                    <a:pt x="1815707" y="536234"/>
                  </a:lnTo>
                  <a:cubicBezTo>
                    <a:pt x="1815707" y="567865"/>
                    <a:pt x="1790065" y="593507"/>
                    <a:pt x="1758434" y="593507"/>
                  </a:cubicBezTo>
                  <a:lnTo>
                    <a:pt x="57273" y="593507"/>
                  </a:lnTo>
                  <a:cubicBezTo>
                    <a:pt x="25642" y="593507"/>
                    <a:pt x="0" y="567865"/>
                    <a:pt x="0" y="536234"/>
                  </a:cubicBezTo>
                  <a:lnTo>
                    <a:pt x="0" y="57273"/>
                  </a:lnTo>
                  <a:cubicBezTo>
                    <a:pt x="0" y="25642"/>
                    <a:pt x="25642" y="0"/>
                    <a:pt x="57273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</p:sp>
        <p:sp>
          <p:nvSpPr>
            <p:cNvPr id="18" name="TextBox 18"/>
            <p:cNvSpPr txBox="1"/>
            <p:nvPr/>
          </p:nvSpPr>
          <p:spPr>
            <a:xfrm>
              <a:off x="0" y="-57150"/>
              <a:ext cx="1815707" cy="65065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r>
                <a:rPr lang="en-US" sz="14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14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Этапы</a:t>
              </a:r>
              <a:r>
                <a:rPr lang="en-US" sz="14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14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реализации</a:t>
              </a:r>
              <a:r>
                <a:rPr lang="en-US" sz="14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14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практики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1.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Подготовительный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: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включает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себя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определение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героев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встречи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создание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творческой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технической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групп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предварительное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знакомство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героями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разработку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сценария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выбор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места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времени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проведения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встречи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подготовку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элементов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художественного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оформления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  <a:r>
                <a:rPr lang="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 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2.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Основной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этап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:</a:t>
              </a:r>
              <a:r>
                <a:rPr lang="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 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беседа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работа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наглядным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материалом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3.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Заключительный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этап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:</a:t>
              </a:r>
              <a:r>
                <a:rPr lang="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 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беседа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исполнение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песни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фотоссесия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использование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материалов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встречи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дальнейшей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работе</a:t>
              </a:r>
              <a:r>
                <a:rPr lang="en-US" altLang="ru-RU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</a:p>
          </p:txBody>
        </p:sp>
      </p:grpSp>
      <p:sp>
        <p:nvSpPr>
          <p:cNvPr id="19" name="Freeform 19"/>
          <p:cNvSpPr/>
          <p:nvPr/>
        </p:nvSpPr>
        <p:spPr>
          <a:xfrm rot="7066794">
            <a:off x="16680968" y="7827906"/>
            <a:ext cx="2506126" cy="1747015"/>
          </a:xfrm>
          <a:custGeom>
            <a:avLst/>
            <a:gdLst/>
            <a:ahLst/>
            <a:cxnLst/>
            <a:rect l="l" t="t" r="r" b="b"/>
            <a:pathLst>
              <a:path w="2506126" h="2319306">
                <a:moveTo>
                  <a:pt x="0" y="0"/>
                </a:moveTo>
                <a:lnTo>
                  <a:pt x="2506126" y="0"/>
                </a:lnTo>
                <a:lnTo>
                  <a:pt x="2506126" y="2319306"/>
                </a:lnTo>
                <a:lnTo>
                  <a:pt x="0" y="23193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20" name="Group 20"/>
          <p:cNvGrpSpPr/>
          <p:nvPr/>
        </p:nvGrpSpPr>
        <p:grpSpPr>
          <a:xfrm>
            <a:off x="12366409" y="3903484"/>
            <a:ext cx="5446137" cy="6127360"/>
            <a:chOff x="0" y="0"/>
            <a:chExt cx="1434374" cy="1613790"/>
          </a:xfrm>
        </p:grpSpPr>
        <p:sp>
          <p:nvSpPr>
            <p:cNvPr id="21" name="Freeform 21"/>
            <p:cNvSpPr/>
            <p:nvPr/>
          </p:nvSpPr>
          <p:spPr>
            <a:xfrm>
              <a:off x="0" y="0"/>
              <a:ext cx="1434374" cy="1613790"/>
            </a:xfrm>
            <a:custGeom>
              <a:avLst/>
              <a:gdLst/>
              <a:ahLst/>
              <a:cxnLst/>
              <a:rect l="l" t="t" r="r" b="b"/>
              <a:pathLst>
                <a:path w="1434374" h="1613790">
                  <a:moveTo>
                    <a:pt x="72499" y="0"/>
                  </a:moveTo>
                  <a:lnTo>
                    <a:pt x="1361875" y="0"/>
                  </a:lnTo>
                  <a:cubicBezTo>
                    <a:pt x="1381103" y="0"/>
                    <a:pt x="1399543" y="7638"/>
                    <a:pt x="1413139" y="21234"/>
                  </a:cubicBezTo>
                  <a:cubicBezTo>
                    <a:pt x="1426735" y="34831"/>
                    <a:pt x="1434374" y="53271"/>
                    <a:pt x="1434374" y="72499"/>
                  </a:cubicBezTo>
                  <a:lnTo>
                    <a:pt x="1434374" y="1541292"/>
                  </a:lnTo>
                  <a:cubicBezTo>
                    <a:pt x="1434374" y="1560519"/>
                    <a:pt x="1426735" y="1578960"/>
                    <a:pt x="1413139" y="1592556"/>
                  </a:cubicBezTo>
                  <a:cubicBezTo>
                    <a:pt x="1399543" y="1606152"/>
                    <a:pt x="1381103" y="1613790"/>
                    <a:pt x="1361875" y="1613790"/>
                  </a:cubicBezTo>
                  <a:lnTo>
                    <a:pt x="72499" y="1613790"/>
                  </a:lnTo>
                  <a:cubicBezTo>
                    <a:pt x="53271" y="1613790"/>
                    <a:pt x="34831" y="1606152"/>
                    <a:pt x="21234" y="1592556"/>
                  </a:cubicBezTo>
                  <a:cubicBezTo>
                    <a:pt x="7638" y="1578960"/>
                    <a:pt x="0" y="1560519"/>
                    <a:pt x="0" y="1541292"/>
                  </a:cubicBezTo>
                  <a:lnTo>
                    <a:pt x="0" y="72499"/>
                  </a:lnTo>
                  <a:cubicBezTo>
                    <a:pt x="0" y="53271"/>
                    <a:pt x="7638" y="34831"/>
                    <a:pt x="21234" y="21234"/>
                  </a:cubicBezTo>
                  <a:cubicBezTo>
                    <a:pt x="34831" y="7638"/>
                    <a:pt x="53271" y="0"/>
                    <a:pt x="72499" y="0"/>
                  </a:cubicBezTo>
                  <a:close/>
                </a:path>
              </a:pathLst>
            </a:custGeom>
            <a:solidFill>
              <a:srgbClr val="CBAADC">
                <a:alpha val="74000"/>
              </a:srgbClr>
            </a:solidFill>
          </p:spPr>
        </p:sp>
        <p:sp>
          <p:nvSpPr>
            <p:cNvPr id="22" name="TextBox 22"/>
            <p:cNvSpPr txBox="1"/>
            <p:nvPr/>
          </p:nvSpPr>
          <p:spPr>
            <a:xfrm>
              <a:off x="0" y="-57150"/>
              <a:ext cx="1434374" cy="167094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23" name="Group 23"/>
          <p:cNvGrpSpPr/>
          <p:nvPr/>
        </p:nvGrpSpPr>
        <p:grpSpPr>
          <a:xfrm>
            <a:off x="12478782" y="4007240"/>
            <a:ext cx="5221392" cy="5919849"/>
            <a:chOff x="0" y="0"/>
            <a:chExt cx="1375181" cy="1559137"/>
          </a:xfrm>
        </p:grpSpPr>
        <p:sp>
          <p:nvSpPr>
            <p:cNvPr id="24" name="Freeform 24"/>
            <p:cNvSpPr/>
            <p:nvPr/>
          </p:nvSpPr>
          <p:spPr>
            <a:xfrm>
              <a:off x="0" y="0"/>
              <a:ext cx="1375181" cy="1559137"/>
            </a:xfrm>
            <a:custGeom>
              <a:avLst/>
              <a:gdLst/>
              <a:ahLst/>
              <a:cxnLst/>
              <a:rect l="l" t="t" r="r" b="b"/>
              <a:pathLst>
                <a:path w="1375181" h="1559137">
                  <a:moveTo>
                    <a:pt x="75619" y="0"/>
                  </a:moveTo>
                  <a:lnTo>
                    <a:pt x="1299562" y="0"/>
                  </a:lnTo>
                  <a:cubicBezTo>
                    <a:pt x="1341325" y="0"/>
                    <a:pt x="1375181" y="33856"/>
                    <a:pt x="1375181" y="75619"/>
                  </a:cubicBezTo>
                  <a:lnTo>
                    <a:pt x="1375181" y="1483518"/>
                  </a:lnTo>
                  <a:cubicBezTo>
                    <a:pt x="1375181" y="1525281"/>
                    <a:pt x="1341325" y="1559137"/>
                    <a:pt x="1299562" y="1559137"/>
                  </a:cubicBezTo>
                  <a:lnTo>
                    <a:pt x="75619" y="1559137"/>
                  </a:lnTo>
                  <a:cubicBezTo>
                    <a:pt x="33856" y="1559137"/>
                    <a:pt x="0" y="1525281"/>
                    <a:pt x="0" y="1483518"/>
                  </a:cubicBezTo>
                  <a:lnTo>
                    <a:pt x="0" y="75619"/>
                  </a:lnTo>
                  <a:cubicBezTo>
                    <a:pt x="0" y="33856"/>
                    <a:pt x="33856" y="0"/>
                    <a:pt x="75619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</p:sp>
        <p:sp>
          <p:nvSpPr>
            <p:cNvPr id="25" name="TextBox 25"/>
            <p:cNvSpPr txBox="1"/>
            <p:nvPr/>
          </p:nvSpPr>
          <p:spPr>
            <a:xfrm>
              <a:off x="0" y="-57150"/>
              <a:ext cx="1375181" cy="16162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Описание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практики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:</a:t>
              </a:r>
            </a:p>
            <a:p>
              <a:pPr algn="ctr">
                <a:lnSpc>
                  <a:spcPts val="3360"/>
                </a:lnSpc>
              </a:pP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(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концепция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основная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идея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актуальность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формат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)</a:t>
              </a:r>
              <a:endParaRPr lang="ru-RU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  <a:p>
              <a:pPr algn="ctr"/>
              <a:endParaRPr lang="ru-RU" sz="1200" dirty="0"/>
            </a:p>
            <a:p>
              <a:pPr algn="ctr"/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Подвиги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совершаются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славу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Родины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Понятия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долг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честь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патриотизм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неразрывно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связаны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понятиями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подвиг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герой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времена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люди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вкладывали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эти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слова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самое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положительное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ценное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</a:p>
            <a:p>
              <a:pPr algn="ctr"/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Мы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никогда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забудем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подвиг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тех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кто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освобождал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Родину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от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неонацизма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кто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погиб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локальных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войнах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конфликтах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Важно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только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помнить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подвигах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наших</a:t>
              </a:r>
            </a:p>
            <a:p>
              <a:pPr algn="ctr"/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предков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популяризировать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подвиги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живущих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среди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нас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простых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людей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</a:p>
            <a:p>
              <a:pPr algn="ctr"/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Сохранение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событий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происходящие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настоящее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время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–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одно</a:t>
              </a:r>
            </a:p>
            <a:p>
              <a:pPr algn="ctr"/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из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важнейших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направлений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патриотического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воспитания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наглядный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пример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конкретного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человека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особенно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рядом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тобой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живущего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для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молодого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поколения</a:t>
              </a:r>
            </a:p>
            <a:p>
              <a:pPr algn="ctr"/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положительно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влияющий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аспект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правильного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развития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разносторонне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развитой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личности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  <a:endParaRPr lang="en-US" altLang="en-US" sz="12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  <a:p>
              <a:pPr algn="ctr"/>
              <a:r>
                <a:rPr lang="ru-RU" sz="1200" dirty="0">
                  <a:solidFill>
                    <a:srgbClr val="7030A0"/>
                  </a:solidFill>
                  <a:latin typeface="Trebuchet MS" panose="020B0603020202020204" pitchFamily="34" charset="0"/>
                  <a:cs typeface="Trebuchet MS" panose="020B0603020202020204" pitchFamily="34" charset="0"/>
                </a:rPr>
                <a:t>Формат проведения: час общения , встреча-беседа, торжественный митинг</a:t>
              </a:r>
              <a:r>
                <a:rPr lang="ru-RU" sz="1200" dirty="0">
                  <a:solidFill>
                    <a:srgbClr val="7030A0"/>
                  </a:solidFill>
                  <a:latin typeface="Trebuchet MS" panose="020B0603020202020204" pitchFamily="34" charset="0"/>
                  <a:cs typeface="Trebuchet MS" panose="020B0603020202020204" pitchFamily="34" charset="0"/>
                  <a:sym typeface="+mn-ea"/>
                </a:rPr>
                <a:t> - оптимальный способ преемственности между учащимися, ветеранами, участникам СВО и боевых действий </a:t>
              </a:r>
              <a:endParaRPr lang="ru-RU" sz="1200" dirty="0">
                <a:solidFill>
                  <a:srgbClr val="7030A0"/>
                </a:solidFill>
                <a:latin typeface="Trebuchet MS" panose="020B0603020202020204" pitchFamily="34" charset="0"/>
                <a:cs typeface="Trebuchet MS" panose="020B0603020202020204" pitchFamily="34" charset="0"/>
              </a:endParaRPr>
            </a:p>
            <a:p>
              <a:pPr algn="ctr"/>
              <a:endParaRPr lang="ru-RU" sz="1200" dirty="0">
                <a:solidFill>
                  <a:schemeClr val="accent4"/>
                </a:solidFill>
                <a:latin typeface="Trebuchet MS" panose="020B0603020202020204" pitchFamily="34" charset="0"/>
                <a:ea typeface="Trebuchet MS" panose="020B0603020202020204"/>
                <a:cs typeface="Trebuchet MS" panose="020B0603020202020204" pitchFamily="34" charset="0"/>
                <a:sym typeface="Trebuchet MS" panose="020B0603020202020204"/>
              </a:endParaRPr>
            </a:p>
          </p:txBody>
        </p:sp>
      </p:grpSp>
      <p:grpSp>
        <p:nvGrpSpPr>
          <p:cNvPr id="26" name="Group 26"/>
          <p:cNvGrpSpPr/>
          <p:nvPr/>
        </p:nvGrpSpPr>
        <p:grpSpPr>
          <a:xfrm>
            <a:off x="7299128" y="6385555"/>
            <a:ext cx="3365894" cy="2566254"/>
            <a:chOff x="0" y="0"/>
            <a:chExt cx="886491" cy="675886"/>
          </a:xfrm>
        </p:grpSpPr>
        <p:sp>
          <p:nvSpPr>
            <p:cNvPr id="27" name="Freeform 27"/>
            <p:cNvSpPr/>
            <p:nvPr/>
          </p:nvSpPr>
          <p:spPr>
            <a:xfrm>
              <a:off x="0" y="0"/>
              <a:ext cx="886491" cy="675886"/>
            </a:xfrm>
            <a:custGeom>
              <a:avLst/>
              <a:gdLst/>
              <a:ahLst/>
              <a:cxnLst/>
              <a:rect l="l" t="t" r="r" b="b"/>
              <a:pathLst>
                <a:path w="886491" h="675886">
                  <a:moveTo>
                    <a:pt x="117306" y="0"/>
                  </a:moveTo>
                  <a:lnTo>
                    <a:pt x="769185" y="0"/>
                  </a:lnTo>
                  <a:cubicBezTo>
                    <a:pt x="833971" y="0"/>
                    <a:pt x="886491" y="52519"/>
                    <a:pt x="886491" y="117306"/>
                  </a:cubicBezTo>
                  <a:lnTo>
                    <a:pt x="886491" y="558580"/>
                  </a:lnTo>
                  <a:cubicBezTo>
                    <a:pt x="886491" y="623366"/>
                    <a:pt x="833971" y="675886"/>
                    <a:pt x="769185" y="675886"/>
                  </a:cubicBezTo>
                  <a:lnTo>
                    <a:pt x="117306" y="675886"/>
                  </a:lnTo>
                  <a:cubicBezTo>
                    <a:pt x="52519" y="675886"/>
                    <a:pt x="0" y="623366"/>
                    <a:pt x="0" y="558580"/>
                  </a:cubicBezTo>
                  <a:lnTo>
                    <a:pt x="0" y="117306"/>
                  </a:lnTo>
                  <a:cubicBezTo>
                    <a:pt x="0" y="52519"/>
                    <a:pt x="52519" y="0"/>
                    <a:pt x="117306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</p:sp>
        <p:sp>
          <p:nvSpPr>
            <p:cNvPr id="28" name="TextBox 28"/>
            <p:cNvSpPr txBox="1"/>
            <p:nvPr/>
          </p:nvSpPr>
          <p:spPr>
            <a:xfrm>
              <a:off x="0" y="-57150"/>
              <a:ext cx="886491" cy="7330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фото</a:t>
              </a:r>
              <a:r>
                <a:rPr lang="en-US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с </a:t>
              </a:r>
              <a:r>
                <a:rPr lang="en-US" sz="24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практики</a:t>
              </a:r>
              <a:endParaRPr lang="en-US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sp>
        <p:nvSpPr>
          <p:cNvPr id="29" name="Freeform 29"/>
          <p:cNvSpPr/>
          <p:nvPr/>
        </p:nvSpPr>
        <p:spPr>
          <a:xfrm>
            <a:off x="2887505" y="6094957"/>
            <a:ext cx="2506126" cy="2319306"/>
          </a:xfrm>
          <a:custGeom>
            <a:avLst/>
            <a:gdLst/>
            <a:ahLst/>
            <a:cxnLst/>
            <a:rect l="l" t="t" r="r" b="b"/>
            <a:pathLst>
              <a:path w="2506126" h="2319306">
                <a:moveTo>
                  <a:pt x="0" y="0"/>
                </a:moveTo>
                <a:lnTo>
                  <a:pt x="2506126" y="0"/>
                </a:lnTo>
                <a:lnTo>
                  <a:pt x="2506126" y="2319306"/>
                </a:lnTo>
                <a:lnTo>
                  <a:pt x="0" y="23193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30" name="Freeform 30"/>
          <p:cNvSpPr/>
          <p:nvPr/>
        </p:nvSpPr>
        <p:spPr>
          <a:xfrm>
            <a:off x="-30480" y="8405516"/>
            <a:ext cx="1669774" cy="1866244"/>
          </a:xfrm>
          <a:custGeom>
            <a:avLst/>
            <a:gdLst/>
            <a:ahLst/>
            <a:cxnLst/>
            <a:rect l="l" t="t" r="r" b="b"/>
            <a:pathLst>
              <a:path w="2506126" h="2319306">
                <a:moveTo>
                  <a:pt x="0" y="0"/>
                </a:moveTo>
                <a:lnTo>
                  <a:pt x="2506126" y="0"/>
                </a:lnTo>
                <a:lnTo>
                  <a:pt x="2506126" y="2319306"/>
                </a:lnTo>
                <a:lnTo>
                  <a:pt x="0" y="2319306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31" name="Group 31"/>
          <p:cNvGrpSpPr/>
          <p:nvPr/>
        </p:nvGrpSpPr>
        <p:grpSpPr>
          <a:xfrm>
            <a:off x="1295403" y="6591475"/>
            <a:ext cx="5915348" cy="2783245"/>
            <a:chOff x="0" y="-16008"/>
            <a:chExt cx="1557952" cy="733036"/>
          </a:xfrm>
        </p:grpSpPr>
        <p:sp>
          <p:nvSpPr>
            <p:cNvPr id="32" name="Freeform 32"/>
            <p:cNvSpPr/>
            <p:nvPr/>
          </p:nvSpPr>
          <p:spPr>
            <a:xfrm>
              <a:off x="0" y="0"/>
              <a:ext cx="1537883" cy="675886"/>
            </a:xfrm>
            <a:custGeom>
              <a:avLst/>
              <a:gdLst/>
              <a:ahLst/>
              <a:cxnLst/>
              <a:rect l="l" t="t" r="r" b="b"/>
              <a:pathLst>
                <a:path w="1537883" h="675886">
                  <a:moveTo>
                    <a:pt x="67619" y="0"/>
                  </a:moveTo>
                  <a:lnTo>
                    <a:pt x="1470264" y="0"/>
                  </a:lnTo>
                  <a:cubicBezTo>
                    <a:pt x="1507609" y="0"/>
                    <a:pt x="1537883" y="30274"/>
                    <a:pt x="1537883" y="67619"/>
                  </a:cubicBezTo>
                  <a:lnTo>
                    <a:pt x="1537883" y="608267"/>
                  </a:lnTo>
                  <a:cubicBezTo>
                    <a:pt x="1537883" y="645612"/>
                    <a:pt x="1507609" y="675886"/>
                    <a:pt x="1470264" y="675886"/>
                  </a:cubicBezTo>
                  <a:lnTo>
                    <a:pt x="67619" y="675886"/>
                  </a:lnTo>
                  <a:cubicBezTo>
                    <a:pt x="30274" y="675886"/>
                    <a:pt x="0" y="645612"/>
                    <a:pt x="0" y="608267"/>
                  </a:cubicBezTo>
                  <a:lnTo>
                    <a:pt x="0" y="67619"/>
                  </a:lnTo>
                  <a:cubicBezTo>
                    <a:pt x="0" y="30274"/>
                    <a:pt x="30274" y="0"/>
                    <a:pt x="67619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</p:sp>
        <p:sp>
          <p:nvSpPr>
            <p:cNvPr id="33" name="TextBox 33"/>
            <p:cNvSpPr txBox="1"/>
            <p:nvPr/>
          </p:nvSpPr>
          <p:spPr>
            <a:xfrm>
              <a:off x="20069" y="-16008"/>
              <a:ext cx="1537883" cy="7330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ct val="100000"/>
                </a:lnSpc>
              </a:pPr>
              <a:r>
                <a:rPr lang="en-US" sz="12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Результаты</a:t>
              </a:r>
              <a:r>
                <a:rPr lang="en-US" sz="12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: </a:t>
              </a:r>
              <a:r>
                <a:rPr lang="en-US" sz="12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количественные</a:t>
              </a:r>
              <a:r>
                <a:rPr lang="en-US" sz="12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и </a:t>
              </a:r>
              <a:r>
                <a:rPr lang="en-US" sz="12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качественные</a:t>
              </a:r>
              <a:r>
                <a:rPr lang="en-US" sz="12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 </a:t>
              </a:r>
              <a:r>
                <a:rPr lang="en-US" sz="12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Динамика</a:t>
              </a:r>
              <a:r>
                <a:rPr lang="en-US" sz="1200" b="1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1200" b="1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развития</a:t>
              </a:r>
              <a:r>
                <a:rPr 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Живой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пример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мужества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отваги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для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подрастающего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поколения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(приняло участие 46 человек - 38 детей, 2 педагога, 6 почетных гостей.</a:t>
              </a:r>
              <a:endParaRPr lang="en-US" altLang="ru-RU" sz="12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  <a:p>
              <a:pPr algn="ctr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Формат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встречи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рядом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глаза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-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глаза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позволил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учащимся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увидеть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услышать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почувствовать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«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здесь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сейчас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»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где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-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там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-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далеко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сце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не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или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</a:t>
              </a:r>
              <a:r>
                <a:rPr lang="en-US" altLang="ru-RU" sz="2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экране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телевизора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том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как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участники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встречи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исполняли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свой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гражданский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долг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оставались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верными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присяге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до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конца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 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У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обучающихся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появилась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возможность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задать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вопрос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людям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прошедшим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испытания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</a:t>
              </a:r>
              <a:r>
                <a:rPr lang="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 </a:t>
              </a:r>
            </a:p>
            <a:p>
              <a:pPr algn="ctr">
                <a:lnSpc>
                  <a:spcPct val="100000"/>
                </a:lnSpc>
              </a:pP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Имея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боевой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опыт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прошлом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они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и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сегодня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служат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помогая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воспитывать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молодежь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на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традициях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боевого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братства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патриотизма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,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сохраняют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преемственность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поколений</a:t>
              </a:r>
              <a:r>
                <a:rPr lang="en-US" altLang="ru-RU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. </a:t>
              </a:r>
              <a:r>
                <a:rPr lang="ru-RU" altLang="en-US" sz="12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Установлена связь для дальнейшего сотрудничества.</a:t>
              </a:r>
              <a:endParaRPr lang="en-US" altLang="ru-RU" sz="12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  <a:p>
              <a:pPr algn="ctr">
                <a:lnSpc>
                  <a:spcPct val="100000"/>
                </a:lnSpc>
              </a:pPr>
              <a:r>
                <a:rPr lang="en-US" sz="14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endParaRPr lang="en-US" sz="1400" dirty="0">
                <a:solidFill>
                  <a:srgbClr val="7C3C9D"/>
                </a:solidFill>
                <a:latin typeface="Trebuchet MS" panose="020B0603020202020204" pitchFamily="34" charset="0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grpSp>
        <p:nvGrpSpPr>
          <p:cNvPr id="34" name="Group 34"/>
          <p:cNvGrpSpPr/>
          <p:nvPr/>
        </p:nvGrpSpPr>
        <p:grpSpPr>
          <a:xfrm>
            <a:off x="1208408" y="8963416"/>
            <a:ext cx="10984624" cy="1067428"/>
            <a:chOff x="0" y="-57150"/>
            <a:chExt cx="2893070" cy="281133"/>
          </a:xfrm>
        </p:grpSpPr>
        <p:sp>
          <p:nvSpPr>
            <p:cNvPr id="35" name="Freeform 35"/>
            <p:cNvSpPr/>
            <p:nvPr/>
          </p:nvSpPr>
          <p:spPr>
            <a:xfrm>
              <a:off x="0" y="0"/>
              <a:ext cx="2893070" cy="223983"/>
            </a:xfrm>
            <a:custGeom>
              <a:avLst/>
              <a:gdLst/>
              <a:ahLst/>
              <a:cxnLst/>
              <a:rect l="l" t="t" r="r" b="b"/>
              <a:pathLst>
                <a:path w="2893070" h="223983">
                  <a:moveTo>
                    <a:pt x="35945" y="0"/>
                  </a:moveTo>
                  <a:lnTo>
                    <a:pt x="2857125" y="0"/>
                  </a:lnTo>
                  <a:cubicBezTo>
                    <a:pt x="2876977" y="0"/>
                    <a:pt x="2893070" y="16093"/>
                    <a:pt x="2893070" y="35945"/>
                  </a:cubicBezTo>
                  <a:lnTo>
                    <a:pt x="2893070" y="188039"/>
                  </a:lnTo>
                  <a:cubicBezTo>
                    <a:pt x="2893070" y="197572"/>
                    <a:pt x="2889283" y="206714"/>
                    <a:pt x="2882542" y="213455"/>
                  </a:cubicBezTo>
                  <a:cubicBezTo>
                    <a:pt x="2875801" y="220196"/>
                    <a:pt x="2866658" y="223983"/>
                    <a:pt x="2857125" y="223983"/>
                  </a:cubicBezTo>
                  <a:lnTo>
                    <a:pt x="35945" y="223983"/>
                  </a:lnTo>
                  <a:cubicBezTo>
                    <a:pt x="16093" y="223983"/>
                    <a:pt x="0" y="207890"/>
                    <a:pt x="0" y="188039"/>
                  </a:cubicBezTo>
                  <a:lnTo>
                    <a:pt x="0" y="35945"/>
                  </a:lnTo>
                  <a:cubicBezTo>
                    <a:pt x="0" y="16093"/>
                    <a:pt x="16093" y="0"/>
                    <a:pt x="35945" y="0"/>
                  </a:cubicBezTo>
                  <a:close/>
                </a:path>
              </a:pathLst>
            </a:custGeom>
            <a:solidFill>
              <a:srgbClr val="FFF4E1">
                <a:alpha val="74000"/>
              </a:srgbClr>
            </a:solidFill>
          </p:spPr>
          <p:txBody>
            <a:bodyPr/>
            <a:lstStyle/>
            <a:p>
              <a:endParaRPr lang="ru-RU" dirty="0"/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0" y="-57150"/>
              <a:ext cx="2893070" cy="28113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 lang="en-US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grpSp>
        <p:nvGrpSpPr>
          <p:cNvPr id="40" name="Group 40"/>
          <p:cNvGrpSpPr/>
          <p:nvPr/>
        </p:nvGrpSpPr>
        <p:grpSpPr>
          <a:xfrm>
            <a:off x="1208408" y="1570580"/>
            <a:ext cx="2103285" cy="2103285"/>
            <a:chOff x="0" y="0"/>
            <a:chExt cx="812800" cy="812800"/>
          </a:xfrm>
        </p:grpSpPr>
        <p:sp>
          <p:nvSpPr>
            <p:cNvPr id="41" name="Freeform 4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4E1"/>
            </a:solidFill>
          </p:spPr>
        </p:sp>
        <p:sp>
          <p:nvSpPr>
            <p:cNvPr id="42" name="TextBox 42"/>
            <p:cNvSpPr txBox="1"/>
            <p:nvPr/>
          </p:nvSpPr>
          <p:spPr>
            <a:xfrm>
              <a:off x="76200" y="9525"/>
              <a:ext cx="660400" cy="7270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500"/>
                </a:lnSpc>
              </a:pPr>
              <a:r>
                <a:rPr lang="en-US" sz="25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фото</a:t>
              </a:r>
              <a:r>
                <a:rPr lang="en-US" sz="2500" dirty="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 </a:t>
              </a:r>
              <a:r>
                <a:rPr lang="en-US" sz="2500" dirty="0" err="1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автора</a:t>
              </a:r>
              <a:endParaRPr lang="en-US" sz="25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endParaRPr>
            </a:p>
          </p:txBody>
        </p:sp>
      </p:grpSp>
      <p:grpSp>
        <p:nvGrpSpPr>
          <p:cNvPr id="43" name="Group 43"/>
          <p:cNvGrpSpPr/>
          <p:nvPr/>
        </p:nvGrpSpPr>
        <p:grpSpPr>
          <a:xfrm>
            <a:off x="10851894" y="6938116"/>
            <a:ext cx="1461130" cy="1461130"/>
            <a:chOff x="0" y="0"/>
            <a:chExt cx="384824" cy="384824"/>
          </a:xfrm>
        </p:grpSpPr>
        <p:sp>
          <p:nvSpPr>
            <p:cNvPr id="44" name="Freeform 44"/>
            <p:cNvSpPr/>
            <p:nvPr/>
          </p:nvSpPr>
          <p:spPr>
            <a:xfrm>
              <a:off x="0" y="0"/>
              <a:ext cx="384824" cy="384824"/>
            </a:xfrm>
            <a:custGeom>
              <a:avLst/>
              <a:gdLst/>
              <a:ahLst/>
              <a:cxnLst/>
              <a:rect l="l" t="t" r="r" b="b"/>
              <a:pathLst>
                <a:path w="384824" h="384824">
                  <a:moveTo>
                    <a:pt x="192412" y="0"/>
                  </a:moveTo>
                  <a:lnTo>
                    <a:pt x="192412" y="0"/>
                  </a:lnTo>
                  <a:cubicBezTo>
                    <a:pt x="243443" y="0"/>
                    <a:pt x="292384" y="20272"/>
                    <a:pt x="328468" y="56356"/>
                  </a:cubicBezTo>
                  <a:cubicBezTo>
                    <a:pt x="364552" y="92440"/>
                    <a:pt x="384824" y="141381"/>
                    <a:pt x="384824" y="192412"/>
                  </a:cubicBezTo>
                  <a:lnTo>
                    <a:pt x="384824" y="192412"/>
                  </a:lnTo>
                  <a:cubicBezTo>
                    <a:pt x="384824" y="298678"/>
                    <a:pt x="298678" y="384824"/>
                    <a:pt x="192412" y="384824"/>
                  </a:cubicBezTo>
                  <a:lnTo>
                    <a:pt x="192412" y="384824"/>
                  </a:lnTo>
                  <a:cubicBezTo>
                    <a:pt x="86146" y="384824"/>
                    <a:pt x="0" y="298678"/>
                    <a:pt x="0" y="192412"/>
                  </a:cubicBezTo>
                  <a:lnTo>
                    <a:pt x="0" y="192412"/>
                  </a:lnTo>
                  <a:cubicBezTo>
                    <a:pt x="0" y="86146"/>
                    <a:pt x="86146" y="0"/>
                    <a:pt x="192412" y="0"/>
                  </a:cubicBezTo>
                  <a:close/>
                </a:path>
              </a:pathLst>
            </a:custGeom>
            <a:solidFill>
              <a:srgbClr val="FFB01F">
                <a:alpha val="80000"/>
              </a:srgbClr>
            </a:solidFill>
          </p:spPr>
        </p:sp>
        <p:sp>
          <p:nvSpPr>
            <p:cNvPr id="45" name="TextBox 45"/>
            <p:cNvSpPr txBox="1"/>
            <p:nvPr/>
          </p:nvSpPr>
          <p:spPr>
            <a:xfrm>
              <a:off x="0" y="-57150"/>
              <a:ext cx="384824" cy="44197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3360"/>
                </a:lnSpc>
              </a:pPr>
              <a:endParaRPr/>
            </a:p>
          </p:txBody>
        </p:sp>
      </p:grpSp>
      <p:grpSp>
        <p:nvGrpSpPr>
          <p:cNvPr id="46" name="Group 46"/>
          <p:cNvGrpSpPr/>
          <p:nvPr/>
        </p:nvGrpSpPr>
        <p:grpSpPr>
          <a:xfrm>
            <a:off x="11069639" y="7166418"/>
            <a:ext cx="1004526" cy="1004526"/>
            <a:chOff x="0" y="0"/>
            <a:chExt cx="264567" cy="264567"/>
          </a:xfrm>
        </p:grpSpPr>
        <p:sp>
          <p:nvSpPr>
            <p:cNvPr id="47" name="Freeform 47"/>
            <p:cNvSpPr/>
            <p:nvPr/>
          </p:nvSpPr>
          <p:spPr>
            <a:xfrm>
              <a:off x="0" y="0"/>
              <a:ext cx="264567" cy="264567"/>
            </a:xfrm>
            <a:custGeom>
              <a:avLst/>
              <a:gdLst/>
              <a:ahLst/>
              <a:cxnLst/>
              <a:rect l="l" t="t" r="r" b="b"/>
              <a:pathLst>
                <a:path w="264567" h="264567">
                  <a:moveTo>
                    <a:pt x="0" y="0"/>
                  </a:moveTo>
                  <a:lnTo>
                    <a:pt x="264567" y="0"/>
                  </a:lnTo>
                  <a:lnTo>
                    <a:pt x="264567" y="264567"/>
                  </a:lnTo>
                  <a:lnTo>
                    <a:pt x="0" y="264567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48" name="TextBox 48"/>
            <p:cNvSpPr txBox="1"/>
            <p:nvPr/>
          </p:nvSpPr>
          <p:spPr>
            <a:xfrm>
              <a:off x="0" y="-19050"/>
              <a:ext cx="264567" cy="28361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400"/>
                </a:lnSpc>
              </a:pPr>
              <a:r>
                <a:rPr lang="en-US" sz="1000">
                  <a:solidFill>
                    <a:srgbClr val="7C3C9D"/>
                  </a:solidFill>
                  <a:latin typeface="Trebuchet MS" panose="020B0603020202020204"/>
                  <a:ea typeface="Trebuchet MS" panose="020B0603020202020204"/>
                  <a:cs typeface="Trebuchet MS" panose="020B0603020202020204"/>
                  <a:sym typeface="Trebuchet MS" panose="020B0603020202020204"/>
                </a:rPr>
                <a:t>QR-код на полный текст практики/ сценарий</a:t>
              </a:r>
            </a:p>
          </p:txBody>
        </p:sp>
      </p:grpSp>
      <p:sp>
        <p:nvSpPr>
          <p:cNvPr id="49" name="TextBox 49"/>
          <p:cNvSpPr txBox="1"/>
          <p:nvPr/>
        </p:nvSpPr>
        <p:spPr>
          <a:xfrm>
            <a:off x="782320" y="40640"/>
            <a:ext cx="16591915" cy="54412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60"/>
              </a:lnSpc>
              <a:spcBef>
                <a:spcPct val="0"/>
              </a:spcBef>
            </a:pPr>
            <a:r>
              <a:rPr lang="ru-RU" altLang="en-US" sz="280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Диалоговая площадка - </a:t>
            </a:r>
            <a:r>
              <a:rPr lang="" altLang="en-US" sz="280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«</a:t>
            </a:r>
            <a:r>
              <a:rPr lang="en-US" altLang="en-US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Герои</a:t>
            </a:r>
            <a:r>
              <a:rPr lang="en-US" altLang="ru-RU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 </a:t>
            </a:r>
            <a:r>
              <a:rPr lang="en-US" altLang="en-US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нашей</a:t>
            </a:r>
            <a:r>
              <a:rPr lang="en-US" altLang="ru-RU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 </a:t>
            </a:r>
            <a:r>
              <a:rPr lang="en-US" altLang="en-US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эпохи</a:t>
            </a:r>
            <a:r>
              <a:rPr lang="en-US" altLang="ru-RU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: </a:t>
            </a:r>
            <a:r>
              <a:rPr lang="en-US" altLang="en-US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Честь</a:t>
            </a:r>
            <a:r>
              <a:rPr lang="en-US" altLang="ru-RU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 </a:t>
            </a:r>
            <a:r>
              <a:rPr lang="en-US" altLang="en-US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и</a:t>
            </a:r>
            <a:r>
              <a:rPr lang="en-US" altLang="ru-RU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 </a:t>
            </a:r>
            <a:r>
              <a:rPr lang="en-US" altLang="en-US" sz="2800" dirty="0" err="1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Память</a:t>
            </a:r>
            <a:r>
              <a:rPr lang="" altLang="en-US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»</a:t>
            </a:r>
            <a:r>
              <a:rPr lang="en-US" altLang="ru-RU" sz="28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 </a:t>
            </a:r>
            <a:endParaRPr lang="en-US" sz="2800" dirty="0">
              <a:solidFill>
                <a:srgbClr val="7C3C9D"/>
              </a:solidFill>
              <a:latin typeface="Trebuchet MS" panose="020B0603020202020204"/>
              <a:ea typeface="Trebuchet MS" panose="020B0603020202020204"/>
              <a:cs typeface="Trebuchet MS" panose="020B0603020202020204"/>
              <a:sym typeface="Trebuchet MS" panose="020B0603020202020204"/>
            </a:endParaRPr>
          </a:p>
        </p:txBody>
      </p:sp>
      <p:sp>
        <p:nvSpPr>
          <p:cNvPr id="50" name="TextBox 50"/>
          <p:cNvSpPr txBox="1"/>
          <p:nvPr/>
        </p:nvSpPr>
        <p:spPr>
          <a:xfrm>
            <a:off x="235585" y="647700"/>
            <a:ext cx="17683480" cy="86169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336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Лукашевич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 Юлия Викторовна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,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советник директора по воспитанию и взаимодействию с детскими общественными объединениями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,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МБОУ СОШ №2 </a:t>
            </a:r>
            <a:r>
              <a:rPr lang="ru-RU" sz="2400" dirty="0">
                <a:solidFill>
                  <a:srgbClr val="7C3C9D"/>
                </a:solidFill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п. Нарышкино,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Урицкого района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, </a:t>
            </a:r>
            <a:r>
              <a:rPr kumimoji="0" lang="ru-RU" sz="2400" b="0" i="0" u="none" strike="noStrike" kern="1200" cap="none" spc="0" normalizeH="0" baseline="0" noProof="0" dirty="0">
                <a:ln>
                  <a:noFill/>
                </a:ln>
                <a:solidFill>
                  <a:srgbClr val="7C3C9D"/>
                </a:solidFill>
                <a:effectLst/>
                <a:uLnTx/>
                <a:uFillTx/>
                <a:latin typeface="Trebuchet MS" panose="020B0603020202020204"/>
                <a:ea typeface="Trebuchet MS" panose="020B0603020202020204"/>
                <a:cs typeface="Trebuchet MS" panose="020B0603020202020204"/>
                <a:sym typeface="Trebuchet MS" panose="020B0603020202020204"/>
              </a:rPr>
              <a:t>Орловская область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rgbClr val="7C3C9D"/>
              </a:solidFill>
              <a:effectLst/>
              <a:uLnTx/>
              <a:uFillTx/>
              <a:latin typeface="Trebuchet MS" panose="020B0603020202020204"/>
              <a:ea typeface="Trebuchet MS" panose="020B0603020202020204"/>
              <a:cs typeface="Trebuchet MS" panose="020B0603020202020204"/>
              <a:sym typeface="Trebuchet MS" panose="020B0603020202020204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2221" y="1542495"/>
            <a:ext cx="2215657" cy="2215657"/>
          </a:xfrm>
          <a:prstGeom prst="rect">
            <a:avLst/>
          </a:prstGeom>
        </p:spPr>
      </p:pic>
      <p:sp>
        <p:nvSpPr>
          <p:cNvPr id="38" name="TextBox 37"/>
          <p:cNvSpPr txBox="1"/>
          <p:nvPr/>
        </p:nvSpPr>
        <p:spPr>
          <a:xfrm>
            <a:off x="1152528" y="9180166"/>
            <a:ext cx="1086575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i="0" dirty="0">
                <a:solidFill>
                  <a:srgbClr val="7030A0"/>
                </a:solidFill>
                <a:effectLst/>
                <a:latin typeface="Trebuchet MS" panose="020B0603020202020204" pitchFamily="34" charset="0"/>
              </a:rPr>
              <a:t>Общественная организация ветеранов боевых действий Внутренних дел и Внутренних войск Орловской области; Первичная организация органов внутренних дел; Ветераны боевых действий, Урицкий филиал «Флоту быть»</a:t>
            </a:r>
            <a:endParaRPr lang="ru-RU" dirty="0">
              <a:solidFill>
                <a:srgbClr val="7030A0"/>
              </a:solidFill>
              <a:latin typeface="Trebuchet MS" panose="020B0603020202020204" pitchFamily="34" charset="0"/>
            </a:endParaRPr>
          </a:p>
        </p:txBody>
      </p:sp>
      <p:pic>
        <p:nvPicPr>
          <p:cNvPr id="53" name="Рисунок 52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12" t="24814"/>
          <a:stretch>
            <a:fillRect/>
          </a:stretch>
        </p:blipFill>
        <p:spPr>
          <a:xfrm>
            <a:off x="7334507" y="6720380"/>
            <a:ext cx="3343340" cy="1906455"/>
          </a:xfrm>
          <a:prstGeom prst="rect">
            <a:avLst/>
          </a:prstGeom>
        </p:spPr>
      </p:pic>
      <p:sp>
        <p:nvSpPr>
          <p:cNvPr id="55" name="TextBox 54"/>
          <p:cNvSpPr txBox="1"/>
          <p:nvPr/>
        </p:nvSpPr>
        <p:spPr>
          <a:xfrm>
            <a:off x="1191260" y="3916045"/>
            <a:ext cx="3785870" cy="217043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/>
            <a:r>
              <a:rPr lang="ru-RU" altLang="en-US" sz="1400" b="1" dirty="0">
                <a:solidFill>
                  <a:schemeClr val="accent4"/>
                </a:solidFill>
                <a:latin typeface="Trebuchet MS" panose="020B0603020202020204" pitchFamily="34" charset="0"/>
              </a:rPr>
              <a:t>Какую проблему решает? </a:t>
            </a:r>
            <a:endParaRPr lang="en-US" altLang="en-US" sz="1400" b="1" dirty="0">
              <a:solidFill>
                <a:schemeClr val="accent4"/>
              </a:solidFill>
              <a:latin typeface="Trebuchet MS" panose="020B0603020202020204" pitchFamily="34" charset="0"/>
            </a:endParaRPr>
          </a:p>
          <a:p>
            <a:pPr algn="ctr"/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Проведение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таких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встреч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становится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не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просто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формальным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мероприятием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,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а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настоящим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уроком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жизни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живым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диалогом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поколений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,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укрепившим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связь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между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прошлым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настоящим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,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напомнившим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о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важности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сохранения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памяти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о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подвигах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,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патриотизме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,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любви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к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Родине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готовности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к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её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 </a:t>
            </a:r>
            <a:r>
              <a:rPr lang="en-US" altLang="en-US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защите</a:t>
            </a:r>
            <a:r>
              <a:rPr lang="en-US" altLang="ru-RU" sz="1400" dirty="0">
                <a:solidFill>
                  <a:schemeClr val="accent4"/>
                </a:solidFill>
                <a:latin typeface="Trebuchet MS" panose="020B0603020202020204" pitchFamily="34" charset="0"/>
              </a:rPr>
              <a:t>.</a:t>
            </a:r>
          </a:p>
        </p:txBody>
      </p:sp>
      <p:sp>
        <p:nvSpPr>
          <p:cNvPr id="57" name="TextBox 56"/>
          <p:cNvSpPr txBox="1"/>
          <p:nvPr/>
        </p:nvSpPr>
        <p:spPr>
          <a:xfrm>
            <a:off x="3742015" y="1681813"/>
            <a:ext cx="3557113" cy="18148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solidFill>
                  <a:schemeClr val="accent4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</a:rPr>
              <a:t>Цель: </a:t>
            </a:r>
            <a:r>
              <a:rPr lang="ru-RU" sz="1400" dirty="0">
                <a:solidFill>
                  <a:schemeClr val="accent4"/>
                </a:solidFill>
                <a:effectLst/>
                <a:latin typeface="Trebuchet MS" panose="020B0603020202020204" pitchFamily="34" charset="0"/>
                <a:ea typeface="Calibri" panose="020F0502020204030204" pitchFamily="34" charset="0"/>
              </a:rPr>
              <a:t>информирование о героях нашего времени, формирование у подрастающего поколения активной гражданской позиции через наглядные примеры личного героизма людей в современное время; воспитание таких качеств, как порядочность, честь, верность долгу</a:t>
            </a:r>
            <a:endParaRPr lang="ru-RU" dirty="0">
              <a:solidFill>
                <a:schemeClr val="accent4"/>
              </a:solidFill>
              <a:latin typeface="Trebuchet MS" panose="020B0603020202020204" pitchFamily="34" charset="0"/>
            </a:endParaRPr>
          </a:p>
        </p:txBody>
      </p:sp>
      <p:sp>
        <p:nvSpPr>
          <p:cNvPr id="2" name="Текстовое поле 1"/>
          <p:cNvSpPr txBox="1"/>
          <p:nvPr/>
        </p:nvSpPr>
        <p:spPr>
          <a:xfrm>
            <a:off x="8001000" y="1485900"/>
            <a:ext cx="9688830" cy="3336290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algn="ctr" defTabSz="266700">
              <a:lnSpc>
                <a:spcPct val="150000"/>
              </a:lnSpc>
            </a:pPr>
            <a:r>
              <a:rPr lang="ru-RU" sz="1200" b="1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Задачи:</a:t>
            </a:r>
            <a:endParaRPr sz="1200" b="1" dirty="0">
              <a:solidFill>
                <a:srgbClr val="7030A0"/>
              </a:solidFill>
              <a:latin typeface="Trebuchet MS" panose="020B0603020202020204" pitchFamily="34" charset="0"/>
              <a:ea typeface="Calibri" panose="020F0502020204030204"/>
              <a:cs typeface="Trebuchet MS" panose="020B0603020202020204" pitchFamily="34" charset="0"/>
            </a:endParaRPr>
          </a:p>
          <a:p>
            <a:pPr algn="just" defTabSz="266700">
              <a:lnSpc>
                <a:spcPct val="150000"/>
              </a:lnSpc>
            </a:pP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1.Познакомить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обучающихся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о 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памятном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дне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в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году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-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Дне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памяти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погибших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при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выполнении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служебных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обязанностей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сотрудников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органов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внутренних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дел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Российской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Федерации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;  </a:t>
            </a:r>
          </a:p>
          <a:p>
            <a:pPr algn="just" defTabSz="266700">
              <a:lnSpc>
                <a:spcPct val="150000"/>
              </a:lnSpc>
            </a:pP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2.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Рассказать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о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роли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лужбы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 в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органах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внутренних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дел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Times New Roman" panose="02020603050405020304"/>
                <a:cs typeface="Trebuchet MS" panose="020B0603020202020204" pitchFamily="34" charset="0"/>
              </a:rPr>
              <a:t> 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жизни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людей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,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подготовить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презентации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,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видеоролики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с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информацией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о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сотрудниках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,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которые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прославились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своим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подвигом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;</a:t>
            </a:r>
          </a:p>
          <a:p>
            <a:pPr algn="just" defTabSz="266700">
              <a:lnSpc>
                <a:spcPct val="150000"/>
              </a:lnSpc>
            </a:pP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3.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Создать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диалоговую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площадку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для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обсуждения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значения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служения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Родине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,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патриотизма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и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уважении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к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ветеранам</a:t>
            </a:r>
            <a:r>
              <a:rPr lang="ru-RU"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;</a:t>
            </a:r>
            <a:endParaRPr sz="1200" dirty="0">
              <a:solidFill>
                <a:srgbClr val="7030A0"/>
              </a:solidFill>
              <a:latin typeface="Trebuchet MS" panose="020B0603020202020204" pitchFamily="34" charset="0"/>
              <a:ea typeface="Calibri" panose="020F0502020204030204"/>
              <a:cs typeface="Trebuchet MS" panose="020B0603020202020204" pitchFamily="34" charset="0"/>
            </a:endParaRPr>
          </a:p>
          <a:p>
            <a:pPr algn="just" defTabSz="266700">
              <a:lnSpc>
                <a:spcPct val="150000"/>
              </a:lnSpc>
              <a:buFont typeface="Times New Roman" panose="02020603050405020304"/>
              <a:buAutoNum type="arabicPeriod" startAt="4"/>
            </a:pP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Подготовить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стихи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или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создать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художественные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работы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на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тему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мужества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и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патриотизма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,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вдохновленные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историями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ветеранов</a:t>
            </a:r>
            <a:r>
              <a:rPr lang="ru-RU"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;</a:t>
            </a:r>
            <a:endParaRPr sz="1200" dirty="0">
              <a:solidFill>
                <a:srgbClr val="7030A0"/>
              </a:solidFill>
              <a:latin typeface="Trebuchet MS" panose="020B0603020202020204" pitchFamily="34" charset="0"/>
              <a:ea typeface="Calibri" panose="020F0502020204030204"/>
              <a:cs typeface="Trebuchet MS" panose="020B0603020202020204" pitchFamily="34" charset="0"/>
            </a:endParaRPr>
          </a:p>
          <a:p>
            <a:pPr algn="just" defTabSz="266700">
              <a:lnSpc>
                <a:spcPct val="150000"/>
              </a:lnSpc>
              <a:buFont typeface="Times New Roman" panose="02020603050405020304"/>
              <a:buAutoNum type="arabicPeriod" startAt="4"/>
            </a:pP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Установить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 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связи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с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местными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ветеранскими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организациями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для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дальнейшего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 </a:t>
            </a:r>
            <a:r>
              <a:rPr sz="1200" dirty="0" err="1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сотрудничества</a:t>
            </a:r>
            <a:r>
              <a:rPr sz="1200" dirty="0">
                <a:solidFill>
                  <a:srgbClr val="7030A0"/>
                </a:solidFill>
                <a:latin typeface="Trebuchet MS" panose="020B0603020202020204" pitchFamily="34" charset="0"/>
                <a:ea typeface="Calibri" panose="020F0502020204030204"/>
                <a:cs typeface="Trebuchet MS" panose="020B0603020202020204" pitchFamily="34" charset="0"/>
              </a:rPr>
              <a:t>. 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630</Words>
  <Application>Microsoft Office PowerPoint</Application>
  <PresentationFormat>Произвольный</PresentationFormat>
  <Paragraphs>34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5" baseType="lpstr">
      <vt:lpstr>Times New Roman</vt:lpstr>
      <vt:lpstr>Arial</vt:lpstr>
      <vt:lpstr>Trebuchet MS</vt:lpstr>
      <vt:lpstr>Office Theme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Нормативно-правовые докумен</dc:title>
  <dc:creator>Татьяна Ростовская</dc:creator>
  <cp:lastModifiedBy>dp2</cp:lastModifiedBy>
  <cp:revision>33</cp:revision>
  <dcterms:created xsi:type="dcterms:W3CDTF">2006-08-16T00:00:00Z</dcterms:created>
  <dcterms:modified xsi:type="dcterms:W3CDTF">2025-06-27T08:54:10Z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F5E4F3E8E88E41B3918BA8B473FA287E_12</vt:lpwstr>
  </property>
  <property fmtid="{D5CDD505-2E9C-101B-9397-08002B2CF9AE}" pid="3" name="KSOProductBuildVer">
    <vt:lpwstr>1049-12.2.0.21546</vt:lpwstr>
  </property>
</Properties>
</file>