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60"/>
  </p:normalViewPr>
  <p:slideViewPr>
    <p:cSldViewPr snapToGrid="0">
      <p:cViewPr varScale="1">
        <p:scale>
          <a:sx n="91" d="100"/>
          <a:sy n="91" d="100"/>
        </p:scale>
        <p:origin x="36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21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292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178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69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156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473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9658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534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3830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9D7AD-501C-49E7-BEFA-AAFDE9BC53D3}" type="datetimeFigureOut">
              <a:rPr lang="ru-RU" smtClean="0"/>
              <a:t>16.02.2025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C6109-1861-435D-AF61-66EF80BA3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502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puzzle-english.com/exercise/future-tenses-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uzzle-english.com/directory/present-continuous" TargetMode="External"/><Relationship Id="rId2" Type="http://schemas.openxmlformats.org/officeDocument/2006/relationships/hyperlink" Target="https://yandex.ru/images/search?pos=0&amp;from=tabbar&amp;img_url=https%3A%2F%2Fcdn.culture.ru%2Fimages%2Fedb200df-b134-5c78-92a6-83d0ccbf3d80&amp;text=&#1087;&#1086;&#1102;&amp;rpt=simage&amp;lr=3716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yneuralnetworks.ru/generating_images_from_text/" TargetMode="External"/><Relationship Id="rId5" Type="http://schemas.openxmlformats.org/officeDocument/2006/relationships/hyperlink" Target="https://umschool.net/library/anglijskij-yazyk/present-continuous/" TargetMode="External"/><Relationship Id="rId4" Type="http://schemas.openxmlformats.org/officeDocument/2006/relationships/hyperlink" Target="https://avatars.mds.yandex.net/i?id=5651f4a7147b1fe5478e3e9ce6c0d556_l-7009603-images-thumbs&amp;n=1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Презентация по английскому языку на тему: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/>
              <a:t>«</a:t>
            </a:r>
            <a:r>
              <a:rPr lang="en-US" b="1" dirty="0" smtClean="0"/>
              <a:t>Present</a:t>
            </a:r>
            <a:r>
              <a:rPr lang="en-US" dirty="0" smtClean="0"/>
              <a:t> </a:t>
            </a:r>
            <a:r>
              <a:rPr lang="en-US" b="1" dirty="0" smtClean="0"/>
              <a:t>Continuous</a:t>
            </a:r>
            <a:r>
              <a:rPr lang="ru-RU" b="1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6502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P</a:t>
            </a:r>
            <a:r>
              <a:rPr lang="ru-RU" sz="2000" dirty="0" err="1" smtClean="0"/>
              <a:t>resent</a:t>
            </a:r>
            <a:r>
              <a:rPr lang="ru-RU" sz="2000" dirty="0"/>
              <a:t> </a:t>
            </a:r>
            <a:r>
              <a:rPr lang="ru-RU" sz="2000" dirty="0" err="1"/>
              <a:t>Continuous</a:t>
            </a:r>
            <a:r>
              <a:rPr lang="ru-RU" sz="2000" dirty="0"/>
              <a:t> </a:t>
            </a:r>
            <a:r>
              <a:rPr lang="ru-RU" sz="2000" dirty="0" err="1"/>
              <a:t>Tense</a:t>
            </a:r>
            <a:r>
              <a:rPr lang="ru-RU" sz="2000" dirty="0"/>
              <a:t> (или Present </a:t>
            </a:r>
            <a:r>
              <a:rPr lang="ru-RU" sz="2000" dirty="0" err="1"/>
              <a:t>Progressive</a:t>
            </a:r>
            <a:r>
              <a:rPr lang="ru-RU" sz="2000" dirty="0"/>
              <a:t> </a:t>
            </a:r>
            <a:r>
              <a:rPr lang="ru-RU" sz="2000" dirty="0" err="1"/>
              <a:t>Tense</a:t>
            </a:r>
            <a:r>
              <a:rPr lang="ru-RU" sz="2000" dirty="0"/>
              <a:t>) переводится с английского языка как «настоящее длительное время».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</a:t>
            </a:r>
            <a:r>
              <a:rPr lang="ru-RU" b="1" dirty="0" err="1" smtClean="0"/>
              <a:t>resent</a:t>
            </a:r>
            <a:r>
              <a:rPr lang="ru-RU" b="1" dirty="0" smtClean="0"/>
              <a:t> </a:t>
            </a:r>
            <a:r>
              <a:rPr lang="ru-RU" b="1" dirty="0" err="1" smtClean="0"/>
              <a:t>Continuous</a:t>
            </a:r>
            <a:r>
              <a:rPr lang="ru-RU" b="1" dirty="0" smtClean="0"/>
              <a:t> </a:t>
            </a:r>
            <a:r>
              <a:rPr lang="ru-RU" b="1" dirty="0" err="1" smtClean="0"/>
              <a:t>Tense</a:t>
            </a:r>
            <a:r>
              <a:rPr lang="ru-RU" b="1" dirty="0" smtClean="0"/>
              <a:t> </a:t>
            </a:r>
            <a:r>
              <a:rPr lang="ru-RU" dirty="0" smtClean="0"/>
              <a:t>указывает на </a:t>
            </a:r>
            <a:r>
              <a:rPr lang="ru-RU" dirty="0" err="1" smtClean="0"/>
              <a:t>на</a:t>
            </a:r>
            <a:r>
              <a:rPr lang="ru-RU" dirty="0" smtClean="0"/>
              <a:t> действие, которое происходит в настоящий момент времени, сейчас. </a:t>
            </a:r>
          </a:p>
          <a:p>
            <a:r>
              <a:rPr lang="en-US" b="1" dirty="0" smtClean="0"/>
              <a:t>for example</a:t>
            </a:r>
            <a:r>
              <a:rPr lang="ru-RU" dirty="0" smtClean="0"/>
              <a:t>: </a:t>
            </a:r>
            <a:r>
              <a:rPr lang="en-US" i="1" dirty="0" smtClean="0"/>
              <a:t>I</a:t>
            </a:r>
            <a:r>
              <a:rPr lang="en-US" i="1" dirty="0"/>
              <a:t> am singing - </a:t>
            </a:r>
            <a:r>
              <a:rPr lang="ru-RU" i="1" dirty="0"/>
              <a:t>Я пою</a:t>
            </a:r>
            <a:r>
              <a:rPr lang="ru-RU" i="1" dirty="0" smtClean="0"/>
              <a:t>. </a:t>
            </a:r>
          </a:p>
          <a:p>
            <a:r>
              <a:rPr lang="ru-RU" b="1" dirty="0"/>
              <a:t>Часто сопровождается словами: </a:t>
            </a:r>
            <a:endParaRPr lang="ru-RU" b="1" dirty="0" smtClean="0"/>
          </a:p>
          <a:p>
            <a:r>
              <a:rPr lang="ru-RU" i="1" dirty="0" err="1" smtClean="0"/>
              <a:t>now</a:t>
            </a:r>
            <a:r>
              <a:rPr lang="ru-RU" dirty="0" smtClean="0"/>
              <a:t> </a:t>
            </a:r>
            <a:r>
              <a:rPr lang="ru-RU" dirty="0"/>
              <a:t>— сейчас, </a:t>
            </a:r>
            <a:endParaRPr lang="ru-RU" dirty="0" smtClean="0"/>
          </a:p>
          <a:p>
            <a:r>
              <a:rPr lang="ru-RU" i="1" dirty="0" err="1" smtClean="0"/>
              <a:t>right</a:t>
            </a:r>
            <a:r>
              <a:rPr lang="ru-RU" i="1" dirty="0" smtClean="0"/>
              <a:t> </a:t>
            </a:r>
            <a:r>
              <a:rPr lang="ru-RU" i="1" dirty="0" err="1"/>
              <a:t>now</a:t>
            </a:r>
            <a:r>
              <a:rPr lang="ru-RU" i="1" dirty="0"/>
              <a:t> </a:t>
            </a:r>
            <a:r>
              <a:rPr lang="ru-RU" dirty="0"/>
              <a:t>— прямо сейчас, </a:t>
            </a:r>
            <a:endParaRPr lang="ru-RU" dirty="0" smtClean="0"/>
          </a:p>
          <a:p>
            <a:r>
              <a:rPr lang="ru-RU" i="1" dirty="0" err="1" smtClean="0"/>
              <a:t>at</a:t>
            </a:r>
            <a:r>
              <a:rPr lang="ru-RU" i="1" dirty="0" smtClean="0"/>
              <a:t> </a:t>
            </a:r>
            <a:r>
              <a:rPr lang="ru-RU" i="1" dirty="0" err="1"/>
              <a:t>the</a:t>
            </a:r>
            <a:r>
              <a:rPr lang="ru-RU" i="1" dirty="0"/>
              <a:t> </a:t>
            </a:r>
            <a:r>
              <a:rPr lang="ru-RU" i="1" dirty="0" err="1"/>
              <a:t>moment</a:t>
            </a:r>
            <a:r>
              <a:rPr lang="ru-RU" i="1" dirty="0"/>
              <a:t> </a:t>
            </a:r>
            <a:r>
              <a:rPr lang="ru-RU" dirty="0"/>
              <a:t>— в данный момент.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8205" y="2961366"/>
            <a:ext cx="3463299" cy="244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791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Утвердительная форма предложения</a:t>
            </a:r>
            <a:br>
              <a:rPr lang="ru-RU" sz="2400" dirty="0" smtClean="0"/>
            </a:br>
            <a:r>
              <a:rPr lang="en-US" sz="2400" dirty="0" smtClean="0"/>
              <a:t>affirmative sentence form</a:t>
            </a:r>
            <a:endParaRPr lang="ru-RU" sz="2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5284" y="1761689"/>
            <a:ext cx="2684477" cy="20469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Подлежащее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4530055" y="2810312"/>
            <a:ext cx="1627464" cy="16777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Глагол</a:t>
            </a:r>
            <a:r>
              <a:rPr lang="en-US" dirty="0" smtClean="0"/>
              <a:t>  to be (am, is, are)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248088" y="2718033"/>
            <a:ext cx="2181137" cy="12415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V</a:t>
            </a:r>
            <a:r>
              <a:rPr lang="en-US" dirty="0" err="1" smtClean="0"/>
              <a:t>ing</a:t>
            </a:r>
            <a:endParaRPr lang="ru-RU" dirty="0"/>
          </a:p>
        </p:txBody>
      </p:sp>
      <p:sp>
        <p:nvSpPr>
          <p:cNvPr id="9" name="Плюс 8"/>
          <p:cNvSpPr/>
          <p:nvPr/>
        </p:nvSpPr>
        <p:spPr>
          <a:xfrm>
            <a:off x="3405930" y="2944536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люс 9"/>
          <p:cNvSpPr/>
          <p:nvPr/>
        </p:nvSpPr>
        <p:spPr>
          <a:xfrm>
            <a:off x="6333688" y="2894202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2" t="26920" r="23299" b="21998"/>
          <a:stretch/>
        </p:blipFill>
        <p:spPr bwMode="auto">
          <a:xfrm>
            <a:off x="654341" y="4821165"/>
            <a:ext cx="2967246" cy="1808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вал 10"/>
          <p:cNvSpPr/>
          <p:nvPr/>
        </p:nvSpPr>
        <p:spPr>
          <a:xfrm flipV="1">
            <a:off x="9773175" y="4286774"/>
            <a:ext cx="50333" cy="838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 rot="10800000" flipV="1">
            <a:off x="6333687" y="4979270"/>
            <a:ext cx="49159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Примеры: 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MuseoNew"/>
              </a:rPr>
              <a:t>He is smiling —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Он улыбается. 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MuseoNew"/>
              </a:rPr>
              <a:t>She is dancing — 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Она танцует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101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отрицательная форма предложения</a:t>
            </a:r>
            <a:br>
              <a:rPr lang="ru-RU" sz="2800" dirty="0" smtClean="0"/>
            </a:br>
            <a:r>
              <a:rPr lang="en-US" sz="2800" dirty="0" smtClean="0"/>
              <a:t>negative sentence form</a:t>
            </a:r>
            <a:endParaRPr lang="ru-RU" sz="28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98290" y="2256639"/>
            <a:ext cx="2399251" cy="19294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подлежащее</a:t>
            </a:r>
            <a:endParaRPr lang="ru-RU" dirty="0"/>
          </a:p>
        </p:txBody>
      </p:sp>
      <p:sp>
        <p:nvSpPr>
          <p:cNvPr id="5" name="Плюс 4"/>
          <p:cNvSpPr/>
          <p:nvPr/>
        </p:nvSpPr>
        <p:spPr>
          <a:xfrm>
            <a:off x="3632433" y="3162650"/>
            <a:ext cx="385894" cy="49495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008228" y="2332139"/>
            <a:ext cx="1593908" cy="1610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Is not</a:t>
            </a:r>
          </a:p>
          <a:p>
            <a:pPr algn="ctr"/>
            <a:r>
              <a:rPr lang="en-US" dirty="0" smtClean="0"/>
              <a:t>are not am not</a:t>
            </a:r>
            <a:endParaRPr lang="ru-RU" dirty="0"/>
          </a:p>
        </p:txBody>
      </p:sp>
      <p:sp>
        <p:nvSpPr>
          <p:cNvPr id="7" name="Плюс 6"/>
          <p:cNvSpPr/>
          <p:nvPr/>
        </p:nvSpPr>
        <p:spPr>
          <a:xfrm>
            <a:off x="6853806" y="3162650"/>
            <a:ext cx="503339" cy="40267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019875" y="1929468"/>
            <a:ext cx="1963024" cy="172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/>
              <a:t>V</a:t>
            </a:r>
            <a:r>
              <a:rPr lang="en-US" dirty="0" err="1" smtClean="0"/>
              <a:t>ing</a:t>
            </a:r>
            <a:endParaRPr lang="ru-RU" dirty="0"/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9" t="40806" r="35107" b="16478"/>
          <a:stretch/>
        </p:blipFill>
        <p:spPr bwMode="auto">
          <a:xfrm>
            <a:off x="9563450" y="4127383"/>
            <a:ext cx="2181138" cy="2441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 rot="10800000" flipV="1">
            <a:off x="1551963" y="4739941"/>
            <a:ext cx="56122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Примеры: 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MuseoNew"/>
              </a:rPr>
              <a:t>He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 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MuseoNew"/>
              </a:rPr>
              <a:t>is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 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MuseoNew"/>
              </a:rPr>
              <a:t>not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 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MuseoNew"/>
              </a:rPr>
              <a:t>smiling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 - Он не улыбается. 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MuseoNew"/>
              </a:rPr>
              <a:t>She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 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MuseoNew"/>
              </a:rPr>
              <a:t>is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 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MuseoNew"/>
              </a:rPr>
              <a:t>not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 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MuseoNew"/>
              </a:rPr>
              <a:t>dancing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 - Она не танцует.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715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вопросительная форма предложения</a:t>
            </a:r>
            <a:br>
              <a:rPr lang="ru-RU" sz="2800" dirty="0" smtClean="0"/>
            </a:br>
            <a:r>
              <a:rPr lang="en-US" sz="2800" dirty="0" smtClean="0"/>
              <a:t>the interrogative form of the sentence</a:t>
            </a:r>
            <a:endParaRPr lang="ru-RU" sz="2800" dirty="0"/>
          </a:p>
        </p:txBody>
      </p:sp>
      <p:sp>
        <p:nvSpPr>
          <p:cNvPr id="4" name="Овал 3"/>
          <p:cNvSpPr/>
          <p:nvPr/>
        </p:nvSpPr>
        <p:spPr>
          <a:xfrm>
            <a:off x="838200" y="2239861"/>
            <a:ext cx="1502328" cy="12751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</a:t>
            </a:r>
            <a:r>
              <a:rPr lang="en-US" dirty="0" smtClean="0"/>
              <a:t>s</a:t>
            </a:r>
            <a:endParaRPr lang="en-US" dirty="0"/>
          </a:p>
          <a:p>
            <a:pPr algn="ctr"/>
            <a:r>
              <a:rPr lang="en-US" dirty="0" smtClean="0"/>
              <a:t>A</a:t>
            </a:r>
            <a:r>
              <a:rPr lang="en-US" dirty="0" smtClean="0"/>
              <a:t>re</a:t>
            </a:r>
          </a:p>
          <a:p>
            <a:pPr algn="ctr"/>
            <a:r>
              <a:rPr lang="en-US" dirty="0"/>
              <a:t>A</a:t>
            </a:r>
            <a:r>
              <a:rPr lang="en-US" dirty="0" smtClean="0"/>
              <a:t>m </a:t>
            </a:r>
            <a:endParaRPr lang="ru-RU" dirty="0"/>
          </a:p>
        </p:txBody>
      </p:sp>
      <p:sp>
        <p:nvSpPr>
          <p:cNvPr id="5" name="Плюс 4"/>
          <p:cNvSpPr/>
          <p:nvPr/>
        </p:nvSpPr>
        <p:spPr>
          <a:xfrm>
            <a:off x="2575420" y="2776756"/>
            <a:ext cx="369116" cy="53689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884103" y="2155971"/>
            <a:ext cx="2122414" cy="13002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подлежащее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659149" y="2114026"/>
            <a:ext cx="2013357" cy="1275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V</a:t>
            </a:r>
            <a:r>
              <a:rPr lang="en-US" dirty="0" err="1" smtClean="0"/>
              <a:t>ing</a:t>
            </a:r>
            <a:endParaRPr lang="ru-RU" dirty="0"/>
          </a:p>
        </p:txBody>
      </p:sp>
      <p:sp>
        <p:nvSpPr>
          <p:cNvPr id="8" name="Плюс 7"/>
          <p:cNvSpPr/>
          <p:nvPr/>
        </p:nvSpPr>
        <p:spPr>
          <a:xfrm>
            <a:off x="6316910" y="2474752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справка 8">
            <a:hlinkClick r:id="" action="ppaction://noaction" highlightClick="1"/>
          </p:cNvPr>
          <p:cNvSpPr/>
          <p:nvPr/>
        </p:nvSpPr>
        <p:spPr>
          <a:xfrm>
            <a:off x="10428830" y="1339596"/>
            <a:ext cx="1042416" cy="227031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34" t="40807" r="4941" b="19119"/>
          <a:stretch/>
        </p:blipFill>
        <p:spPr bwMode="auto">
          <a:xfrm>
            <a:off x="1065402" y="4064160"/>
            <a:ext cx="2265028" cy="2290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513276" y="4566252"/>
            <a:ext cx="65518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Примеры: 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MuseoNew"/>
              </a:rPr>
              <a:t>Is he smiling? - 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Он улыбается? 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MuseoNew"/>
              </a:rPr>
              <a:t>Is she dancing? - 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MuseoNew"/>
              </a:rPr>
              <a:t>Она танцует?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298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Особые случаи использования конструкции Present </a:t>
            </a:r>
            <a:r>
              <a:rPr lang="ru-RU" sz="2800" b="1" dirty="0" err="1" smtClean="0"/>
              <a:t>Continuous</a:t>
            </a:r>
            <a:endParaRPr lang="ru-RU" sz="28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8200" y="1812022"/>
            <a:ext cx="1001715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1.</a:t>
            </a:r>
            <a:r>
              <a:rPr lang="ru-RU" b="1" dirty="0"/>
              <a:t> </a:t>
            </a:r>
            <a:r>
              <a:rPr lang="ru-RU" b="1" dirty="0">
                <a:hlinkClick r:id="rId2"/>
              </a:rPr>
              <a:t>Действие запланировано</a:t>
            </a:r>
            <a:r>
              <a:rPr lang="ru-RU" b="1" dirty="0"/>
              <a:t> и обязательно будет совершено в ближайшем будущем, часто с указанием сроков, места или каких-либо других деталей.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82180" y="3179428"/>
            <a:ext cx="9697673" cy="10066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Слова-указатели времени:</a:t>
            </a:r>
            <a:r>
              <a:rPr lang="ru-RU" dirty="0"/>
              <a:t> </a:t>
            </a:r>
            <a:r>
              <a:rPr lang="ru-RU" dirty="0" err="1"/>
              <a:t>this</a:t>
            </a:r>
            <a:r>
              <a:rPr lang="ru-RU" dirty="0"/>
              <a:t>/</a:t>
            </a:r>
            <a:r>
              <a:rPr lang="ru-RU" dirty="0" err="1"/>
              <a:t>next</a:t>
            </a:r>
            <a:r>
              <a:rPr lang="ru-RU" dirty="0"/>
              <a:t> </a:t>
            </a:r>
            <a:r>
              <a:rPr lang="ru-RU" dirty="0" err="1"/>
              <a:t>week</a:t>
            </a:r>
            <a:r>
              <a:rPr lang="ru-RU" dirty="0"/>
              <a:t> (на этой/следующей неделе), </a:t>
            </a:r>
            <a:r>
              <a:rPr lang="ru-RU" dirty="0" err="1"/>
              <a:t>tonight</a:t>
            </a:r>
            <a:r>
              <a:rPr lang="ru-RU" dirty="0"/>
              <a:t> (вечером), </a:t>
            </a:r>
            <a:r>
              <a:rPr lang="ru-RU" dirty="0" err="1"/>
              <a:t>today</a:t>
            </a:r>
            <a:r>
              <a:rPr lang="ru-RU" dirty="0"/>
              <a:t> (сегодня), </a:t>
            </a:r>
            <a:r>
              <a:rPr lang="ru-RU" dirty="0" err="1"/>
              <a:t>tomorrow</a:t>
            </a:r>
            <a:r>
              <a:rPr lang="ru-RU" dirty="0"/>
              <a:t> (завтра), </a:t>
            </a:r>
            <a:r>
              <a:rPr lang="ru-RU" dirty="0" err="1"/>
              <a:t>this</a:t>
            </a:r>
            <a:r>
              <a:rPr lang="ru-RU" dirty="0"/>
              <a:t>/</a:t>
            </a:r>
            <a:r>
              <a:rPr lang="ru-RU" dirty="0" err="1"/>
              <a:t>next</a:t>
            </a:r>
            <a:r>
              <a:rPr lang="ru-RU" dirty="0"/>
              <a:t> </a:t>
            </a:r>
            <a:r>
              <a:rPr lang="ru-RU" dirty="0" err="1"/>
              <a:t>year</a:t>
            </a:r>
            <a:r>
              <a:rPr lang="ru-RU" dirty="0"/>
              <a:t> (в этом/следующем году), </a:t>
            </a:r>
            <a:r>
              <a:rPr lang="ru-RU" dirty="0" err="1"/>
              <a:t>this</a:t>
            </a:r>
            <a:r>
              <a:rPr lang="ru-RU" dirty="0"/>
              <a:t>/</a:t>
            </a:r>
            <a:r>
              <a:rPr lang="ru-RU" dirty="0" err="1"/>
              <a:t>next</a:t>
            </a:r>
            <a:r>
              <a:rPr lang="ru-RU" dirty="0"/>
              <a:t> </a:t>
            </a:r>
            <a:r>
              <a:rPr lang="ru-RU" dirty="0" err="1"/>
              <a:t>weekend</a:t>
            </a:r>
            <a:r>
              <a:rPr lang="ru-RU" dirty="0"/>
              <a:t> (в эти/следующие выходные).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49960" y="4823670"/>
            <a:ext cx="10251346" cy="1266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/>
              <a:t>Пример: Next week we are buying a new car - На следующей неделе мы покупаем новую машину. (мы не просто решили, а уже выбрали марку машину и автосалон, где будет совершена покупка)</a:t>
            </a:r>
          </a:p>
        </p:txBody>
      </p:sp>
      <p:cxnSp>
        <p:nvCxnSpPr>
          <p:cNvPr id="8" name="Соединительная линия уступом 7"/>
          <p:cNvCxnSpPr/>
          <p:nvPr/>
        </p:nvCxnSpPr>
        <p:spPr>
          <a:xfrm>
            <a:off x="5268286" y="2818701"/>
            <a:ext cx="343949" cy="26005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Соединительная линия уступом 9"/>
          <p:cNvCxnSpPr/>
          <p:nvPr/>
        </p:nvCxnSpPr>
        <p:spPr>
          <a:xfrm>
            <a:off x="5704514" y="4353886"/>
            <a:ext cx="444616" cy="30200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303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/>
              <a:t>Особые случаи использования конструкции Present </a:t>
            </a:r>
            <a:r>
              <a:rPr lang="ru-RU" sz="3600" b="1" dirty="0" err="1"/>
              <a:t>Continuous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8200" y="1690688"/>
            <a:ext cx="10515600" cy="11196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2. Речь идет о действии в настоящем, влияющем на ближайшее будущее с употреблением глаголов, обозначающих движение.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49960" y="3405930"/>
            <a:ext cx="10103840" cy="10989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Слова-указатели времени: </a:t>
            </a:r>
            <a:r>
              <a:rPr lang="ru-RU" dirty="0"/>
              <a:t> </a:t>
            </a:r>
            <a:r>
              <a:rPr lang="ru-RU" dirty="0" err="1"/>
              <a:t>go</a:t>
            </a:r>
            <a:r>
              <a:rPr lang="ru-RU" dirty="0"/>
              <a:t> (идти), </a:t>
            </a:r>
            <a:r>
              <a:rPr lang="ru-RU" dirty="0" err="1"/>
              <a:t>move</a:t>
            </a:r>
            <a:r>
              <a:rPr lang="ru-RU" dirty="0"/>
              <a:t> (двигаться), </a:t>
            </a:r>
            <a:r>
              <a:rPr lang="ru-RU" dirty="0" err="1"/>
              <a:t>leave</a:t>
            </a:r>
            <a:r>
              <a:rPr lang="ru-RU" dirty="0"/>
              <a:t> (уходить), </a:t>
            </a:r>
            <a:r>
              <a:rPr lang="ru-RU" dirty="0" err="1"/>
              <a:t>start</a:t>
            </a:r>
            <a:r>
              <a:rPr lang="ru-RU" dirty="0"/>
              <a:t> (начинать), </a:t>
            </a:r>
            <a:r>
              <a:rPr lang="ru-RU" dirty="0" err="1"/>
              <a:t>come</a:t>
            </a:r>
            <a:r>
              <a:rPr lang="ru-RU" dirty="0"/>
              <a:t> (приходить</a:t>
            </a:r>
            <a:r>
              <a:rPr lang="ru-RU" dirty="0" smtClean="0"/>
              <a:t>),</a:t>
            </a:r>
          </a:p>
          <a:p>
            <a:pPr algn="ctr"/>
            <a:r>
              <a:rPr lang="ru-RU" dirty="0"/>
              <a:t> </a:t>
            </a:r>
            <a:r>
              <a:rPr lang="ru-RU" dirty="0" err="1"/>
              <a:t>return</a:t>
            </a:r>
            <a:r>
              <a:rPr lang="ru-RU" dirty="0"/>
              <a:t> (</a:t>
            </a:r>
            <a:r>
              <a:rPr lang="ru-RU" dirty="0" err="1" smtClean="0"/>
              <a:t>взвращаться</a:t>
            </a:r>
            <a:r>
              <a:rPr lang="ru-RU" dirty="0"/>
              <a:t>).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48917" y="5285064"/>
            <a:ext cx="8170877" cy="864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Пример: </a:t>
            </a:r>
            <a:r>
              <a:rPr lang="ru-RU" dirty="0" err="1"/>
              <a:t>I’m</a:t>
            </a:r>
            <a:r>
              <a:rPr lang="ru-RU" dirty="0"/>
              <a:t> </a:t>
            </a:r>
            <a:r>
              <a:rPr lang="ru-RU" dirty="0" err="1"/>
              <a:t>tired</a:t>
            </a:r>
            <a:r>
              <a:rPr lang="ru-RU" dirty="0"/>
              <a:t>. I </a:t>
            </a:r>
            <a:r>
              <a:rPr lang="ru-RU" dirty="0" err="1"/>
              <a:t>am</a:t>
            </a:r>
            <a:r>
              <a:rPr lang="ru-RU" dirty="0"/>
              <a:t> </a:t>
            </a:r>
            <a:r>
              <a:rPr lang="ru-RU" dirty="0" err="1"/>
              <a:t>going</a:t>
            </a:r>
            <a:r>
              <a:rPr lang="ru-RU" dirty="0"/>
              <a:t> </a:t>
            </a:r>
            <a:r>
              <a:rPr lang="ru-RU" dirty="0" err="1"/>
              <a:t>to</a:t>
            </a:r>
            <a:r>
              <a:rPr lang="ru-RU" dirty="0"/>
              <a:t> </a:t>
            </a:r>
            <a:r>
              <a:rPr lang="ru-RU" dirty="0" err="1"/>
              <a:t>bed</a:t>
            </a:r>
            <a:r>
              <a:rPr lang="ru-RU" dirty="0"/>
              <a:t>. - Я устал. Я иду спать. (прямо сейчас я чувствую усталость и пойду спать сразу после того, как сообщу об этом)</a:t>
            </a:r>
          </a:p>
        </p:txBody>
      </p:sp>
    </p:spTree>
    <p:extLst>
      <p:ext uri="{BB962C8B-B14F-4D97-AF65-F5344CB8AC3E}">
        <p14:creationId xmlns:p14="http://schemas.microsoft.com/office/powerpoint/2010/main" val="196499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Особые случаи использования конструкции Present </a:t>
            </a:r>
            <a:r>
              <a:rPr lang="ru-RU" b="1" dirty="0" err="1" smtClean="0"/>
              <a:t>Continuous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91237" y="2122415"/>
            <a:ext cx="10024844" cy="7466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3. Речь эмоционально окрашена, говорящий испытывает недовольство, раздражен или возмущен чем-то, что постоянно случается.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61020" y="3598877"/>
            <a:ext cx="9504727" cy="8305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Слова-указатели времени:</a:t>
            </a:r>
            <a:r>
              <a:rPr lang="ru-RU" dirty="0"/>
              <a:t> </a:t>
            </a:r>
            <a:r>
              <a:rPr lang="ru-RU" dirty="0" err="1"/>
              <a:t>all</a:t>
            </a:r>
            <a:r>
              <a:rPr lang="ru-RU" dirty="0"/>
              <a:t> </a:t>
            </a:r>
            <a:r>
              <a:rPr lang="ru-RU" dirty="0" err="1"/>
              <a:t>the</a:t>
            </a:r>
            <a:r>
              <a:rPr lang="ru-RU" dirty="0"/>
              <a:t> </a:t>
            </a:r>
            <a:r>
              <a:rPr lang="ru-RU" dirty="0" err="1"/>
              <a:t>time</a:t>
            </a:r>
            <a:r>
              <a:rPr lang="ru-RU" dirty="0"/>
              <a:t> (все время), </a:t>
            </a:r>
            <a:r>
              <a:rPr lang="ru-RU" dirty="0" err="1"/>
              <a:t>always</a:t>
            </a:r>
            <a:r>
              <a:rPr lang="ru-RU" dirty="0"/>
              <a:t> (всегда), </a:t>
            </a:r>
            <a:r>
              <a:rPr lang="ru-RU" dirty="0" err="1"/>
              <a:t>constantly</a:t>
            </a:r>
            <a:r>
              <a:rPr lang="ru-RU" dirty="0"/>
              <a:t> (постоянно)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55971" y="5352176"/>
            <a:ext cx="9197829" cy="8724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Пример: </a:t>
            </a:r>
            <a:r>
              <a:rPr lang="ru-RU" dirty="0" err="1"/>
              <a:t>You</a:t>
            </a:r>
            <a:r>
              <a:rPr lang="ru-RU" dirty="0"/>
              <a:t> </a:t>
            </a:r>
            <a:r>
              <a:rPr lang="ru-RU" dirty="0" err="1"/>
              <a:t>are</a:t>
            </a:r>
            <a:r>
              <a:rPr lang="ru-RU" dirty="0"/>
              <a:t> </a:t>
            </a:r>
            <a:r>
              <a:rPr lang="ru-RU" dirty="0" err="1"/>
              <a:t>always</a:t>
            </a:r>
            <a:r>
              <a:rPr lang="ru-RU" dirty="0"/>
              <a:t> </a:t>
            </a:r>
            <a:r>
              <a:rPr lang="ru-RU" dirty="0" err="1"/>
              <a:t>interrupting</a:t>
            </a:r>
            <a:r>
              <a:rPr lang="ru-RU" dirty="0"/>
              <a:t> </a:t>
            </a:r>
            <a:r>
              <a:rPr lang="ru-RU" dirty="0" err="1"/>
              <a:t>me</a:t>
            </a:r>
            <a:r>
              <a:rPr lang="ru-RU" dirty="0"/>
              <a:t>! - Ты постоянно меня перебиваешь! (ты делаешь это все время, и меня это раздражает)</a:t>
            </a:r>
          </a:p>
        </p:txBody>
      </p:sp>
    </p:spTree>
    <p:extLst>
      <p:ext uri="{BB962C8B-B14F-4D97-AF65-F5344CB8AC3E}">
        <p14:creationId xmlns:p14="http://schemas.microsoft.com/office/powerpoint/2010/main" val="128933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Autofit/>
          </a:bodyPr>
          <a:lstStyle/>
          <a:p>
            <a:r>
              <a:rPr lang="ru-RU" sz="2000" b="1" dirty="0"/>
              <a:t>Правила написания </a:t>
            </a:r>
            <a:r>
              <a:rPr lang="en-US" sz="2000" b="1" dirty="0" err="1" smtClean="0"/>
              <a:t>ing</a:t>
            </a:r>
            <a:r>
              <a:rPr lang="en-US" sz="2000" b="1" dirty="0" smtClean="0"/>
              <a:t> -</a:t>
            </a:r>
            <a:r>
              <a:rPr lang="ru-RU" sz="2000" b="1" dirty="0" smtClean="0"/>
              <a:t> </a:t>
            </a:r>
            <a:r>
              <a:rPr lang="ru-RU" sz="2000" b="1" dirty="0"/>
              <a:t>окончания в Present </a:t>
            </a:r>
            <a:r>
              <a:rPr lang="ru-RU" sz="2000" b="1" dirty="0" err="1"/>
              <a:t>Continuous</a:t>
            </a:r>
            <a:r>
              <a:rPr lang="ru-RU" sz="2000" b="1" dirty="0"/>
              <a:t> в английском языке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3673" y="1044429"/>
            <a:ext cx="1887523" cy="1539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Если глагол оканчивается на немую гласную букву «е», то эта буква убирается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57118" y="1044429"/>
            <a:ext cx="2126609" cy="24705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В случаях, когда глагол оканчивается на закрытый слог под ударением, конечная согласная удваивается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436066" y="914400"/>
            <a:ext cx="2508308" cy="2533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В британском английском в словах, оканчивающихся на букву l, перед которой стоит короткий гласный звук, при добавлении окончания </a:t>
            </a:r>
            <a:r>
              <a:rPr lang="ru-RU" b="1" dirty="0" err="1"/>
              <a:t>ing</a:t>
            </a:r>
            <a:r>
              <a:rPr lang="ru-RU" b="1" dirty="0"/>
              <a:t> буква l удваивается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196043" y="990599"/>
            <a:ext cx="2550253" cy="16770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Во всех остальных случаях окончание -</a:t>
            </a:r>
            <a:r>
              <a:rPr lang="ru-RU" b="1" dirty="0" err="1"/>
              <a:t>ing</a:t>
            </a:r>
            <a:r>
              <a:rPr lang="ru-RU" b="1" dirty="0"/>
              <a:t> добавляется без изменений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26374" y="2895601"/>
            <a:ext cx="1814821" cy="2037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Если глагол оканчивается на гласную букву «y», то окончание </a:t>
            </a:r>
            <a:r>
              <a:rPr lang="ru-RU" b="1" dirty="0" err="1"/>
              <a:t>ing</a:t>
            </a:r>
            <a:r>
              <a:rPr lang="ru-RU" b="1" dirty="0"/>
              <a:t> добавляется после «у»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620160" y="3717721"/>
            <a:ext cx="3749879" cy="26215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Если ударение стоит не на предшествующем гласном звуке или этот гласный звук является долгим, то при добавлении окончания </a:t>
            </a:r>
            <a:r>
              <a:rPr lang="ru-RU" b="1" dirty="0" err="1"/>
              <a:t>ing</a:t>
            </a:r>
            <a:r>
              <a:rPr lang="ru-RU" b="1" dirty="0"/>
              <a:t> удвоения согласных не происходи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549004" y="3717721"/>
            <a:ext cx="2225880" cy="21294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Если глагол оканчивается на букву r в ударном слоге, то r также удваивается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953849" y="3893889"/>
            <a:ext cx="2572624" cy="27501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Если инфинитив заканчивается на буквенное сочетание -</a:t>
            </a:r>
            <a:r>
              <a:rPr lang="ru-RU" b="1" dirty="0" err="1"/>
              <a:t>ic</a:t>
            </a:r>
            <a:r>
              <a:rPr lang="ru-RU" b="1" dirty="0"/>
              <a:t>, то перед </a:t>
            </a:r>
            <a:r>
              <a:rPr lang="ru-RU" b="1" dirty="0" err="1"/>
              <a:t>инговым</a:t>
            </a:r>
            <a:r>
              <a:rPr lang="ru-RU" b="1" dirty="0"/>
              <a:t> окончанием добавляется -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3809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6053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Напишите правильно </a:t>
            </a:r>
            <a:r>
              <a:rPr lang="ru-RU" sz="2000" b="1" dirty="0" smtClean="0"/>
              <a:t> </a:t>
            </a:r>
            <a:r>
              <a:rPr lang="en-US" sz="2000" b="1" dirty="0" err="1" smtClean="0"/>
              <a:t>ing</a:t>
            </a:r>
            <a:r>
              <a:rPr lang="en-US" sz="2000" b="1" dirty="0" smtClean="0"/>
              <a:t> -</a:t>
            </a:r>
            <a:r>
              <a:rPr lang="ru-RU" sz="2000" b="1" dirty="0" smtClean="0"/>
              <a:t> окончания в Present </a:t>
            </a:r>
            <a:r>
              <a:rPr lang="ru-RU" sz="2000" b="1" dirty="0" err="1" smtClean="0"/>
              <a:t>Continuous</a:t>
            </a:r>
            <a:r>
              <a:rPr lang="ru-RU" sz="2000" b="1" dirty="0" smtClean="0"/>
              <a:t> в английском языке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57013" y="1300294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close</a:t>
            </a: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057013" y="1939256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study </a:t>
            </a: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57012" y="2727821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plan </a:t>
            </a: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057011" y="3375172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work</a:t>
            </a: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057011" y="4113403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travel </a:t>
            </a: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57010" y="4910357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prefer</a:t>
            </a: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057009" y="5648588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to mimic</a:t>
            </a: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133288" y="1336645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closing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235354" y="1961629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studying</a:t>
            </a: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345809" y="2723627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planning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521979" y="3316453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working</a:t>
            </a:r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386356" y="4114803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travelling</a:t>
            </a: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625443" y="4899172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preferring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691156" y="5648588"/>
            <a:ext cx="1719743" cy="37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mimicking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7586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Опишите действия в </a:t>
            </a:r>
            <a:r>
              <a:rPr lang="ru-RU" b="1" dirty="0" smtClean="0"/>
              <a:t>Present </a:t>
            </a:r>
            <a:r>
              <a:rPr lang="ru-RU" b="1" dirty="0" err="1" smtClean="0"/>
              <a:t>Continuous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892" y="1334550"/>
            <a:ext cx="3405929" cy="34059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6656" y="1455315"/>
            <a:ext cx="3507297" cy="35072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7261" y="1682865"/>
            <a:ext cx="3279747" cy="3279747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343949" y="5134062"/>
            <a:ext cx="2819399" cy="8808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Mom is making a pie now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766656" y="5171958"/>
            <a:ext cx="2819399" cy="8808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The cat is playing with the ball now.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107434" y="5171958"/>
            <a:ext cx="2819399" cy="8808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Grandpa is reading the newspaper now.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4881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200" dirty="0" smtClean="0"/>
              <a:t>Ссылка на используемые Интернет-ресурсы:</a:t>
            </a:r>
            <a:endParaRPr lang="ru-RU" sz="1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200" dirty="0" smtClean="0"/>
              <a:t>1. </a:t>
            </a:r>
            <a:r>
              <a:rPr lang="en-US" sz="1200" dirty="0" smtClean="0">
                <a:hlinkClick r:id="rId2"/>
              </a:rPr>
              <a:t>https://yandex.ru/images/search?pos=0&amp;from=tabbar&amp;img_url=https%3A%2F%2Fcdn.culture.ru%2Fimages%2Fedb200df-b134-5c78-92a6-83d0ccbf3d80&amp;text=</a:t>
            </a:r>
            <a:r>
              <a:rPr lang="ru-RU" sz="1200" dirty="0" smtClean="0">
                <a:hlinkClick r:id="rId2"/>
              </a:rPr>
              <a:t>пою&amp;</a:t>
            </a:r>
            <a:r>
              <a:rPr lang="en-US" sz="1200" dirty="0" err="1" smtClean="0">
                <a:hlinkClick r:id="rId2"/>
              </a:rPr>
              <a:t>rpt</a:t>
            </a:r>
            <a:r>
              <a:rPr lang="en-US" sz="1200" dirty="0" smtClean="0">
                <a:hlinkClick r:id="rId2"/>
              </a:rPr>
              <a:t>=</a:t>
            </a:r>
            <a:r>
              <a:rPr lang="en-US" sz="1200" dirty="0" err="1" smtClean="0">
                <a:hlinkClick r:id="rId2"/>
              </a:rPr>
              <a:t>simage&amp;lr</a:t>
            </a:r>
            <a:r>
              <a:rPr lang="en-US" sz="1200" dirty="0" smtClean="0">
                <a:hlinkClick r:id="rId2"/>
              </a:rPr>
              <a:t>=37168</a:t>
            </a:r>
            <a:r>
              <a:rPr lang="ru-RU" sz="1200" dirty="0" smtClean="0"/>
              <a:t>,</a:t>
            </a:r>
          </a:p>
          <a:p>
            <a:r>
              <a:rPr lang="ru-RU" sz="1200" dirty="0" smtClean="0"/>
              <a:t>2. </a:t>
            </a:r>
            <a:r>
              <a:rPr lang="en-US" sz="1200" dirty="0" smtClean="0">
                <a:hlinkClick r:id="rId3"/>
              </a:rPr>
              <a:t>https://puzzle-english.com/directory/present-continuous</a:t>
            </a:r>
            <a:endParaRPr lang="en-US" sz="1200" dirty="0" smtClean="0"/>
          </a:p>
          <a:p>
            <a:r>
              <a:rPr lang="en-US" sz="1200" dirty="0" smtClean="0"/>
              <a:t>3. </a:t>
            </a:r>
            <a:r>
              <a:rPr lang="en-US" sz="1200" dirty="0" smtClean="0">
                <a:hlinkClick r:id="rId4"/>
              </a:rPr>
              <a:t>https://avatars.mds.yandex.net/i?id=5651f4a7147b1fe5478e3e9ce6c0d556_l-7009603-images-thumbs&amp;n=13</a:t>
            </a:r>
            <a:endParaRPr lang="ru-RU" sz="1200" dirty="0" smtClean="0"/>
          </a:p>
          <a:p>
            <a:r>
              <a:rPr lang="ru-RU" sz="1200" dirty="0" smtClean="0"/>
              <a:t>4. </a:t>
            </a:r>
            <a:r>
              <a:rPr lang="en-US" sz="1200" dirty="0" smtClean="0">
                <a:hlinkClick r:id="rId5"/>
              </a:rPr>
              <a:t>https://umschool.net/library/anglijskij-yazyk/present-continuous/</a:t>
            </a:r>
            <a:endParaRPr lang="ru-RU" sz="1200" dirty="0" smtClean="0"/>
          </a:p>
          <a:p>
            <a:r>
              <a:rPr lang="ru-RU" sz="1200" dirty="0" smtClean="0"/>
              <a:t>5. </a:t>
            </a:r>
            <a:r>
              <a:rPr lang="en-US" sz="1200" dirty="0" smtClean="0">
                <a:hlinkClick r:id="rId6"/>
              </a:rPr>
              <a:t>https://myneuralnetworks.ru/generating_images_from_text/</a:t>
            </a:r>
            <a:endParaRPr lang="ru-RU" sz="1200" dirty="0" smtClean="0"/>
          </a:p>
          <a:p>
            <a:endParaRPr lang="ru-RU" sz="1200" dirty="0" smtClean="0"/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275569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319</Words>
  <Application>Microsoft Office PowerPoint</Application>
  <PresentationFormat>Широкоэкранный</PresentationFormat>
  <Paragraphs>74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MuseoNew</vt:lpstr>
      <vt:lpstr>Тема Office</vt:lpstr>
      <vt:lpstr>Презентация по английскому языку на тему:</vt:lpstr>
      <vt:lpstr>Present Continuous Tense (или Present Progressive Tense) переводится с английского языка как «настоящее длительное время».</vt:lpstr>
      <vt:lpstr>Утвердительная форма предложения affirmative sentence form</vt:lpstr>
      <vt:lpstr>отрицательная форма предложения negative sentence form</vt:lpstr>
      <vt:lpstr>вопросительная форма предложения the interrogative form of the sentence</vt:lpstr>
      <vt:lpstr>Особые случаи использования конструкции Present Continuous</vt:lpstr>
      <vt:lpstr>Особые случаи использования конструкции Present Continuous </vt:lpstr>
      <vt:lpstr>Особые случаи использования конструкции Present Continuous</vt:lpstr>
      <vt:lpstr>Правила написания ing - окончания в Present Continuous в английском языке</vt:lpstr>
      <vt:lpstr>Напишите правильно  ing - окончания в Present Continuous в английском языке</vt:lpstr>
      <vt:lpstr>Опишите действия в Present Continuous</vt:lpstr>
      <vt:lpstr>Ссылка на используемые Интернет-ресурсы: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по английскому языку на тему:</dc:title>
  <dc:creator>Пользователь</dc:creator>
  <cp:lastModifiedBy>Пользователь</cp:lastModifiedBy>
  <cp:revision>16</cp:revision>
  <dcterms:created xsi:type="dcterms:W3CDTF">2025-02-16T11:48:44Z</dcterms:created>
  <dcterms:modified xsi:type="dcterms:W3CDTF">2025-02-16T13:26:19Z</dcterms:modified>
</cp:coreProperties>
</file>