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70" r:id="rId13"/>
    <p:sldId id="267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A4FF1-D6F8-4E21-8E8B-207694C71504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1B5A-AD43-4BC4-9CA0-3F9D95A271A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A4FF1-D6F8-4E21-8E8B-207694C71504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1B5A-AD43-4BC4-9CA0-3F9D95A271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A4FF1-D6F8-4E21-8E8B-207694C71504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9C91B5A-AD43-4BC4-9CA0-3F9D95A271A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A4FF1-D6F8-4E21-8E8B-207694C71504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1B5A-AD43-4BC4-9CA0-3F9D95A271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A4FF1-D6F8-4E21-8E8B-207694C71504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1B5A-AD43-4BC4-9CA0-3F9D95A271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A4FF1-D6F8-4E21-8E8B-207694C71504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1B5A-AD43-4BC4-9CA0-3F9D95A271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A4FF1-D6F8-4E21-8E8B-207694C71504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1B5A-AD43-4BC4-9CA0-3F9D95A271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A4FF1-D6F8-4E21-8E8B-207694C71504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1B5A-AD43-4BC4-9CA0-3F9D95A271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A4FF1-D6F8-4E21-8E8B-207694C71504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1B5A-AD43-4BC4-9CA0-3F9D95A271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A4FF1-D6F8-4E21-8E8B-207694C71504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1B5A-AD43-4BC4-9CA0-3F9D95A271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BA4FF1-D6F8-4E21-8E8B-207694C71504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1B5A-AD43-4BC4-9CA0-3F9D95A271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EBA4FF1-D6F8-4E21-8E8B-207694C71504}" type="datetimeFigureOut">
              <a:rPr lang="ru-RU" smtClean="0"/>
              <a:t>09.04.2026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9C91B5A-AD43-4BC4-9CA0-3F9D95A271A5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416824" cy="1296144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FFFF00"/>
                </a:solidFill>
                <a:latin typeface="+mn-lt"/>
              </a:rPr>
              <a:t>Презентация проекта</a:t>
            </a:r>
            <a:br>
              <a:rPr lang="ru-RU" sz="2400" dirty="0">
                <a:solidFill>
                  <a:schemeClr val="tx1"/>
                </a:solidFill>
                <a:latin typeface="+mn-lt"/>
              </a:rPr>
            </a:br>
            <a:r>
              <a:rPr lang="ru-RU" sz="4800" dirty="0">
                <a:solidFill>
                  <a:schemeClr val="tx1"/>
                </a:solidFill>
                <a:latin typeface="+mn-lt"/>
              </a:rPr>
              <a:t>Первая колония на Марсе</a:t>
            </a:r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9" r="859"/>
          <a:stretch>
            <a:fillRect/>
          </a:stretch>
        </p:blipFill>
        <p:spPr>
          <a:xfrm>
            <a:off x="683568" y="1700808"/>
            <a:ext cx="7560840" cy="417646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6021288"/>
            <a:ext cx="8208912" cy="720080"/>
          </a:xfrm>
        </p:spPr>
        <p:txBody>
          <a:bodyPr/>
          <a:lstStyle/>
          <a:p>
            <a:r>
              <a:rPr lang="ru-RU" sz="2000" dirty="0">
                <a:solidFill>
                  <a:srgbClr val="FFFF00"/>
                </a:solidFill>
              </a:rPr>
              <a:t>Мусиенко Анна Вячеславовна и Юров Аркадий Алексеевич</a:t>
            </a:r>
          </a:p>
          <a:p>
            <a:r>
              <a:rPr lang="ru-RU" dirty="0">
                <a:solidFill>
                  <a:srgbClr val="FFFF00"/>
                </a:solidFill>
              </a:rPr>
              <a:t>МБОУДО ДДТ г. Долинск</a:t>
            </a:r>
          </a:p>
        </p:txBody>
      </p:sp>
      <p:pic>
        <p:nvPicPr>
          <p:cNvPr id="3" name="Zodiac_-_Zodiac_5527669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72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97152"/>
            <a:ext cx="8640960" cy="1872208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solidFill>
                  <a:srgbClr val="FFFF00"/>
                </a:solidFill>
                <a:latin typeface="+mn-lt"/>
              </a:rPr>
              <a:t>С древних времён космос завораживая притягивал любопытные взгляды первых людей. В своих мечтах люди парили в небе как птицы пытаясь долететь до звёзд.</a:t>
            </a:r>
            <a:br>
              <a:rPr lang="ru-RU" sz="2800" dirty="0">
                <a:solidFill>
                  <a:srgbClr val="FFFF00"/>
                </a:solidFill>
                <a:latin typeface="+mn-lt"/>
              </a:rPr>
            </a:br>
            <a:r>
              <a:rPr lang="ru-RU" sz="2800" dirty="0">
                <a:solidFill>
                  <a:srgbClr val="FFFF00"/>
                </a:solidFill>
                <a:latin typeface="+mn-lt"/>
              </a:rPr>
              <a:t>Наблюдая за звёздами, солнцем и луной древние люди делали первые шаги в понимании мироздания.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8640960" cy="4536504"/>
          </a:xfrm>
        </p:spPr>
      </p:pic>
    </p:spTree>
    <p:extLst>
      <p:ext uri="{BB962C8B-B14F-4D97-AF65-F5344CB8AC3E}">
        <p14:creationId xmlns:p14="http://schemas.microsoft.com/office/powerpoint/2010/main" val="407773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6156176" cy="6624736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FFFF00"/>
                </a:solidFill>
                <a:latin typeface="+mn-lt"/>
              </a:rPr>
              <a:t>Первые астрономические познания возникли в эпоху первых цивилизаций – Древний Египет, Древняя Греция. Пионеры наблюдения и изучения ночного небосвода являлись Платон, Птолемей, Аристотель.</a:t>
            </a:r>
            <a:br>
              <a:rPr lang="ru-RU" sz="2400" dirty="0">
                <a:solidFill>
                  <a:srgbClr val="FFFF00"/>
                </a:solidFill>
                <a:latin typeface="+mn-lt"/>
              </a:rPr>
            </a:br>
            <a:r>
              <a:rPr lang="ru-RU" sz="2400" dirty="0">
                <a:solidFill>
                  <a:srgbClr val="FFFF00"/>
                </a:solidFill>
                <a:latin typeface="+mn-lt"/>
              </a:rPr>
              <a:t>Первый значительный толчок в сторону современных представлений о Вселенной совершили в эпоху Возрождения Коперник, Кеплер, Ньютон.</a:t>
            </a:r>
            <a:br>
              <a:rPr lang="ru-RU" sz="2400" dirty="0">
                <a:solidFill>
                  <a:srgbClr val="FFFF00"/>
                </a:solidFill>
                <a:latin typeface="+mn-lt"/>
              </a:rPr>
            </a:br>
            <a:r>
              <a:rPr lang="ru-RU" sz="2400" dirty="0">
                <a:solidFill>
                  <a:srgbClr val="FFFF00"/>
                </a:solidFill>
                <a:latin typeface="+mn-lt"/>
              </a:rPr>
              <a:t>Но поистине революционные изменения в наших представлениях о космосе произошли лишь в ХХ столетии благодаря трудам Циолковского, </a:t>
            </a:r>
            <a:r>
              <a:rPr lang="ru-RU" sz="2400" dirty="0" err="1">
                <a:solidFill>
                  <a:srgbClr val="FFFF00"/>
                </a:solidFill>
                <a:latin typeface="+mn-lt"/>
              </a:rPr>
              <a:t>Хабла</a:t>
            </a:r>
            <a:r>
              <a:rPr lang="ru-RU" sz="2400" dirty="0">
                <a:solidFill>
                  <a:srgbClr val="FFFF00"/>
                </a:solidFill>
                <a:latin typeface="+mn-lt"/>
              </a:rPr>
              <a:t>, Королёва.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770" y="188640"/>
            <a:ext cx="2668308" cy="216024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492896"/>
            <a:ext cx="2700506" cy="20162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653136"/>
            <a:ext cx="2698902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82309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340" y="260648"/>
            <a:ext cx="8205108" cy="3312368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FFFF00"/>
                </a:solidFill>
                <a:latin typeface="+mn-lt"/>
              </a:rPr>
              <a:t>Во второй половине ХХ века человечество начинает активно осваивать космос совершая гигантский скачок в науке изобретая ракеты, спутники, космические корабли. В 1961г. совершен первый полёт человека в космическое пространство, а в 1965г. первый выход в открытый космос.  Осуществилась давняя мечта, стремление познать и покорить неизведанное.</a:t>
            </a:r>
            <a:br>
              <a:rPr lang="ru-RU" sz="2400" dirty="0">
                <a:solidFill>
                  <a:srgbClr val="FFFF00"/>
                </a:solidFill>
                <a:latin typeface="+mn-lt"/>
              </a:rPr>
            </a:br>
            <a:endParaRPr lang="ru-RU" sz="2400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3312368"/>
          </a:xfrm>
        </p:spPr>
        <p:txBody>
          <a:bodyPr>
            <a:normAutofit fontScale="92500" lnSpcReduction="10000"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marL="137160" indent="0">
              <a:buNone/>
            </a:pPr>
            <a:endParaRPr lang="ru-RU" sz="2400" dirty="0"/>
          </a:p>
          <a:p>
            <a:pPr marL="137160" indent="0">
              <a:buNone/>
            </a:pPr>
            <a:endParaRPr lang="ru-RU" sz="2400" dirty="0"/>
          </a:p>
          <a:p>
            <a:pPr marL="137160" indent="0">
              <a:buNone/>
            </a:pPr>
            <a:r>
              <a:rPr lang="ru-RU" sz="1900" dirty="0"/>
              <a:t>Юрий Гагарин                                                     Алексей Леонов</a:t>
            </a:r>
          </a:p>
          <a:p>
            <a:pPr marL="137160" indent="0">
              <a:buNone/>
            </a:pPr>
            <a:r>
              <a:rPr lang="ru-RU" sz="1900" dirty="0"/>
              <a:t>первый полёт в космосе                        первый человек в открытом космосе                                  </a:t>
            </a:r>
          </a:p>
          <a:p>
            <a:pPr marL="137160" indent="0">
              <a:buNone/>
            </a:pPr>
            <a:endParaRPr lang="ru-RU" sz="19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40" y="3284984"/>
            <a:ext cx="3888432" cy="26172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284984"/>
            <a:ext cx="3672408" cy="2617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894905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116632"/>
            <a:ext cx="5472608" cy="6624736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FFFF00"/>
                </a:solidFill>
                <a:latin typeface="+mn-lt"/>
              </a:rPr>
              <a:t>В начале  ХХ</a:t>
            </a:r>
            <a:r>
              <a:rPr lang="en-US" sz="2400" dirty="0">
                <a:solidFill>
                  <a:srgbClr val="FFFF00"/>
                </a:solidFill>
                <a:latin typeface="+mn-lt"/>
              </a:rPr>
              <a:t>I</a:t>
            </a:r>
            <a:r>
              <a:rPr lang="ru-RU" sz="2400" dirty="0">
                <a:solidFill>
                  <a:srgbClr val="FFFF00"/>
                </a:solidFill>
                <a:latin typeface="+mn-lt"/>
              </a:rPr>
              <a:t> столетия человечество построило на орбите земли первую Международную космическую станцию (МКС) для совместного  изучения дальнего космоса. Отправляются к планетам солнечной системы зонды для сбора информации о метеоусловиях и составе грунта для дальнейшего этапа человечества – колонизация ближних планет.</a:t>
            </a:r>
            <a:br>
              <a:rPr lang="ru-RU" sz="2400" dirty="0">
                <a:solidFill>
                  <a:srgbClr val="FFFF00"/>
                </a:solidFill>
                <a:latin typeface="+mn-lt"/>
              </a:rPr>
            </a:br>
            <a:r>
              <a:rPr lang="ru-RU" sz="2400" dirty="0">
                <a:solidFill>
                  <a:srgbClr val="FFFF00"/>
                </a:solidFill>
                <a:latin typeface="+mn-lt"/>
              </a:rPr>
              <a:t>Мы уверены, что у нас получится в ближайшие десятилетия заложить первую колонию на Марсе или Венере и поэтому представляем вам своё видение колонизации Марса.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188640"/>
            <a:ext cx="3096344" cy="201622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276872"/>
            <a:ext cx="3096344" cy="21602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4473415"/>
            <a:ext cx="3096343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27962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784976" cy="2952328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FFFF00"/>
                </a:solidFill>
                <a:latin typeface="+mn-lt"/>
              </a:rPr>
              <a:t>Проект</a:t>
            </a:r>
            <a:br>
              <a:rPr lang="ru-RU" sz="2000" dirty="0">
                <a:solidFill>
                  <a:schemeClr val="tx1"/>
                </a:solidFill>
                <a:latin typeface="+mn-lt"/>
              </a:rPr>
            </a:br>
            <a:r>
              <a:rPr lang="ru-RU" sz="4400" dirty="0">
                <a:solidFill>
                  <a:schemeClr val="tx1"/>
                </a:solidFill>
                <a:latin typeface="+mn-lt"/>
              </a:rPr>
              <a:t>«Первая колония на Марсе»</a:t>
            </a:r>
            <a:br>
              <a:rPr lang="ru-RU" sz="4400" dirty="0">
                <a:solidFill>
                  <a:schemeClr val="tx1"/>
                </a:solidFill>
                <a:latin typeface="+mn-lt"/>
              </a:rPr>
            </a:br>
            <a:r>
              <a:rPr lang="ru-RU" sz="2000" dirty="0">
                <a:solidFill>
                  <a:srgbClr val="FFFF00"/>
                </a:solidFill>
                <a:latin typeface="+mn-lt"/>
              </a:rPr>
              <a:t>Изготовлен из бумаги, пластилина и  бросовых материалов: бытовой пластик, лампочка, цементный раствор, красители и т.д.</a:t>
            </a:r>
            <a:br>
              <a:rPr lang="ru-RU" sz="2000" dirty="0">
                <a:solidFill>
                  <a:srgbClr val="FFFF00"/>
                </a:solidFill>
                <a:latin typeface="+mn-lt"/>
              </a:rPr>
            </a:br>
            <a:r>
              <a:rPr lang="ru-RU" sz="2000" dirty="0">
                <a:solidFill>
                  <a:srgbClr val="FFFF00"/>
                </a:solidFill>
                <a:latin typeface="+mn-lt"/>
              </a:rPr>
              <a:t>Инструменты: карандаш, ластик, циркуль, линейка, ножницы, канцелярский нож ,  клей  </a:t>
            </a:r>
            <a:r>
              <a:rPr lang="ru-RU" sz="2000" dirty="0" err="1">
                <a:solidFill>
                  <a:srgbClr val="FFFF00"/>
                </a:solidFill>
                <a:latin typeface="+mn-lt"/>
              </a:rPr>
              <a:t>пва</a:t>
            </a:r>
            <a:r>
              <a:rPr lang="ru-RU" sz="2000" dirty="0">
                <a:solidFill>
                  <a:srgbClr val="FFFF00"/>
                </a:solidFill>
                <a:latin typeface="+mn-lt"/>
              </a:rPr>
              <a:t>.</a:t>
            </a:r>
            <a:br>
              <a:rPr lang="ru-RU" sz="2000" dirty="0">
                <a:solidFill>
                  <a:srgbClr val="FFFF00"/>
                </a:solidFill>
                <a:latin typeface="+mn-lt"/>
              </a:rPr>
            </a:br>
            <a:endParaRPr lang="ru-RU" sz="2000" dirty="0">
              <a:solidFill>
                <a:srgbClr val="FFFF00"/>
              </a:solidFill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708920"/>
            <a:ext cx="6768752" cy="4033193"/>
          </a:xfrm>
        </p:spPr>
      </p:pic>
    </p:spTree>
    <p:extLst>
      <p:ext uri="{BB962C8B-B14F-4D97-AF65-F5344CB8AC3E}">
        <p14:creationId xmlns:p14="http://schemas.microsoft.com/office/powerpoint/2010/main" val="206013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39"/>
            <a:ext cx="8291264" cy="3168351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FFFF00"/>
                </a:solidFill>
                <a:latin typeface="+mn-lt"/>
              </a:rPr>
              <a:t>Наша колония основана на Марсе с целью изучения красной планеты и добычи редких полезных ископаемых.</a:t>
            </a:r>
            <a:br>
              <a:rPr lang="ru-RU" sz="2400" dirty="0">
                <a:solidFill>
                  <a:srgbClr val="FFFF00"/>
                </a:solidFill>
                <a:latin typeface="+mn-lt"/>
              </a:rPr>
            </a:br>
            <a:r>
              <a:rPr lang="ru-RU" sz="2400" dirty="0">
                <a:solidFill>
                  <a:srgbClr val="FFFF00"/>
                </a:solidFill>
                <a:latin typeface="+mn-lt"/>
              </a:rPr>
              <a:t>Колония рассчитана на круглогодичное проживание  учёных, имеет свой редкий на Марсе источник грунтовой воды. Путём фотосинтеза наша оранжерея способна вырабатывать необходимый для дыхания кислород. </a:t>
            </a:r>
            <a:br>
              <a:rPr lang="ru-RU" sz="2400" dirty="0">
                <a:solidFill>
                  <a:srgbClr val="FFFF00"/>
                </a:solidFill>
                <a:latin typeface="+mn-lt"/>
              </a:rPr>
            </a:br>
            <a:br>
              <a:rPr lang="ru-RU" sz="2400" dirty="0">
                <a:solidFill>
                  <a:srgbClr val="FFFF00"/>
                </a:solidFill>
                <a:latin typeface="+mn-lt"/>
              </a:rPr>
            </a:br>
            <a:endParaRPr lang="ru-RU" sz="2400" dirty="0">
              <a:solidFill>
                <a:srgbClr val="FFFF00"/>
              </a:solidFill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1" y="3356992"/>
            <a:ext cx="4104456" cy="316701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356991"/>
            <a:ext cx="4361962" cy="3167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61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3816424"/>
          </a:xfrm>
        </p:spPr>
        <p:txBody>
          <a:bodyPr>
            <a:noAutofit/>
          </a:bodyPr>
          <a:lstStyle/>
          <a:p>
            <a:pPr algn="l"/>
            <a:r>
              <a:rPr lang="ru-RU" sz="2400" dirty="0">
                <a:solidFill>
                  <a:srgbClr val="FFFF00"/>
                </a:solidFill>
                <a:latin typeface="+mn-lt"/>
              </a:rPr>
              <a:t>Колония состоит из блоков соединенных между собой герметичными коридорами для комфортной работы учёных. Все окна бытовых помещений имеют защиту от солнечной радиации.</a:t>
            </a:r>
            <a:br>
              <a:rPr lang="ru-RU" sz="2400" dirty="0">
                <a:solidFill>
                  <a:srgbClr val="FFFF00"/>
                </a:solidFill>
                <a:latin typeface="+mn-lt"/>
              </a:rPr>
            </a:br>
            <a:r>
              <a:rPr lang="ru-RU" sz="2400" u="sng" dirty="0">
                <a:solidFill>
                  <a:srgbClr val="FFFF00"/>
                </a:solidFill>
                <a:latin typeface="+mn-lt"/>
              </a:rPr>
              <a:t>Блок «А»</a:t>
            </a:r>
            <a:r>
              <a:rPr lang="ru-RU" sz="2400" dirty="0">
                <a:solidFill>
                  <a:srgbClr val="FFFF00"/>
                </a:solidFill>
                <a:latin typeface="+mn-lt"/>
              </a:rPr>
              <a:t> –центральный жилой модуль с гаражом для вездехода и солнечными батареями на крыше.</a:t>
            </a:r>
            <a:br>
              <a:rPr lang="ru-RU" sz="2400" dirty="0">
                <a:solidFill>
                  <a:srgbClr val="FFFF00"/>
                </a:solidFill>
                <a:latin typeface="+mn-lt"/>
              </a:rPr>
            </a:br>
            <a:r>
              <a:rPr lang="ru-RU" sz="2400" u="sng" dirty="0">
                <a:solidFill>
                  <a:srgbClr val="FFFF00"/>
                </a:solidFill>
                <a:latin typeface="+mn-lt"/>
              </a:rPr>
              <a:t>Блок «В»</a:t>
            </a:r>
            <a:r>
              <a:rPr lang="ru-RU" sz="2400" dirty="0">
                <a:solidFill>
                  <a:srgbClr val="FFFF00"/>
                </a:solidFill>
                <a:latin typeface="+mn-lt"/>
              </a:rPr>
              <a:t>- научно-исследовательский модуль имеет лабораторию и обсерваторию.</a:t>
            </a:r>
            <a:br>
              <a:rPr lang="ru-RU" sz="2400" dirty="0">
                <a:solidFill>
                  <a:srgbClr val="FFFF00"/>
                </a:solidFill>
                <a:latin typeface="+mn-lt"/>
              </a:rPr>
            </a:br>
            <a:r>
              <a:rPr lang="ru-RU" sz="2400" u="sng" dirty="0">
                <a:solidFill>
                  <a:srgbClr val="FFFF00"/>
                </a:solidFill>
                <a:latin typeface="+mn-lt"/>
              </a:rPr>
              <a:t>Блок «С»</a:t>
            </a:r>
            <a:r>
              <a:rPr lang="ru-RU" sz="2400" dirty="0">
                <a:solidFill>
                  <a:srgbClr val="FFFF00"/>
                </a:solidFill>
                <a:latin typeface="+mn-lt"/>
              </a:rPr>
              <a:t>- Оранжерея, зона отдыха и изучения ботаники.</a:t>
            </a:r>
            <a:br>
              <a:rPr lang="ru-RU" sz="2400" dirty="0">
                <a:solidFill>
                  <a:srgbClr val="FFFF00"/>
                </a:solidFill>
                <a:latin typeface="+mn-lt"/>
              </a:rPr>
            </a:br>
            <a:r>
              <a:rPr lang="ru-RU" sz="2400" u="sng" dirty="0">
                <a:solidFill>
                  <a:srgbClr val="FFFF00"/>
                </a:solidFill>
                <a:latin typeface="+mn-lt"/>
              </a:rPr>
              <a:t>Блок «</a:t>
            </a:r>
            <a:r>
              <a:rPr lang="en-US" sz="2400" u="sng" dirty="0">
                <a:solidFill>
                  <a:srgbClr val="FFFF00"/>
                </a:solidFill>
                <a:latin typeface="+mn-lt"/>
              </a:rPr>
              <a:t>D</a:t>
            </a:r>
            <a:r>
              <a:rPr lang="ru-RU" sz="2400" u="sng" dirty="0">
                <a:solidFill>
                  <a:srgbClr val="FFFF00"/>
                </a:solidFill>
                <a:latin typeface="+mn-lt"/>
              </a:rPr>
              <a:t>»</a:t>
            </a:r>
            <a:r>
              <a:rPr lang="ru-RU" sz="2400" dirty="0">
                <a:solidFill>
                  <a:srgbClr val="FFFF00"/>
                </a:solidFill>
                <a:latin typeface="+mn-lt"/>
              </a:rPr>
              <a:t>- модуль связи, радиомачта, радар.</a:t>
            </a:r>
            <a:br>
              <a:rPr lang="ru-RU" sz="2400" dirty="0">
                <a:solidFill>
                  <a:srgbClr val="FFFF00"/>
                </a:solidFill>
                <a:latin typeface="+mn-lt"/>
              </a:rPr>
            </a:br>
            <a:r>
              <a:rPr lang="ru-RU" sz="2400" dirty="0">
                <a:solidFill>
                  <a:srgbClr val="FFFF00"/>
                </a:solidFill>
                <a:latin typeface="+mn-lt"/>
              </a:rPr>
              <a:t>Имеется площадка для посадки и взлёта звездолёта.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118908"/>
            <a:ext cx="4032448" cy="259228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118908"/>
            <a:ext cx="3563888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49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38338"/>
          </a:xfrm>
        </p:spPr>
        <p:txBody>
          <a:bodyPr>
            <a:normAutofit fontScale="90000"/>
          </a:bodyPr>
          <a:lstStyle/>
          <a:p>
            <a:r>
              <a:rPr lang="ru-RU" sz="2700" dirty="0">
                <a:solidFill>
                  <a:srgbClr val="FFFF00"/>
                </a:solidFill>
                <a:latin typeface="+mn-lt"/>
              </a:rPr>
              <a:t>Метеорологи круглый год изучают атмосферу, геологи исследуют грунт, биологи и химики проводят опыты в оранжерее и в лаборатории, астрономы наблюдают за далёким космосом. Всё это необходимо для будущего человечества. Мы сделаем Марс обитаемым, засеем поверхности флорой, лесами и  построим полисы будущего!!! </a:t>
            </a:r>
            <a:br>
              <a:rPr lang="ru-RU" sz="2700" dirty="0">
                <a:solidFill>
                  <a:srgbClr val="FFFF00"/>
                </a:solidFill>
                <a:latin typeface="+mn-lt"/>
              </a:rPr>
            </a:br>
            <a:r>
              <a:rPr lang="ru-RU" sz="3600" dirty="0">
                <a:solidFill>
                  <a:srgbClr val="FFFF00"/>
                </a:solidFill>
                <a:latin typeface="+mn-lt"/>
              </a:rPr>
              <a:t>И на Марсе будут яблони цвести!!!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717032"/>
            <a:ext cx="2176050" cy="144016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229200"/>
            <a:ext cx="2170584" cy="14099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9" y="3717032"/>
            <a:ext cx="2242591" cy="14401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859" y="5229199"/>
            <a:ext cx="2236942" cy="140992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948" y="3707833"/>
            <a:ext cx="3484448" cy="2931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65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FFFF00"/>
                </a:solidFill>
                <a:latin typeface="+mn-lt"/>
              </a:rPr>
              <a:t>Моменты создания проекта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30" y="1123616"/>
            <a:ext cx="3672408" cy="269850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311" y="4020049"/>
            <a:ext cx="4247964" cy="27295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40" y="4027820"/>
            <a:ext cx="3692988" cy="27217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311" y="1120100"/>
            <a:ext cx="4247964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77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FFC000"/>
                </a:solidFill>
                <a:latin typeface="+mn-lt"/>
              </a:rPr>
              <a:t>Таким получился наш проект...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764704"/>
            <a:ext cx="4144632" cy="27363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541" y="764704"/>
            <a:ext cx="4144632" cy="27363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76" y="3645024"/>
            <a:ext cx="4137756" cy="29523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505" y="3645024"/>
            <a:ext cx="4145668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78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60648"/>
            <a:ext cx="4320480" cy="309634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60648"/>
            <a:ext cx="4464496" cy="30963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501008"/>
            <a:ext cx="4320480" cy="30963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511565"/>
            <a:ext cx="2160240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21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661248"/>
            <a:ext cx="8291264" cy="79208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C000"/>
                </a:solidFill>
              </a:rPr>
              <a:t>До встречи на Марсе!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8136903" cy="5472608"/>
          </a:xfrm>
        </p:spPr>
      </p:pic>
    </p:spTree>
    <p:extLst>
      <p:ext uri="{BB962C8B-B14F-4D97-AF65-F5344CB8AC3E}">
        <p14:creationId xmlns:p14="http://schemas.microsoft.com/office/powerpoint/2010/main" val="304765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26DB5A6-9957-4FE4-A2E1-3CFC270A16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45" y="3422676"/>
            <a:ext cx="4340136" cy="309634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1B35593-DCD3-4374-A310-BD322B4E7E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427399"/>
            <a:ext cx="4137250" cy="309634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99DED54-81F8-4662-B17C-932D4A5BD1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88640"/>
            <a:ext cx="4137250" cy="288032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11C43AB-D3B1-4C33-AC17-819F53B0726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26" y="188640"/>
            <a:ext cx="4383754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0365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636</TotalTime>
  <Words>530</Words>
  <Application>Microsoft Office PowerPoint</Application>
  <PresentationFormat>Экран (4:3)</PresentationFormat>
  <Paragraphs>22</Paragraphs>
  <Slides>14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Arial</vt:lpstr>
      <vt:lpstr>Book Antiqua</vt:lpstr>
      <vt:lpstr>Lucida Sans</vt:lpstr>
      <vt:lpstr>Times New Roman</vt:lpstr>
      <vt:lpstr>Wingdings</vt:lpstr>
      <vt:lpstr>Wingdings 2</vt:lpstr>
      <vt:lpstr>Wingdings 3</vt:lpstr>
      <vt:lpstr>Апекс</vt:lpstr>
      <vt:lpstr>Презентация проекта Первая колония на Марсе</vt:lpstr>
      <vt:lpstr>С древних времён космос завораживая притягивал любопытные взгляды первых людей. В своих мечтах люди парили в небе как птицы пытаясь долететь до звёзд. Наблюдая за звёздами, солнцем и луной древние люди делали первые шаги в понимании мироздания.</vt:lpstr>
      <vt:lpstr>Первые астрономические познания возникли в эпоху первых цивилизаций – Древний Египет, Древняя Греция. Пионеры наблюдения и изучения ночного небосвода являлись Платон, Птолемей, Аристотель. Первый значительный толчок в сторону современных представлений о Вселенной совершили в эпоху Возрождения Коперник, Кеплер, Ньютон. Но поистине революционные изменения в наших представлениях о космосе произошли лишь в ХХ столетии благодаря трудам Циолковского, Хабла, Королёва.</vt:lpstr>
      <vt:lpstr>Во второй половине ХХ века человечество начинает активно осваивать космос совершая гигантский скачок в науке изобретая ракеты, спутники, космические корабли. В 1961г. совершен первый полёт человека в космическое пространство, а в 1965г. первый выход в открытый космос.  Осуществилась давняя мечта, стремление познать и покорить неизведанное. </vt:lpstr>
      <vt:lpstr>В начале  ХХI столетия человечество построило на орбите земли первую Международную космическую станцию (МКС) для совместного  изучения дальнего космоса. Отправляются к планетам солнечной системы зонды для сбора информации о метеоусловиях и составе грунта для дальнейшего этапа человечества – колонизация ближних планет. Мы уверены, что у нас получится в ближайшие десятилетия заложить первую колонию на Марсе или Венере и поэтому представляем вам своё видение колонизации Марса.</vt:lpstr>
      <vt:lpstr>Проект «Первая колония на Марсе» Изготовлен из бумаги, пластилина и  бросовых материалов: бытовой пластик, лампочка, цементный раствор, красители и т.д. Инструменты: карандаш, ластик, циркуль, линейка, ножницы, канцелярский нож ,  клей  пва. </vt:lpstr>
      <vt:lpstr>Наша колония основана на Марсе с целью изучения красной планеты и добычи редких полезных ископаемых. Колония рассчитана на круглогодичное проживание  учёных, имеет свой редкий на Марсе источник грунтовой воды. Путём фотосинтеза наша оранжерея способна вырабатывать необходимый для дыхания кислород.   </vt:lpstr>
      <vt:lpstr>Колония состоит из блоков соединенных между собой герметичными коридорами для комфортной работы учёных. Все окна бытовых помещений имеют защиту от солнечной радиации. Блок «А» –центральный жилой модуль с гаражом для вездехода и солнечными батареями на крыше. Блок «В»- научно-исследовательский модуль имеет лабораторию и обсерваторию. Блок «С»- Оранжерея, зона отдыха и изучения ботаники. Блок «D»- модуль связи, радиомачта, радар. Имеется площадка для посадки и взлёта звездолёта.</vt:lpstr>
      <vt:lpstr>Метеорологи круглый год изучают атмосферу, геологи исследуют грунт, биологи и химики проводят опыты в оранжерее и в лаборатории, астрономы наблюдают за далёким космосом. Всё это необходимо для будущего человечества. Мы сделаем Марс обитаемым, засеем поверхности флорой, лесами и  построим полисы будущего!!!  И на Марсе будут яблони цвести!!!</vt:lpstr>
      <vt:lpstr>Моменты создания проекта</vt:lpstr>
      <vt:lpstr>Таким получился наш проект...</vt:lpstr>
      <vt:lpstr>Презентация PowerPoint</vt:lpstr>
      <vt:lpstr>До встречи на Марсе!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Виталий</dc:creator>
  <cp:lastModifiedBy>Пользователь</cp:lastModifiedBy>
  <cp:revision>69</cp:revision>
  <dcterms:created xsi:type="dcterms:W3CDTF">2021-11-10T10:21:00Z</dcterms:created>
  <dcterms:modified xsi:type="dcterms:W3CDTF">2026-04-09T04:29:33Z</dcterms:modified>
</cp:coreProperties>
</file>