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72" r:id="rId4"/>
    <p:sldId id="258" r:id="rId5"/>
    <p:sldId id="278" r:id="rId6"/>
    <p:sldId id="259" r:id="rId7"/>
    <p:sldId id="260" r:id="rId8"/>
    <p:sldId id="261" r:id="rId9"/>
    <p:sldId id="274" r:id="rId10"/>
    <p:sldId id="263" r:id="rId11"/>
    <p:sldId id="264" r:id="rId12"/>
    <p:sldId id="291" r:id="rId13"/>
    <p:sldId id="276" r:id="rId14"/>
    <p:sldId id="292" r:id="rId15"/>
    <p:sldId id="286" r:id="rId16"/>
    <p:sldId id="283" r:id="rId17"/>
    <p:sldId id="287" r:id="rId18"/>
    <p:sldId id="289" r:id="rId19"/>
    <p:sldId id="29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1E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526566-365D-4165-A9E4-80B9908A3547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8A2B9B4-9019-46FF-A78F-9DB09E85F36F}">
      <dgm:prSet phldrT="[Текст]"/>
      <dgm:spPr/>
      <dgm:t>
        <a:bodyPr/>
        <a:lstStyle/>
        <a:p>
          <a:r>
            <a: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Д</a:t>
          </a:r>
          <a:endParaRPr lang="ru-RU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89D6268-1E8F-4281-AEE0-E8A3635F58FA}" type="parTrans" cxnId="{57C4219D-0335-41A7-A6C5-CEBBB31A61C5}">
      <dgm:prSet/>
      <dgm:spPr/>
      <dgm:t>
        <a:bodyPr/>
        <a:lstStyle/>
        <a:p>
          <a:endParaRPr lang="ru-RU"/>
        </a:p>
      </dgm:t>
    </dgm:pt>
    <dgm:pt modelId="{F696086F-309F-4CFF-9AB4-E234206501B0}" type="sibTrans" cxnId="{57C4219D-0335-41A7-A6C5-CEBBB31A61C5}">
      <dgm:prSet/>
      <dgm:spPr/>
      <dgm:t>
        <a:bodyPr/>
        <a:lstStyle/>
        <a:p>
          <a:endParaRPr lang="ru-RU"/>
        </a:p>
      </dgm:t>
    </dgm:pt>
    <dgm:pt modelId="{8434E861-EDAA-406F-B065-42AB949565E2}">
      <dgm:prSet phldrT="[Текст]"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Требования </a:t>
          </a:r>
          <a:r>
            <a:rPr lang="ru-RU" sz="2000" b="1" dirty="0" err="1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гуманизации</a:t>
          </a:r>
          <a:r>
            <a:rPr lang="ru-RU" sz="20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и индивидуализации образовательного процесса.</a:t>
          </a:r>
          <a:endParaRPr lang="ru-RU" sz="2000" b="1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614AD0D3-760A-4482-85A0-F8A3747EB7CC}" type="parTrans" cxnId="{104F6769-34D9-47BC-B027-0BC8AF1EEE40}">
      <dgm:prSet/>
      <dgm:spPr/>
      <dgm:t>
        <a:bodyPr/>
        <a:lstStyle/>
        <a:p>
          <a:endParaRPr lang="ru-RU"/>
        </a:p>
      </dgm:t>
    </dgm:pt>
    <dgm:pt modelId="{1FC96ADF-2EDC-4D5B-AC05-712CB0E084E1}" type="sibTrans" cxnId="{104F6769-34D9-47BC-B027-0BC8AF1EEE40}">
      <dgm:prSet/>
      <dgm:spPr/>
      <dgm:t>
        <a:bodyPr/>
        <a:lstStyle/>
        <a:p>
          <a:endParaRPr lang="ru-RU"/>
        </a:p>
      </dgm:t>
    </dgm:pt>
    <dgm:pt modelId="{FE551254-6857-4099-AF13-3C8F38E45502}">
      <dgm:prSet phldrT="[Текст]"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Высокий уровень к качеству образования и развитию детей в связи с внедрением ФГОС ДО и ФОП ДО.</a:t>
          </a:r>
          <a:endParaRPr lang="ru-RU" sz="2000" b="1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4282078-FCBF-489F-B59E-CF775A987D5D}" type="parTrans" cxnId="{06C3A813-3E45-4E2D-B132-F59A930B3B69}">
      <dgm:prSet/>
      <dgm:spPr/>
      <dgm:t>
        <a:bodyPr/>
        <a:lstStyle/>
        <a:p>
          <a:endParaRPr lang="ru-RU"/>
        </a:p>
      </dgm:t>
    </dgm:pt>
    <dgm:pt modelId="{A81F0D08-22C8-4625-B359-11DE73E4B64C}" type="sibTrans" cxnId="{06C3A813-3E45-4E2D-B132-F59A930B3B69}">
      <dgm:prSet/>
      <dgm:spPr/>
      <dgm:t>
        <a:bodyPr/>
        <a:lstStyle/>
        <a:p>
          <a:endParaRPr lang="ru-RU"/>
        </a:p>
      </dgm:t>
    </dgm:pt>
    <dgm:pt modelId="{06BB722B-FD8A-40D5-ACEC-94DD1613201A}">
      <dgm:prSet phldrT="[Текст]"/>
      <dgm:spPr/>
      <dgm:t>
        <a:bodyPr/>
        <a:lstStyle/>
        <a:p>
          <a:r>
            <a: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</a:t>
          </a:r>
          <a:endParaRPr lang="ru-RU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2EDE05A-EA16-4A65-9F9A-CC0638875D5D}" type="parTrans" cxnId="{50F5AA69-A8C5-46EB-A2D7-286CB1D1649B}">
      <dgm:prSet/>
      <dgm:spPr/>
      <dgm:t>
        <a:bodyPr/>
        <a:lstStyle/>
        <a:p>
          <a:endParaRPr lang="ru-RU"/>
        </a:p>
      </dgm:t>
    </dgm:pt>
    <dgm:pt modelId="{BCBA8DF1-8166-459D-AA12-82B5CAEBBF15}" type="sibTrans" cxnId="{50F5AA69-A8C5-46EB-A2D7-286CB1D1649B}">
      <dgm:prSet/>
      <dgm:spPr/>
      <dgm:t>
        <a:bodyPr/>
        <a:lstStyle/>
        <a:p>
          <a:endParaRPr lang="ru-RU"/>
        </a:p>
      </dgm:t>
    </dgm:pt>
    <dgm:pt modelId="{9ACA4C9B-3E2B-429C-947F-F3E963903BFD}">
      <dgm:prSet phldrT="[Текст]"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Ориентация на культурно-нравственные ценности.</a:t>
          </a:r>
          <a:endParaRPr lang="ru-RU" sz="2000" b="1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19D17A8-37BE-491F-B7F3-48B71790A2F4}" type="parTrans" cxnId="{8B4672D0-F4C0-449E-972C-967E1E8AC838}">
      <dgm:prSet/>
      <dgm:spPr/>
      <dgm:t>
        <a:bodyPr/>
        <a:lstStyle/>
        <a:p>
          <a:endParaRPr lang="ru-RU"/>
        </a:p>
      </dgm:t>
    </dgm:pt>
    <dgm:pt modelId="{63A72903-B5E0-41AB-96C8-220621CDECC2}" type="sibTrans" cxnId="{8B4672D0-F4C0-449E-972C-967E1E8AC838}">
      <dgm:prSet/>
      <dgm:spPr/>
      <dgm:t>
        <a:bodyPr/>
        <a:lstStyle/>
        <a:p>
          <a:endParaRPr lang="ru-RU"/>
        </a:p>
      </dgm:t>
    </dgm:pt>
    <dgm:pt modelId="{B7E15DF8-37F7-4213-96BC-225330A3DF4B}">
      <dgm:prSet phldrT="[Текст]"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Конкурентные отношения между образовательными учреждениями.</a:t>
          </a:r>
          <a:endParaRPr lang="ru-RU" sz="2000" b="1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087C612-422F-4714-9C2D-249F3221C363}" type="parTrans" cxnId="{A1A87BF8-2E58-4353-808A-69797F89B24B}">
      <dgm:prSet/>
      <dgm:spPr/>
      <dgm:t>
        <a:bodyPr/>
        <a:lstStyle/>
        <a:p>
          <a:endParaRPr lang="ru-RU"/>
        </a:p>
      </dgm:t>
    </dgm:pt>
    <dgm:pt modelId="{B9E06968-6869-4391-847E-8CCAB4E7C6FE}" type="sibTrans" cxnId="{A1A87BF8-2E58-4353-808A-69797F89B24B}">
      <dgm:prSet/>
      <dgm:spPr/>
      <dgm:t>
        <a:bodyPr/>
        <a:lstStyle/>
        <a:p>
          <a:endParaRPr lang="ru-RU"/>
        </a:p>
      </dgm:t>
    </dgm:pt>
    <dgm:pt modelId="{A8FC4B83-EFD7-46DB-8428-A249796C4BD2}">
      <dgm:prSet phldrT="[Текст]"/>
      <dgm:spPr/>
      <dgm:t>
        <a:bodyPr/>
        <a:lstStyle/>
        <a:p>
          <a:r>
            <a: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У</a:t>
          </a:r>
          <a:endParaRPr lang="ru-RU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1005F81-7158-4B52-94E3-A5E5A7799F75}" type="parTrans" cxnId="{8B461C95-454D-4C00-8FFD-FA3DEC3CE9C1}">
      <dgm:prSet/>
      <dgm:spPr/>
      <dgm:t>
        <a:bodyPr/>
        <a:lstStyle/>
        <a:p>
          <a:endParaRPr lang="ru-RU"/>
        </a:p>
      </dgm:t>
    </dgm:pt>
    <dgm:pt modelId="{C617AB1F-5D19-454A-9E58-3646F4AEE61C}" type="sibTrans" cxnId="{8B461C95-454D-4C00-8FFD-FA3DEC3CE9C1}">
      <dgm:prSet/>
      <dgm:spPr/>
      <dgm:t>
        <a:bodyPr/>
        <a:lstStyle/>
        <a:p>
          <a:endParaRPr lang="ru-RU"/>
        </a:p>
      </dgm:t>
    </dgm:pt>
    <dgm:pt modelId="{6338EDD0-C98F-4BB9-8711-F759AD8301FE}">
      <dgm:prSet phldrT="[Текст]"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Большие потенциальные возможности, выражающиеся в инновационной образовательной инициативе педагогов.</a:t>
          </a:r>
          <a:endParaRPr lang="ru-RU" sz="2000" b="1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8C1BD1C0-156B-4EF5-8386-E4A591E50008}" type="parTrans" cxnId="{DC82ED6A-11C1-41FE-8C7B-9C53B446BBC5}">
      <dgm:prSet/>
      <dgm:spPr/>
      <dgm:t>
        <a:bodyPr/>
        <a:lstStyle/>
        <a:p>
          <a:endParaRPr lang="ru-RU"/>
        </a:p>
      </dgm:t>
    </dgm:pt>
    <dgm:pt modelId="{475E77D7-7E59-4A9C-93AC-E9C3BE38BBB7}" type="sibTrans" cxnId="{DC82ED6A-11C1-41FE-8C7B-9C53B446BBC5}">
      <dgm:prSet/>
      <dgm:spPr/>
      <dgm:t>
        <a:bodyPr/>
        <a:lstStyle/>
        <a:p>
          <a:endParaRPr lang="ru-RU"/>
        </a:p>
      </dgm:t>
    </dgm:pt>
    <dgm:pt modelId="{10F7CDB2-7880-4F1A-8568-CF3224465D81}">
      <dgm:prSet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Активное реагирование на многообразие интересов и потребностей детей и их родителей.</a:t>
          </a:r>
          <a:endParaRPr lang="ru-RU" sz="2000" b="1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615EFEC9-4129-455C-A859-78F3DF82566A}" type="parTrans" cxnId="{89E5A6C8-B99A-4BB9-BEA8-D5379228515E}">
      <dgm:prSet/>
      <dgm:spPr/>
      <dgm:t>
        <a:bodyPr/>
        <a:lstStyle/>
        <a:p>
          <a:endParaRPr lang="ru-RU"/>
        </a:p>
      </dgm:t>
    </dgm:pt>
    <dgm:pt modelId="{2FF199CF-F8D3-4F4D-A32E-D33A6EDA1F5C}" type="sibTrans" cxnId="{89E5A6C8-B99A-4BB9-BEA8-D5379228515E}">
      <dgm:prSet/>
      <dgm:spPr/>
      <dgm:t>
        <a:bodyPr/>
        <a:lstStyle/>
        <a:p>
          <a:endParaRPr lang="ru-RU"/>
        </a:p>
      </dgm:t>
    </dgm:pt>
    <dgm:pt modelId="{296C6CFB-413D-44EF-BAF8-1D0908010EDE}" type="pres">
      <dgm:prSet presAssocID="{C2526566-365D-4165-A9E4-80B9908A354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8A10B3A-C35E-4421-9863-E829028600FC}" type="pres">
      <dgm:prSet presAssocID="{78A2B9B4-9019-46FF-A78F-9DB09E85F36F}" presName="composite" presStyleCnt="0"/>
      <dgm:spPr/>
    </dgm:pt>
    <dgm:pt modelId="{1A467D6C-AFBC-4509-947A-4FE573C8E42F}" type="pres">
      <dgm:prSet presAssocID="{78A2B9B4-9019-46FF-A78F-9DB09E85F36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F503D4-81A7-4A95-A493-7EC3AA4A24E5}" type="pres">
      <dgm:prSet presAssocID="{78A2B9B4-9019-46FF-A78F-9DB09E85F36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FFB880-79AB-4A23-9938-209D07FE7551}" type="pres">
      <dgm:prSet presAssocID="{F696086F-309F-4CFF-9AB4-E234206501B0}" presName="sp" presStyleCnt="0"/>
      <dgm:spPr/>
    </dgm:pt>
    <dgm:pt modelId="{3CE898C0-D739-4A6D-B11C-620F60E9A65D}" type="pres">
      <dgm:prSet presAssocID="{06BB722B-FD8A-40D5-ACEC-94DD1613201A}" presName="composite" presStyleCnt="0"/>
      <dgm:spPr/>
    </dgm:pt>
    <dgm:pt modelId="{E68CF4FF-9AF9-4B87-8A3B-7F8C3589919C}" type="pres">
      <dgm:prSet presAssocID="{06BB722B-FD8A-40D5-ACEC-94DD1613201A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2BDE6C-72AD-47CA-B95E-60AD361F8905}" type="pres">
      <dgm:prSet presAssocID="{06BB722B-FD8A-40D5-ACEC-94DD1613201A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B530E0-918E-4FB3-B303-CBB53D16F071}" type="pres">
      <dgm:prSet presAssocID="{BCBA8DF1-8166-459D-AA12-82B5CAEBBF15}" presName="sp" presStyleCnt="0"/>
      <dgm:spPr/>
    </dgm:pt>
    <dgm:pt modelId="{F1DBAFCC-A14B-4E3C-B521-C8DA0AFEF32F}" type="pres">
      <dgm:prSet presAssocID="{A8FC4B83-EFD7-46DB-8428-A249796C4BD2}" presName="composite" presStyleCnt="0"/>
      <dgm:spPr/>
    </dgm:pt>
    <dgm:pt modelId="{4C6D6DD3-24A0-4736-A1A1-BFB9B7AA1010}" type="pres">
      <dgm:prSet presAssocID="{A8FC4B83-EFD7-46DB-8428-A249796C4BD2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D0425B-48D8-4204-AD2F-17ADE02F259D}" type="pres">
      <dgm:prSet presAssocID="{A8FC4B83-EFD7-46DB-8428-A249796C4BD2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4F6769-34D9-47BC-B027-0BC8AF1EEE40}" srcId="{78A2B9B4-9019-46FF-A78F-9DB09E85F36F}" destId="{8434E861-EDAA-406F-B065-42AB949565E2}" srcOrd="0" destOrd="0" parTransId="{614AD0D3-760A-4482-85A0-F8A3747EB7CC}" sibTransId="{1FC96ADF-2EDC-4D5B-AC05-712CB0E084E1}"/>
    <dgm:cxn modelId="{57C4219D-0335-41A7-A6C5-CEBBB31A61C5}" srcId="{C2526566-365D-4165-A9E4-80B9908A3547}" destId="{78A2B9B4-9019-46FF-A78F-9DB09E85F36F}" srcOrd="0" destOrd="0" parTransId="{A89D6268-1E8F-4281-AEE0-E8A3635F58FA}" sibTransId="{F696086F-309F-4CFF-9AB4-E234206501B0}"/>
    <dgm:cxn modelId="{8B4672D0-F4C0-449E-972C-967E1E8AC838}" srcId="{06BB722B-FD8A-40D5-ACEC-94DD1613201A}" destId="{9ACA4C9B-3E2B-429C-947F-F3E963903BFD}" srcOrd="0" destOrd="0" parTransId="{B19D17A8-37BE-491F-B7F3-48B71790A2F4}" sibTransId="{63A72903-B5E0-41AB-96C8-220621CDECC2}"/>
    <dgm:cxn modelId="{7DEF51AE-2319-4F17-89D3-3C7B78717EAF}" type="presOf" srcId="{06BB722B-FD8A-40D5-ACEC-94DD1613201A}" destId="{E68CF4FF-9AF9-4B87-8A3B-7F8C3589919C}" srcOrd="0" destOrd="0" presId="urn:microsoft.com/office/officeart/2005/8/layout/chevron2"/>
    <dgm:cxn modelId="{FDDB38F2-00DA-4E4E-B5BB-BD5625852563}" type="presOf" srcId="{C2526566-365D-4165-A9E4-80B9908A3547}" destId="{296C6CFB-413D-44EF-BAF8-1D0908010EDE}" srcOrd="0" destOrd="0" presId="urn:microsoft.com/office/officeart/2005/8/layout/chevron2"/>
    <dgm:cxn modelId="{BD24F269-7CFE-444E-B2A9-59B5DFFC5763}" type="presOf" srcId="{10F7CDB2-7880-4F1A-8568-CF3224465D81}" destId="{0CD0425B-48D8-4204-AD2F-17ADE02F259D}" srcOrd="0" destOrd="1" presId="urn:microsoft.com/office/officeart/2005/8/layout/chevron2"/>
    <dgm:cxn modelId="{207C92F1-F1E1-430E-B62D-50F563F7A5A5}" type="presOf" srcId="{A8FC4B83-EFD7-46DB-8428-A249796C4BD2}" destId="{4C6D6DD3-24A0-4736-A1A1-BFB9B7AA1010}" srcOrd="0" destOrd="0" presId="urn:microsoft.com/office/officeart/2005/8/layout/chevron2"/>
    <dgm:cxn modelId="{50F5AA69-A8C5-46EB-A2D7-286CB1D1649B}" srcId="{C2526566-365D-4165-A9E4-80B9908A3547}" destId="{06BB722B-FD8A-40D5-ACEC-94DD1613201A}" srcOrd="1" destOrd="0" parTransId="{42EDE05A-EA16-4A65-9F9A-CC0638875D5D}" sibTransId="{BCBA8DF1-8166-459D-AA12-82B5CAEBBF15}"/>
    <dgm:cxn modelId="{5A3EC340-8E30-4928-8B17-6E26307A3880}" type="presOf" srcId="{6338EDD0-C98F-4BB9-8711-F759AD8301FE}" destId="{0CD0425B-48D8-4204-AD2F-17ADE02F259D}" srcOrd="0" destOrd="0" presId="urn:microsoft.com/office/officeart/2005/8/layout/chevron2"/>
    <dgm:cxn modelId="{BBBE7AB7-F48C-4C2C-B6C4-49012662228A}" type="presOf" srcId="{FE551254-6857-4099-AF13-3C8F38E45502}" destId="{39F503D4-81A7-4A95-A493-7EC3AA4A24E5}" srcOrd="0" destOrd="1" presId="urn:microsoft.com/office/officeart/2005/8/layout/chevron2"/>
    <dgm:cxn modelId="{A334B43C-D338-41C7-B978-CC2D3442A142}" type="presOf" srcId="{9ACA4C9B-3E2B-429C-947F-F3E963903BFD}" destId="{A12BDE6C-72AD-47CA-B95E-60AD361F8905}" srcOrd="0" destOrd="0" presId="urn:microsoft.com/office/officeart/2005/8/layout/chevron2"/>
    <dgm:cxn modelId="{D406DB1A-47A3-4CB3-9E1D-00364CB7656A}" type="presOf" srcId="{8434E861-EDAA-406F-B065-42AB949565E2}" destId="{39F503D4-81A7-4A95-A493-7EC3AA4A24E5}" srcOrd="0" destOrd="0" presId="urn:microsoft.com/office/officeart/2005/8/layout/chevron2"/>
    <dgm:cxn modelId="{2171F3EE-0542-4D01-BC63-62E085E8F33C}" type="presOf" srcId="{B7E15DF8-37F7-4213-96BC-225330A3DF4B}" destId="{A12BDE6C-72AD-47CA-B95E-60AD361F8905}" srcOrd="0" destOrd="1" presId="urn:microsoft.com/office/officeart/2005/8/layout/chevron2"/>
    <dgm:cxn modelId="{661E8DE6-5C78-4D19-B73E-63E67F02B971}" type="presOf" srcId="{78A2B9B4-9019-46FF-A78F-9DB09E85F36F}" destId="{1A467D6C-AFBC-4509-947A-4FE573C8E42F}" srcOrd="0" destOrd="0" presId="urn:microsoft.com/office/officeart/2005/8/layout/chevron2"/>
    <dgm:cxn modelId="{DC82ED6A-11C1-41FE-8C7B-9C53B446BBC5}" srcId="{A8FC4B83-EFD7-46DB-8428-A249796C4BD2}" destId="{6338EDD0-C98F-4BB9-8711-F759AD8301FE}" srcOrd="0" destOrd="0" parTransId="{8C1BD1C0-156B-4EF5-8386-E4A591E50008}" sibTransId="{475E77D7-7E59-4A9C-93AC-E9C3BE38BBB7}"/>
    <dgm:cxn modelId="{06C3A813-3E45-4E2D-B132-F59A930B3B69}" srcId="{78A2B9B4-9019-46FF-A78F-9DB09E85F36F}" destId="{FE551254-6857-4099-AF13-3C8F38E45502}" srcOrd="1" destOrd="0" parTransId="{24282078-FCBF-489F-B59E-CF775A987D5D}" sibTransId="{A81F0D08-22C8-4625-B359-11DE73E4B64C}"/>
    <dgm:cxn modelId="{A1A87BF8-2E58-4353-808A-69797F89B24B}" srcId="{06BB722B-FD8A-40D5-ACEC-94DD1613201A}" destId="{B7E15DF8-37F7-4213-96BC-225330A3DF4B}" srcOrd="1" destOrd="0" parTransId="{3087C612-422F-4714-9C2D-249F3221C363}" sibTransId="{B9E06968-6869-4391-847E-8CCAB4E7C6FE}"/>
    <dgm:cxn modelId="{89E5A6C8-B99A-4BB9-BEA8-D5379228515E}" srcId="{A8FC4B83-EFD7-46DB-8428-A249796C4BD2}" destId="{10F7CDB2-7880-4F1A-8568-CF3224465D81}" srcOrd="1" destOrd="0" parTransId="{615EFEC9-4129-455C-A859-78F3DF82566A}" sibTransId="{2FF199CF-F8D3-4F4D-A32E-D33A6EDA1F5C}"/>
    <dgm:cxn modelId="{8B461C95-454D-4C00-8FFD-FA3DEC3CE9C1}" srcId="{C2526566-365D-4165-A9E4-80B9908A3547}" destId="{A8FC4B83-EFD7-46DB-8428-A249796C4BD2}" srcOrd="2" destOrd="0" parTransId="{31005F81-7158-4B52-94E3-A5E5A7799F75}" sibTransId="{C617AB1F-5D19-454A-9E58-3646F4AEE61C}"/>
    <dgm:cxn modelId="{D7276B4F-41A2-4E48-888B-2D385EFA7D34}" type="presParOf" srcId="{296C6CFB-413D-44EF-BAF8-1D0908010EDE}" destId="{68A10B3A-C35E-4421-9863-E829028600FC}" srcOrd="0" destOrd="0" presId="urn:microsoft.com/office/officeart/2005/8/layout/chevron2"/>
    <dgm:cxn modelId="{FCDBA284-969A-4479-9A1D-5DCB6466A0B0}" type="presParOf" srcId="{68A10B3A-C35E-4421-9863-E829028600FC}" destId="{1A467D6C-AFBC-4509-947A-4FE573C8E42F}" srcOrd="0" destOrd="0" presId="urn:microsoft.com/office/officeart/2005/8/layout/chevron2"/>
    <dgm:cxn modelId="{2D63E471-2ED1-4991-B78A-87CE8BB56E0D}" type="presParOf" srcId="{68A10B3A-C35E-4421-9863-E829028600FC}" destId="{39F503D4-81A7-4A95-A493-7EC3AA4A24E5}" srcOrd="1" destOrd="0" presId="urn:microsoft.com/office/officeart/2005/8/layout/chevron2"/>
    <dgm:cxn modelId="{531F185A-322E-4DB8-8037-ECC07309D9D3}" type="presParOf" srcId="{296C6CFB-413D-44EF-BAF8-1D0908010EDE}" destId="{58FFB880-79AB-4A23-9938-209D07FE7551}" srcOrd="1" destOrd="0" presId="urn:microsoft.com/office/officeart/2005/8/layout/chevron2"/>
    <dgm:cxn modelId="{DDD8E47F-748E-4C57-9251-E8CC8024522C}" type="presParOf" srcId="{296C6CFB-413D-44EF-BAF8-1D0908010EDE}" destId="{3CE898C0-D739-4A6D-B11C-620F60E9A65D}" srcOrd="2" destOrd="0" presId="urn:microsoft.com/office/officeart/2005/8/layout/chevron2"/>
    <dgm:cxn modelId="{724740F5-B863-4A92-9155-8EB71488732B}" type="presParOf" srcId="{3CE898C0-D739-4A6D-B11C-620F60E9A65D}" destId="{E68CF4FF-9AF9-4B87-8A3B-7F8C3589919C}" srcOrd="0" destOrd="0" presId="urn:microsoft.com/office/officeart/2005/8/layout/chevron2"/>
    <dgm:cxn modelId="{CF44FB3E-F9F9-4A76-A0F1-1D3CB6E1D577}" type="presParOf" srcId="{3CE898C0-D739-4A6D-B11C-620F60E9A65D}" destId="{A12BDE6C-72AD-47CA-B95E-60AD361F8905}" srcOrd="1" destOrd="0" presId="urn:microsoft.com/office/officeart/2005/8/layout/chevron2"/>
    <dgm:cxn modelId="{794EA8EA-47E6-4286-871C-A7C2B7543F8F}" type="presParOf" srcId="{296C6CFB-413D-44EF-BAF8-1D0908010EDE}" destId="{4BB530E0-918E-4FB3-B303-CBB53D16F071}" srcOrd="3" destOrd="0" presId="urn:microsoft.com/office/officeart/2005/8/layout/chevron2"/>
    <dgm:cxn modelId="{37034D91-0367-4163-B7D5-5BA4B37F1756}" type="presParOf" srcId="{296C6CFB-413D-44EF-BAF8-1D0908010EDE}" destId="{F1DBAFCC-A14B-4E3C-B521-C8DA0AFEF32F}" srcOrd="4" destOrd="0" presId="urn:microsoft.com/office/officeart/2005/8/layout/chevron2"/>
    <dgm:cxn modelId="{8611E8DA-80E8-4CC8-B7CA-641BDCF24AFE}" type="presParOf" srcId="{F1DBAFCC-A14B-4E3C-B521-C8DA0AFEF32F}" destId="{4C6D6DD3-24A0-4736-A1A1-BFB9B7AA1010}" srcOrd="0" destOrd="0" presId="urn:microsoft.com/office/officeart/2005/8/layout/chevron2"/>
    <dgm:cxn modelId="{69A2AF52-8B2C-460A-88F6-C5734B2ED539}" type="presParOf" srcId="{F1DBAFCC-A14B-4E3C-B521-C8DA0AFEF32F}" destId="{0CD0425B-48D8-4204-AD2F-17ADE02F259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0D289D-649D-43CD-95D3-E2F468A46DE6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C985C53-D304-4F09-AC82-FDE0DD63E3A2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задачи, стоящие перед ДОУ в инновационной внедренческой деятельности;</a:t>
          </a:r>
          <a:endParaRPr lang="ru-RU" sz="1600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98E4E06-8F0E-443D-8562-33BCA9A24779}" type="parTrans" cxnId="{63966FFD-2495-42A2-AB39-6804155A4D3C}">
      <dgm:prSet/>
      <dgm:spPr/>
      <dgm:t>
        <a:bodyPr/>
        <a:lstStyle/>
        <a:p>
          <a:endParaRPr lang="ru-RU"/>
        </a:p>
      </dgm:t>
    </dgm:pt>
    <dgm:pt modelId="{79FEA1D8-ECB5-432D-8DD6-DC83A743E3C0}" type="sibTrans" cxnId="{63966FFD-2495-42A2-AB39-6804155A4D3C}">
      <dgm:prSet/>
      <dgm:spPr/>
      <dgm:t>
        <a:bodyPr/>
        <a:lstStyle/>
        <a:p>
          <a:endParaRPr lang="ru-RU"/>
        </a:p>
      </dgm:t>
    </dgm:pt>
    <dgm:pt modelId="{63F427C4-16ED-438C-A4ED-DCF741FB0D66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анализ профессиональной деятельности педагогов и результаты работы ДОУ в целом;</a:t>
          </a:r>
          <a:endParaRPr lang="ru-RU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E9EBAB2-F801-4928-BB90-8173964D40D6}" type="parTrans" cxnId="{293E5220-AD31-4883-8278-C8D94FAD2BE8}">
      <dgm:prSet/>
      <dgm:spPr/>
      <dgm:t>
        <a:bodyPr/>
        <a:lstStyle/>
        <a:p>
          <a:endParaRPr lang="ru-RU"/>
        </a:p>
      </dgm:t>
    </dgm:pt>
    <dgm:pt modelId="{D0A1E151-6448-425E-A576-82B5E0364954}" type="sibTrans" cxnId="{293E5220-AD31-4883-8278-C8D94FAD2BE8}">
      <dgm:prSet/>
      <dgm:spPr/>
      <dgm:t>
        <a:bodyPr/>
        <a:lstStyle/>
        <a:p>
          <a:endParaRPr lang="ru-RU"/>
        </a:p>
      </dgm:t>
    </dgm:pt>
    <dgm:pt modelId="{0189FFDE-8F5A-4229-B95F-560045B96C53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количественный и качественный состав педагогического коллектива (уровень образованности педагогов, их профессиональная компетентность) готовность к внедрению инноваций;</a:t>
          </a:r>
          <a:endParaRPr lang="ru-RU" sz="1600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0DE8890-8B91-4163-8828-E0B697BE9359}" type="parTrans" cxnId="{92E878D2-5F45-4320-BD71-2C433710F45D}">
      <dgm:prSet/>
      <dgm:spPr/>
      <dgm:t>
        <a:bodyPr/>
        <a:lstStyle/>
        <a:p>
          <a:endParaRPr lang="ru-RU"/>
        </a:p>
      </dgm:t>
    </dgm:pt>
    <dgm:pt modelId="{285A2E09-4640-447C-B5BF-DA343B3078B6}" type="sibTrans" cxnId="{92E878D2-5F45-4320-BD71-2C433710F45D}">
      <dgm:prSet/>
      <dgm:spPr/>
      <dgm:t>
        <a:bodyPr/>
        <a:lstStyle/>
        <a:p>
          <a:endParaRPr lang="ru-RU"/>
        </a:p>
      </dgm:t>
    </dgm:pt>
    <dgm:pt modelId="{7D8E90E9-D92E-476B-83C6-98618B3B5782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цели и функциональные особенности содержания методической работы в условиях </a:t>
          </a:r>
          <a:r>
            <a:rPr lang="ru-RU" b="1" dirty="0" err="1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инноватики</a:t>
          </a:r>
          <a:r>
            <a: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;</a:t>
          </a:r>
          <a:endParaRPr lang="ru-RU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6DB82208-C8E5-413D-A8D2-2C6B662C684C}" type="parTrans" cxnId="{825F88E6-EABF-4B1E-90CA-E9353914F63D}">
      <dgm:prSet/>
      <dgm:spPr/>
      <dgm:t>
        <a:bodyPr/>
        <a:lstStyle/>
        <a:p>
          <a:endParaRPr lang="ru-RU"/>
        </a:p>
      </dgm:t>
    </dgm:pt>
    <dgm:pt modelId="{B4F461C7-D725-41F9-904C-F3AA29F8A57F}" type="sibTrans" cxnId="{825F88E6-EABF-4B1E-90CA-E9353914F63D}">
      <dgm:prSet/>
      <dgm:spPr/>
      <dgm:t>
        <a:bodyPr/>
        <a:lstStyle/>
        <a:p>
          <a:endParaRPr lang="ru-RU"/>
        </a:p>
      </dgm:t>
    </dgm:pt>
    <dgm:pt modelId="{CE6F4994-CF12-4F74-8218-691484A4B7B1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накопленные в ДОУ традиции;</a:t>
          </a:r>
          <a:endParaRPr lang="ru-RU" dirty="0"/>
        </a:p>
      </dgm:t>
    </dgm:pt>
    <dgm:pt modelId="{23A417CD-4E26-45FE-8890-435DBCB21FB0}" type="parTrans" cxnId="{846B52AE-C481-4508-8120-10166F996BF9}">
      <dgm:prSet/>
      <dgm:spPr/>
      <dgm:t>
        <a:bodyPr/>
        <a:lstStyle/>
        <a:p>
          <a:endParaRPr lang="ru-RU"/>
        </a:p>
      </dgm:t>
    </dgm:pt>
    <dgm:pt modelId="{792ACF3B-48BC-4D38-B143-20EFF54E2CB2}" type="sibTrans" cxnId="{846B52AE-C481-4508-8120-10166F996BF9}">
      <dgm:prSet/>
      <dgm:spPr/>
      <dgm:t>
        <a:bodyPr/>
        <a:lstStyle/>
        <a:p>
          <a:endParaRPr lang="ru-RU"/>
        </a:p>
      </dgm:t>
    </dgm:pt>
    <dgm:pt modelId="{DC79C99B-9E41-402C-9C2C-43AFA8F6E4B9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сравнительная эффективность различных форм методической работы в условиях инновационного ДОУ для повышения профессиональных компетенций педагогов;</a:t>
          </a:r>
          <a:endParaRPr lang="ru-RU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867A495-09F5-4B26-B204-174605B99BF1}" type="parTrans" cxnId="{91C87065-FD09-4E9A-B252-1A20587082D3}">
      <dgm:prSet/>
      <dgm:spPr/>
      <dgm:t>
        <a:bodyPr/>
        <a:lstStyle/>
        <a:p>
          <a:endParaRPr lang="ru-RU"/>
        </a:p>
      </dgm:t>
    </dgm:pt>
    <dgm:pt modelId="{6497F1CE-A9A4-435E-BDA4-6EC94B89824F}" type="sibTrans" cxnId="{91C87065-FD09-4E9A-B252-1A20587082D3}">
      <dgm:prSet/>
      <dgm:spPr/>
      <dgm:t>
        <a:bodyPr/>
        <a:lstStyle/>
        <a:p>
          <a:endParaRPr lang="ru-RU"/>
        </a:p>
      </dgm:t>
    </dgm:pt>
    <dgm:pt modelId="{08475BB8-62D8-4EBE-96C0-58E1115CEC27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материальные, моральные, психологические и другие условия;</a:t>
          </a:r>
          <a:endParaRPr lang="ru-RU" b="1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7268FE6-9E11-4643-A968-8C8865B81F42}" type="parTrans" cxnId="{EE37834E-6701-49C1-B396-79B32E70E3C3}">
      <dgm:prSet/>
      <dgm:spPr/>
      <dgm:t>
        <a:bodyPr/>
        <a:lstStyle/>
        <a:p>
          <a:endParaRPr lang="ru-RU"/>
        </a:p>
      </dgm:t>
    </dgm:pt>
    <dgm:pt modelId="{E79A5B5C-F012-4CA0-80EF-8CD7779B439F}" type="sibTrans" cxnId="{EE37834E-6701-49C1-B396-79B32E70E3C3}">
      <dgm:prSet/>
      <dgm:spPr/>
      <dgm:t>
        <a:bodyPr/>
        <a:lstStyle/>
        <a:p>
          <a:endParaRPr lang="ru-RU"/>
        </a:p>
      </dgm:t>
    </dgm:pt>
    <dgm:pt modelId="{A54D1416-807C-4209-9277-D78D5BF1203B}" type="pres">
      <dgm:prSet presAssocID="{880D289D-649D-43CD-95D3-E2F468A46DE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1DF57AA-1204-4302-8637-B5FD474B0AB3}" type="pres">
      <dgm:prSet presAssocID="{0189FFDE-8F5A-4229-B95F-560045B96C53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208AC3-4AAE-4165-B5FF-E65A8A70BAD3}" type="pres">
      <dgm:prSet presAssocID="{285A2E09-4640-447C-B5BF-DA343B3078B6}" presName="sibTrans" presStyleCnt="0"/>
      <dgm:spPr/>
    </dgm:pt>
    <dgm:pt modelId="{03535B15-FEA5-4B2F-9043-7644BD343C1A}" type="pres">
      <dgm:prSet presAssocID="{63F427C4-16ED-438C-A4ED-DCF741FB0D66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94B9C8-786A-4E83-A5C7-0A12815D05F7}" type="pres">
      <dgm:prSet presAssocID="{D0A1E151-6448-425E-A576-82B5E0364954}" presName="sibTrans" presStyleCnt="0"/>
      <dgm:spPr/>
    </dgm:pt>
    <dgm:pt modelId="{E113DC94-3B44-401A-9FB2-99D9E933B404}" type="pres">
      <dgm:prSet presAssocID="{9C985C53-D304-4F09-AC82-FDE0DD63E3A2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62006C-8269-4C0E-9C97-2238B203EC7B}" type="pres">
      <dgm:prSet presAssocID="{79FEA1D8-ECB5-432D-8DD6-DC83A743E3C0}" presName="sibTrans" presStyleCnt="0"/>
      <dgm:spPr/>
    </dgm:pt>
    <dgm:pt modelId="{5C4EBCBB-4056-4B96-A952-03607822B794}" type="pres">
      <dgm:prSet presAssocID="{CE6F4994-CF12-4F74-8218-691484A4B7B1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E64986-B259-4913-B3C3-5723A63D7C75}" type="pres">
      <dgm:prSet presAssocID="{792ACF3B-48BC-4D38-B143-20EFF54E2CB2}" presName="sibTrans" presStyleCnt="0"/>
      <dgm:spPr/>
    </dgm:pt>
    <dgm:pt modelId="{83C5DAE0-F4FF-4F23-8481-7975E0FCE791}" type="pres">
      <dgm:prSet presAssocID="{7D8E90E9-D92E-476B-83C6-98618B3B5782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97AE9D-49FC-4140-86D4-8742F1ED89B2}" type="pres">
      <dgm:prSet presAssocID="{B4F461C7-D725-41F9-904C-F3AA29F8A57F}" presName="sibTrans" presStyleCnt="0"/>
      <dgm:spPr/>
    </dgm:pt>
    <dgm:pt modelId="{E7681597-960B-42EB-B2C1-8B0D0F034C8D}" type="pres">
      <dgm:prSet presAssocID="{08475BB8-62D8-4EBE-96C0-58E1115CEC27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A06D9D-864A-4A8D-87C8-58834D8302F6}" type="pres">
      <dgm:prSet presAssocID="{E79A5B5C-F012-4CA0-80EF-8CD7779B439F}" presName="sibTrans" presStyleCnt="0"/>
      <dgm:spPr/>
    </dgm:pt>
    <dgm:pt modelId="{14D5DB4B-8B85-428D-9EBA-4C6294A7C857}" type="pres">
      <dgm:prSet presAssocID="{DC79C99B-9E41-402C-9C2C-43AFA8F6E4B9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C87065-FD09-4E9A-B252-1A20587082D3}" srcId="{880D289D-649D-43CD-95D3-E2F468A46DE6}" destId="{DC79C99B-9E41-402C-9C2C-43AFA8F6E4B9}" srcOrd="6" destOrd="0" parTransId="{E867A495-09F5-4B26-B204-174605B99BF1}" sibTransId="{6497F1CE-A9A4-435E-BDA4-6EC94B89824F}"/>
    <dgm:cxn modelId="{E1FA3C6D-1BCA-4004-8430-82ED378261B1}" type="presOf" srcId="{7D8E90E9-D92E-476B-83C6-98618B3B5782}" destId="{83C5DAE0-F4FF-4F23-8481-7975E0FCE791}" srcOrd="0" destOrd="0" presId="urn:microsoft.com/office/officeart/2005/8/layout/default#1"/>
    <dgm:cxn modelId="{846B52AE-C481-4508-8120-10166F996BF9}" srcId="{880D289D-649D-43CD-95D3-E2F468A46DE6}" destId="{CE6F4994-CF12-4F74-8218-691484A4B7B1}" srcOrd="3" destOrd="0" parTransId="{23A417CD-4E26-45FE-8890-435DBCB21FB0}" sibTransId="{792ACF3B-48BC-4D38-B143-20EFF54E2CB2}"/>
    <dgm:cxn modelId="{825F88E6-EABF-4B1E-90CA-E9353914F63D}" srcId="{880D289D-649D-43CD-95D3-E2F468A46DE6}" destId="{7D8E90E9-D92E-476B-83C6-98618B3B5782}" srcOrd="4" destOrd="0" parTransId="{6DB82208-C8E5-413D-A8D2-2C6B662C684C}" sibTransId="{B4F461C7-D725-41F9-904C-F3AA29F8A57F}"/>
    <dgm:cxn modelId="{4D8ABDFA-E6F6-474C-8AE1-75FDCFFD10AC}" type="presOf" srcId="{CE6F4994-CF12-4F74-8218-691484A4B7B1}" destId="{5C4EBCBB-4056-4B96-A952-03607822B794}" srcOrd="0" destOrd="0" presId="urn:microsoft.com/office/officeart/2005/8/layout/default#1"/>
    <dgm:cxn modelId="{63966FFD-2495-42A2-AB39-6804155A4D3C}" srcId="{880D289D-649D-43CD-95D3-E2F468A46DE6}" destId="{9C985C53-D304-4F09-AC82-FDE0DD63E3A2}" srcOrd="2" destOrd="0" parTransId="{398E4E06-8F0E-443D-8562-33BCA9A24779}" sibTransId="{79FEA1D8-ECB5-432D-8DD6-DC83A743E3C0}"/>
    <dgm:cxn modelId="{293E5220-AD31-4883-8278-C8D94FAD2BE8}" srcId="{880D289D-649D-43CD-95D3-E2F468A46DE6}" destId="{63F427C4-16ED-438C-A4ED-DCF741FB0D66}" srcOrd="1" destOrd="0" parTransId="{BE9EBAB2-F801-4928-BB90-8173964D40D6}" sibTransId="{D0A1E151-6448-425E-A576-82B5E0364954}"/>
    <dgm:cxn modelId="{826F0815-A10F-4230-95A6-949838B563F1}" type="presOf" srcId="{DC79C99B-9E41-402C-9C2C-43AFA8F6E4B9}" destId="{14D5DB4B-8B85-428D-9EBA-4C6294A7C857}" srcOrd="0" destOrd="0" presId="urn:microsoft.com/office/officeart/2005/8/layout/default#1"/>
    <dgm:cxn modelId="{EE37834E-6701-49C1-B396-79B32E70E3C3}" srcId="{880D289D-649D-43CD-95D3-E2F468A46DE6}" destId="{08475BB8-62D8-4EBE-96C0-58E1115CEC27}" srcOrd="5" destOrd="0" parTransId="{B7268FE6-9E11-4643-A968-8C8865B81F42}" sibTransId="{E79A5B5C-F012-4CA0-80EF-8CD7779B439F}"/>
    <dgm:cxn modelId="{B606E138-E895-4675-91F0-87D676B4EFB7}" type="presOf" srcId="{08475BB8-62D8-4EBE-96C0-58E1115CEC27}" destId="{E7681597-960B-42EB-B2C1-8B0D0F034C8D}" srcOrd="0" destOrd="0" presId="urn:microsoft.com/office/officeart/2005/8/layout/default#1"/>
    <dgm:cxn modelId="{C651AF38-8FC9-4C3C-ADC0-243043F3D736}" type="presOf" srcId="{880D289D-649D-43CD-95D3-E2F468A46DE6}" destId="{A54D1416-807C-4209-9277-D78D5BF1203B}" srcOrd="0" destOrd="0" presId="urn:microsoft.com/office/officeart/2005/8/layout/default#1"/>
    <dgm:cxn modelId="{7232004F-EA21-441C-AAD5-1914FAD17172}" type="presOf" srcId="{63F427C4-16ED-438C-A4ED-DCF741FB0D66}" destId="{03535B15-FEA5-4B2F-9043-7644BD343C1A}" srcOrd="0" destOrd="0" presId="urn:microsoft.com/office/officeart/2005/8/layout/default#1"/>
    <dgm:cxn modelId="{935E50FC-3944-4A14-B617-607030BFA5AB}" type="presOf" srcId="{0189FFDE-8F5A-4229-B95F-560045B96C53}" destId="{F1DF57AA-1204-4302-8637-B5FD474B0AB3}" srcOrd="0" destOrd="0" presId="urn:microsoft.com/office/officeart/2005/8/layout/default#1"/>
    <dgm:cxn modelId="{AB9BDC4E-09AB-410A-AAD5-40D62CDB3113}" type="presOf" srcId="{9C985C53-D304-4F09-AC82-FDE0DD63E3A2}" destId="{E113DC94-3B44-401A-9FB2-99D9E933B404}" srcOrd="0" destOrd="0" presId="urn:microsoft.com/office/officeart/2005/8/layout/default#1"/>
    <dgm:cxn modelId="{92E878D2-5F45-4320-BD71-2C433710F45D}" srcId="{880D289D-649D-43CD-95D3-E2F468A46DE6}" destId="{0189FFDE-8F5A-4229-B95F-560045B96C53}" srcOrd="0" destOrd="0" parTransId="{20DE8890-8B91-4163-8828-E0B697BE9359}" sibTransId="{285A2E09-4640-447C-B5BF-DA343B3078B6}"/>
    <dgm:cxn modelId="{741ABB2F-C041-4034-B9A2-9EFAC0CE0067}" type="presParOf" srcId="{A54D1416-807C-4209-9277-D78D5BF1203B}" destId="{F1DF57AA-1204-4302-8637-B5FD474B0AB3}" srcOrd="0" destOrd="0" presId="urn:microsoft.com/office/officeart/2005/8/layout/default#1"/>
    <dgm:cxn modelId="{F1B3E5D8-66D3-49EB-8DC1-2122CFFF9B22}" type="presParOf" srcId="{A54D1416-807C-4209-9277-D78D5BF1203B}" destId="{4A208AC3-4AAE-4165-B5FF-E65A8A70BAD3}" srcOrd="1" destOrd="0" presId="urn:microsoft.com/office/officeart/2005/8/layout/default#1"/>
    <dgm:cxn modelId="{11B9421C-42BE-48EF-9E66-FFBCCC76987E}" type="presParOf" srcId="{A54D1416-807C-4209-9277-D78D5BF1203B}" destId="{03535B15-FEA5-4B2F-9043-7644BD343C1A}" srcOrd="2" destOrd="0" presId="urn:microsoft.com/office/officeart/2005/8/layout/default#1"/>
    <dgm:cxn modelId="{92ECBD6B-BB7A-4CF8-9095-51CBBE0C3E4C}" type="presParOf" srcId="{A54D1416-807C-4209-9277-D78D5BF1203B}" destId="{3894B9C8-786A-4E83-A5C7-0A12815D05F7}" srcOrd="3" destOrd="0" presId="urn:microsoft.com/office/officeart/2005/8/layout/default#1"/>
    <dgm:cxn modelId="{D6C62A65-A641-447E-9A27-C0CB58D9058F}" type="presParOf" srcId="{A54D1416-807C-4209-9277-D78D5BF1203B}" destId="{E113DC94-3B44-401A-9FB2-99D9E933B404}" srcOrd="4" destOrd="0" presId="urn:microsoft.com/office/officeart/2005/8/layout/default#1"/>
    <dgm:cxn modelId="{070AFF78-D4B6-4E9D-A90C-6D0CB30784DF}" type="presParOf" srcId="{A54D1416-807C-4209-9277-D78D5BF1203B}" destId="{3162006C-8269-4C0E-9C97-2238B203EC7B}" srcOrd="5" destOrd="0" presId="urn:microsoft.com/office/officeart/2005/8/layout/default#1"/>
    <dgm:cxn modelId="{C513D47F-B05F-4C62-93D2-612FD18A995E}" type="presParOf" srcId="{A54D1416-807C-4209-9277-D78D5BF1203B}" destId="{5C4EBCBB-4056-4B96-A952-03607822B794}" srcOrd="6" destOrd="0" presId="urn:microsoft.com/office/officeart/2005/8/layout/default#1"/>
    <dgm:cxn modelId="{3C675FD3-F68A-4686-AE82-189D765D32AC}" type="presParOf" srcId="{A54D1416-807C-4209-9277-D78D5BF1203B}" destId="{3EE64986-B259-4913-B3C3-5723A63D7C75}" srcOrd="7" destOrd="0" presId="urn:microsoft.com/office/officeart/2005/8/layout/default#1"/>
    <dgm:cxn modelId="{EB1AFD9D-65D8-49F7-8254-F9974F7DCB19}" type="presParOf" srcId="{A54D1416-807C-4209-9277-D78D5BF1203B}" destId="{83C5DAE0-F4FF-4F23-8481-7975E0FCE791}" srcOrd="8" destOrd="0" presId="urn:microsoft.com/office/officeart/2005/8/layout/default#1"/>
    <dgm:cxn modelId="{4D8578A8-B403-4463-879F-750B78CC74D3}" type="presParOf" srcId="{A54D1416-807C-4209-9277-D78D5BF1203B}" destId="{F397AE9D-49FC-4140-86D4-8742F1ED89B2}" srcOrd="9" destOrd="0" presId="urn:microsoft.com/office/officeart/2005/8/layout/default#1"/>
    <dgm:cxn modelId="{F28A5FE8-02EB-40FC-8580-1FB5A3A8459C}" type="presParOf" srcId="{A54D1416-807C-4209-9277-D78D5BF1203B}" destId="{E7681597-960B-42EB-B2C1-8B0D0F034C8D}" srcOrd="10" destOrd="0" presId="urn:microsoft.com/office/officeart/2005/8/layout/default#1"/>
    <dgm:cxn modelId="{C2457FD7-C35E-479D-94A6-BF655A59DDFB}" type="presParOf" srcId="{A54D1416-807C-4209-9277-D78D5BF1203B}" destId="{1BA06D9D-864A-4A8D-87C8-58834D8302F6}" srcOrd="11" destOrd="0" presId="urn:microsoft.com/office/officeart/2005/8/layout/default#1"/>
    <dgm:cxn modelId="{F39153DB-E7D3-47A9-B1EC-049CA8FFFB41}" type="presParOf" srcId="{A54D1416-807C-4209-9277-D78D5BF1203B}" destId="{14D5DB4B-8B85-428D-9EBA-4C6294A7C857}" srcOrd="1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884AFE1-79CD-4F04-8673-E5552EE033F3}" type="doc">
      <dgm:prSet loTypeId="urn:microsoft.com/office/officeart/2005/8/layout/default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135DD6-6DA6-40B9-9740-8DF893E4113A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Установить взаимосвязь между теорией и практикой в методической работе, усилить практическую направленность, нацеленность на оказание реальной помощи педагогам и воспитателям.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2DFE344-1851-48BB-A0F8-74F310A31C5C}" type="parTrans" cxnId="{A836D1F1-E56C-44C6-B434-E7174443A1B4}">
      <dgm:prSet/>
      <dgm:spPr/>
      <dgm:t>
        <a:bodyPr/>
        <a:lstStyle/>
        <a:p>
          <a:endParaRPr lang="ru-RU"/>
        </a:p>
      </dgm:t>
    </dgm:pt>
    <dgm:pt modelId="{6CB572B2-BD28-49E9-8800-C2EB6823D2A1}" type="sibTrans" cxnId="{A836D1F1-E56C-44C6-B434-E7174443A1B4}">
      <dgm:prSet/>
      <dgm:spPr/>
      <dgm:t>
        <a:bodyPr/>
        <a:lstStyle/>
        <a:p>
          <a:endParaRPr lang="ru-RU"/>
        </a:p>
      </dgm:t>
    </dgm:pt>
    <dgm:pt modelId="{45A0C45C-510E-4E22-A42E-3BA39CF0C4E8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Обеспечить педагогов информацией об инновационных фактах и явлениях, проведении опытно-экспериментальной деятельности .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57F20F6-84FD-4C27-8163-900A4034E6C1}" type="parTrans" cxnId="{27C24E09-8016-49D7-928E-0BF442ACE6BC}">
      <dgm:prSet/>
      <dgm:spPr/>
      <dgm:t>
        <a:bodyPr/>
        <a:lstStyle/>
        <a:p>
          <a:endParaRPr lang="ru-RU"/>
        </a:p>
      </dgm:t>
    </dgm:pt>
    <dgm:pt modelId="{F7ACB921-BEFB-4DA5-8BE2-9E4946B343F4}" type="sibTrans" cxnId="{27C24E09-8016-49D7-928E-0BF442ACE6BC}">
      <dgm:prSet/>
      <dgm:spPr/>
      <dgm:t>
        <a:bodyPr/>
        <a:lstStyle/>
        <a:p>
          <a:endParaRPr lang="ru-RU"/>
        </a:p>
      </dgm:t>
    </dgm:pt>
    <dgm:pt modelId="{2CE0B8C2-2751-424E-A9DD-55110BFCF6B6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методической работе учитывать индивидуальные особенности каждого педагога.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04E48EB-6325-4A0A-96E9-3ADFDE9B4556}" type="parTrans" cxnId="{77F6EC59-1E85-4931-B98C-E03D0412751F}">
      <dgm:prSet/>
      <dgm:spPr/>
      <dgm:t>
        <a:bodyPr/>
        <a:lstStyle/>
        <a:p>
          <a:endParaRPr lang="ru-RU"/>
        </a:p>
      </dgm:t>
    </dgm:pt>
    <dgm:pt modelId="{6B587653-B37C-4A6F-8EAA-2B3CE869409D}" type="sibTrans" cxnId="{77F6EC59-1E85-4931-B98C-E03D0412751F}">
      <dgm:prSet/>
      <dgm:spPr/>
      <dgm:t>
        <a:bodyPr/>
        <a:lstStyle/>
        <a:p>
          <a:endParaRPr lang="ru-RU"/>
        </a:p>
      </dgm:t>
    </dgm:pt>
    <dgm:pt modelId="{4131A649-BC7C-453A-8A0E-EE1ACFBB6F22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Активизировать творчество и инициативу каждого педагога через стимулирование за инновационные формы работы.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0E62590-6315-43FB-8499-ACAB0FFCE817}" type="parTrans" cxnId="{42A40AE9-A7B8-4213-9BD2-FFDDE4D57D9C}">
      <dgm:prSet/>
      <dgm:spPr/>
      <dgm:t>
        <a:bodyPr/>
        <a:lstStyle/>
        <a:p>
          <a:endParaRPr lang="ru-RU"/>
        </a:p>
      </dgm:t>
    </dgm:pt>
    <dgm:pt modelId="{06F6895B-1EA3-4722-8D06-E210F47146EC}" type="sibTrans" cxnId="{42A40AE9-A7B8-4213-9BD2-FFDDE4D57D9C}">
      <dgm:prSet/>
      <dgm:spPr/>
      <dgm:t>
        <a:bodyPr/>
        <a:lstStyle/>
        <a:p>
          <a:endParaRPr lang="ru-RU"/>
        </a:p>
      </dgm:t>
    </dgm:pt>
    <dgm:pt modelId="{C08FF08D-B9FD-43D1-8C34-C01A6DDA7EB9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Выделить достаточно времени в образовательном процессе на методическую и инновационную деятельность.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A90479F-1962-47F2-8F4D-1351863ADE4B}" type="parTrans" cxnId="{1F548171-1825-4B40-9045-CD7AAE3A026B}">
      <dgm:prSet/>
      <dgm:spPr/>
      <dgm:t>
        <a:bodyPr/>
        <a:lstStyle/>
        <a:p>
          <a:endParaRPr lang="ru-RU"/>
        </a:p>
      </dgm:t>
    </dgm:pt>
    <dgm:pt modelId="{D4DD822A-CB54-4517-86B2-085D78665626}" type="sibTrans" cxnId="{1F548171-1825-4B40-9045-CD7AAE3A026B}">
      <dgm:prSet/>
      <dgm:spPr/>
      <dgm:t>
        <a:bodyPr/>
        <a:lstStyle/>
        <a:p>
          <a:endParaRPr lang="ru-RU"/>
        </a:p>
      </dgm:t>
    </dgm:pt>
    <dgm:pt modelId="{A0FA281F-3EC3-448B-9CE9-B0A8AA0D778F}" type="pres">
      <dgm:prSet presAssocID="{8884AFE1-79CD-4F04-8673-E5552EE033F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B2BA770-26CD-4600-AD25-DA368A0E2B9E}" type="pres">
      <dgm:prSet presAssocID="{A6135DD6-6DA6-40B9-9740-8DF893E4113A}" presName="node" presStyleLbl="node1" presStyleIdx="0" presStyleCnt="5" custScaleX="1486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E10C62-3ADF-44F7-B767-8696A4F3B1ED}" type="pres">
      <dgm:prSet presAssocID="{6CB572B2-BD28-49E9-8800-C2EB6823D2A1}" presName="sibTrans" presStyleCnt="0"/>
      <dgm:spPr/>
    </dgm:pt>
    <dgm:pt modelId="{300ABF0F-2FB3-457B-9FBE-3F075032A668}" type="pres">
      <dgm:prSet presAssocID="{4131A649-BC7C-453A-8A0E-EE1ACFBB6F22}" presName="node" presStyleLbl="node1" presStyleIdx="1" presStyleCnt="5" custScaleX="138977" custLinFactNeighborX="4628" custLinFactNeighborY="-1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36E3E5-979C-451F-9D3A-F73BB16AFBD3}" type="pres">
      <dgm:prSet presAssocID="{06F6895B-1EA3-4722-8D06-E210F47146EC}" presName="sibTrans" presStyleCnt="0"/>
      <dgm:spPr/>
    </dgm:pt>
    <dgm:pt modelId="{7179A03B-4A81-40AC-AEC2-53F99BD40F3F}" type="pres">
      <dgm:prSet presAssocID="{45A0C45C-510E-4E22-A42E-3BA39CF0C4E8}" presName="node" presStyleLbl="node1" presStyleIdx="2" presStyleCnt="5" custScaleX="149946" custScaleY="1077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515D94-E395-4DAB-9202-03208D7AD73A}" type="pres">
      <dgm:prSet presAssocID="{F7ACB921-BEFB-4DA5-8BE2-9E4946B343F4}" presName="sibTrans" presStyleCnt="0"/>
      <dgm:spPr/>
    </dgm:pt>
    <dgm:pt modelId="{458B6A34-0F3F-4C44-B83D-F022478F420A}" type="pres">
      <dgm:prSet presAssocID="{2CE0B8C2-2751-424E-A9DD-55110BFCF6B6}" presName="node" presStyleLbl="node1" presStyleIdx="3" presStyleCnt="5" custScaleX="138977" custScaleY="107720" custLinFactNeighborX="26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172280-0CE3-468F-86DD-8EA90610EED5}" type="pres">
      <dgm:prSet presAssocID="{6B587653-B37C-4A6F-8EAA-2B3CE869409D}" presName="sibTrans" presStyleCnt="0"/>
      <dgm:spPr/>
    </dgm:pt>
    <dgm:pt modelId="{02DF0DFA-932E-4F87-AC99-BC87C460189F}" type="pres">
      <dgm:prSet presAssocID="{C08FF08D-B9FD-43D1-8C34-C01A6DDA7EB9}" presName="node" presStyleLbl="node1" presStyleIdx="4" presStyleCnt="5" custScaleX="158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7C24E09-8016-49D7-928E-0BF442ACE6BC}" srcId="{8884AFE1-79CD-4F04-8673-E5552EE033F3}" destId="{45A0C45C-510E-4E22-A42E-3BA39CF0C4E8}" srcOrd="2" destOrd="0" parTransId="{557F20F6-84FD-4C27-8163-900A4034E6C1}" sibTransId="{F7ACB921-BEFB-4DA5-8BE2-9E4946B343F4}"/>
    <dgm:cxn modelId="{2CF4E366-E1E8-4C14-B021-C36B981BA77C}" type="presOf" srcId="{A6135DD6-6DA6-40B9-9740-8DF893E4113A}" destId="{9B2BA770-26CD-4600-AD25-DA368A0E2B9E}" srcOrd="0" destOrd="0" presId="urn:microsoft.com/office/officeart/2005/8/layout/default#2"/>
    <dgm:cxn modelId="{42A40AE9-A7B8-4213-9BD2-FFDDE4D57D9C}" srcId="{8884AFE1-79CD-4F04-8673-E5552EE033F3}" destId="{4131A649-BC7C-453A-8A0E-EE1ACFBB6F22}" srcOrd="1" destOrd="0" parTransId="{80E62590-6315-43FB-8499-ACAB0FFCE817}" sibTransId="{06F6895B-1EA3-4722-8D06-E210F47146EC}"/>
    <dgm:cxn modelId="{EB82927C-4117-4DA7-8E16-6CBFE617053E}" type="presOf" srcId="{45A0C45C-510E-4E22-A42E-3BA39CF0C4E8}" destId="{7179A03B-4A81-40AC-AEC2-53F99BD40F3F}" srcOrd="0" destOrd="0" presId="urn:microsoft.com/office/officeart/2005/8/layout/default#2"/>
    <dgm:cxn modelId="{7B3A397F-1512-4BCF-9CC4-118F7000AB6C}" type="presOf" srcId="{4131A649-BC7C-453A-8A0E-EE1ACFBB6F22}" destId="{300ABF0F-2FB3-457B-9FBE-3F075032A668}" srcOrd="0" destOrd="0" presId="urn:microsoft.com/office/officeart/2005/8/layout/default#2"/>
    <dgm:cxn modelId="{1F548171-1825-4B40-9045-CD7AAE3A026B}" srcId="{8884AFE1-79CD-4F04-8673-E5552EE033F3}" destId="{C08FF08D-B9FD-43D1-8C34-C01A6DDA7EB9}" srcOrd="4" destOrd="0" parTransId="{8A90479F-1962-47F2-8F4D-1351863ADE4B}" sibTransId="{D4DD822A-CB54-4517-86B2-085D78665626}"/>
    <dgm:cxn modelId="{77F6EC59-1E85-4931-B98C-E03D0412751F}" srcId="{8884AFE1-79CD-4F04-8673-E5552EE033F3}" destId="{2CE0B8C2-2751-424E-A9DD-55110BFCF6B6}" srcOrd="3" destOrd="0" parTransId="{C04E48EB-6325-4A0A-96E9-3ADFDE9B4556}" sibTransId="{6B587653-B37C-4A6F-8EAA-2B3CE869409D}"/>
    <dgm:cxn modelId="{EE796BA2-A28A-452A-9CB8-25E3D358B4E2}" type="presOf" srcId="{C08FF08D-B9FD-43D1-8C34-C01A6DDA7EB9}" destId="{02DF0DFA-932E-4F87-AC99-BC87C460189F}" srcOrd="0" destOrd="0" presId="urn:microsoft.com/office/officeart/2005/8/layout/default#2"/>
    <dgm:cxn modelId="{698299F8-60CB-4F21-AE6C-616BC2D321A7}" type="presOf" srcId="{2CE0B8C2-2751-424E-A9DD-55110BFCF6B6}" destId="{458B6A34-0F3F-4C44-B83D-F022478F420A}" srcOrd="0" destOrd="0" presId="urn:microsoft.com/office/officeart/2005/8/layout/default#2"/>
    <dgm:cxn modelId="{A836D1F1-E56C-44C6-B434-E7174443A1B4}" srcId="{8884AFE1-79CD-4F04-8673-E5552EE033F3}" destId="{A6135DD6-6DA6-40B9-9740-8DF893E4113A}" srcOrd="0" destOrd="0" parTransId="{82DFE344-1851-48BB-A0F8-74F310A31C5C}" sibTransId="{6CB572B2-BD28-49E9-8800-C2EB6823D2A1}"/>
    <dgm:cxn modelId="{418411D3-9F0A-4DDA-8F97-35E209515A04}" type="presOf" srcId="{8884AFE1-79CD-4F04-8673-E5552EE033F3}" destId="{A0FA281F-3EC3-448B-9CE9-B0A8AA0D778F}" srcOrd="0" destOrd="0" presId="urn:microsoft.com/office/officeart/2005/8/layout/default#2"/>
    <dgm:cxn modelId="{28688AD7-B30E-4B64-9F83-7154566212DD}" type="presParOf" srcId="{A0FA281F-3EC3-448B-9CE9-B0A8AA0D778F}" destId="{9B2BA770-26CD-4600-AD25-DA368A0E2B9E}" srcOrd="0" destOrd="0" presId="urn:microsoft.com/office/officeart/2005/8/layout/default#2"/>
    <dgm:cxn modelId="{5DED158E-E2D2-4166-B732-9F8DE522AC6A}" type="presParOf" srcId="{A0FA281F-3EC3-448B-9CE9-B0A8AA0D778F}" destId="{58E10C62-3ADF-44F7-B767-8696A4F3B1ED}" srcOrd="1" destOrd="0" presId="urn:microsoft.com/office/officeart/2005/8/layout/default#2"/>
    <dgm:cxn modelId="{E698414E-54DE-4129-88E9-42779FB84EFE}" type="presParOf" srcId="{A0FA281F-3EC3-448B-9CE9-B0A8AA0D778F}" destId="{300ABF0F-2FB3-457B-9FBE-3F075032A668}" srcOrd="2" destOrd="0" presId="urn:microsoft.com/office/officeart/2005/8/layout/default#2"/>
    <dgm:cxn modelId="{3AFA840F-3D59-4519-97DB-C810A0DCDAD3}" type="presParOf" srcId="{A0FA281F-3EC3-448B-9CE9-B0A8AA0D778F}" destId="{1536E3E5-979C-451F-9D3A-F73BB16AFBD3}" srcOrd="3" destOrd="0" presId="urn:microsoft.com/office/officeart/2005/8/layout/default#2"/>
    <dgm:cxn modelId="{9A550C03-267C-45EF-A533-FF00CB23E5ED}" type="presParOf" srcId="{A0FA281F-3EC3-448B-9CE9-B0A8AA0D778F}" destId="{7179A03B-4A81-40AC-AEC2-53F99BD40F3F}" srcOrd="4" destOrd="0" presId="urn:microsoft.com/office/officeart/2005/8/layout/default#2"/>
    <dgm:cxn modelId="{AC6AA0C7-7CE0-48B4-A71A-A7D9D962F067}" type="presParOf" srcId="{A0FA281F-3EC3-448B-9CE9-B0A8AA0D778F}" destId="{79515D94-E395-4DAB-9202-03208D7AD73A}" srcOrd="5" destOrd="0" presId="urn:microsoft.com/office/officeart/2005/8/layout/default#2"/>
    <dgm:cxn modelId="{607E312A-3E35-4F11-9D57-889E20F333C0}" type="presParOf" srcId="{A0FA281F-3EC3-448B-9CE9-B0A8AA0D778F}" destId="{458B6A34-0F3F-4C44-B83D-F022478F420A}" srcOrd="6" destOrd="0" presId="urn:microsoft.com/office/officeart/2005/8/layout/default#2"/>
    <dgm:cxn modelId="{35B5325C-D8FD-4397-A2B6-FACDD57F7FED}" type="presParOf" srcId="{A0FA281F-3EC3-448B-9CE9-B0A8AA0D778F}" destId="{12172280-0CE3-468F-86DD-8EA90610EED5}" srcOrd="7" destOrd="0" presId="urn:microsoft.com/office/officeart/2005/8/layout/default#2"/>
    <dgm:cxn modelId="{D7D99E97-566E-48C4-B849-F1D3CA8EC2DC}" type="presParOf" srcId="{A0FA281F-3EC3-448B-9CE9-B0A8AA0D778F}" destId="{02DF0DFA-932E-4F87-AC99-BC87C460189F}" srcOrd="8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467D6C-AFBC-4509-947A-4FE573C8E42F}">
      <dsp:nvSpPr>
        <dsp:cNvPr id="0" name=""/>
        <dsp:cNvSpPr/>
      </dsp:nvSpPr>
      <dsp:spPr>
        <a:xfrm rot="5400000">
          <a:off x="-260171" y="263306"/>
          <a:ext cx="1734477" cy="12141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Д</a:t>
          </a:r>
          <a:endParaRPr lang="ru-RU" sz="3600" b="1" kern="1200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610201"/>
        <a:ext cx="1214134" cy="520343"/>
      </dsp:txXfrm>
    </dsp:sp>
    <dsp:sp modelId="{39F503D4-81A7-4A95-A493-7EC3AA4A24E5}">
      <dsp:nvSpPr>
        <dsp:cNvPr id="0" name=""/>
        <dsp:cNvSpPr/>
      </dsp:nvSpPr>
      <dsp:spPr>
        <a:xfrm rot="5400000">
          <a:off x="4435849" y="-3218580"/>
          <a:ext cx="1127410" cy="7570841"/>
        </a:xfrm>
        <a:prstGeom prst="round2Same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Требования </a:t>
          </a:r>
          <a:r>
            <a:rPr lang="ru-RU" sz="2000" b="1" kern="1200" dirty="0" err="1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гуманизации</a:t>
          </a:r>
          <a:r>
            <a:rPr lang="ru-RU" sz="2000" b="1" kern="12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 и индивидуализации образовательного процесса.</a:t>
          </a:r>
          <a:endParaRPr lang="ru-RU" sz="2000" b="1" kern="120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Высокий уровень к качеству образования и развитию детей в связи с внедрением ФГОС ДО и ФОП ДО.</a:t>
          </a:r>
          <a:endParaRPr lang="ru-RU" sz="2000" b="1" kern="120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214134" y="58171"/>
        <a:ext cx="7515805" cy="1017338"/>
      </dsp:txXfrm>
    </dsp:sp>
    <dsp:sp modelId="{E68CF4FF-9AF9-4B87-8A3B-7F8C3589919C}">
      <dsp:nvSpPr>
        <dsp:cNvPr id="0" name=""/>
        <dsp:cNvSpPr/>
      </dsp:nvSpPr>
      <dsp:spPr>
        <a:xfrm rot="5400000">
          <a:off x="-260171" y="1805200"/>
          <a:ext cx="1734477" cy="12141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</a:t>
          </a:r>
          <a:endParaRPr lang="ru-RU" sz="3600" b="1" kern="1200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2152095"/>
        <a:ext cx="1214134" cy="520343"/>
      </dsp:txXfrm>
    </dsp:sp>
    <dsp:sp modelId="{A12BDE6C-72AD-47CA-B95E-60AD361F8905}">
      <dsp:nvSpPr>
        <dsp:cNvPr id="0" name=""/>
        <dsp:cNvSpPr/>
      </dsp:nvSpPr>
      <dsp:spPr>
        <a:xfrm rot="5400000">
          <a:off x="4435849" y="-1676686"/>
          <a:ext cx="1127410" cy="7570841"/>
        </a:xfrm>
        <a:prstGeom prst="round2Same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Ориентация на культурно-нравственные ценности.</a:t>
          </a:r>
          <a:endParaRPr lang="ru-RU" sz="2000" b="1" kern="120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Конкурентные отношения между образовательными учреждениями.</a:t>
          </a:r>
          <a:endParaRPr lang="ru-RU" sz="2000" b="1" kern="120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214134" y="1600065"/>
        <a:ext cx="7515805" cy="1017338"/>
      </dsp:txXfrm>
    </dsp:sp>
    <dsp:sp modelId="{4C6D6DD3-24A0-4736-A1A1-BFB9B7AA1010}">
      <dsp:nvSpPr>
        <dsp:cNvPr id="0" name=""/>
        <dsp:cNvSpPr/>
      </dsp:nvSpPr>
      <dsp:spPr>
        <a:xfrm rot="5400000">
          <a:off x="-260171" y="3347095"/>
          <a:ext cx="1734477" cy="12141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У</a:t>
          </a:r>
          <a:endParaRPr lang="ru-RU" sz="3600" b="1" kern="1200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3693990"/>
        <a:ext cx="1214134" cy="520343"/>
      </dsp:txXfrm>
    </dsp:sp>
    <dsp:sp modelId="{0CD0425B-48D8-4204-AD2F-17ADE02F259D}">
      <dsp:nvSpPr>
        <dsp:cNvPr id="0" name=""/>
        <dsp:cNvSpPr/>
      </dsp:nvSpPr>
      <dsp:spPr>
        <a:xfrm rot="5400000">
          <a:off x="4435849" y="-134791"/>
          <a:ext cx="1127410" cy="7570841"/>
        </a:xfrm>
        <a:prstGeom prst="round2Same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Большие потенциальные возможности, выражающиеся в инновационной образовательной инициативе педагогов.</a:t>
          </a:r>
          <a:endParaRPr lang="ru-RU" sz="2000" b="1" kern="120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Активное реагирование на многообразие интересов и потребностей детей и их родителей.</a:t>
          </a:r>
          <a:endParaRPr lang="ru-RU" sz="2000" b="1" kern="1200" dirty="0">
            <a:solidFill>
              <a:schemeClr val="accent1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214134" y="3141960"/>
        <a:ext cx="7515805" cy="10173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DF57AA-1204-4302-8637-B5FD474B0AB3}">
      <dsp:nvSpPr>
        <dsp:cNvPr id="0" name=""/>
        <dsp:cNvSpPr/>
      </dsp:nvSpPr>
      <dsp:spPr>
        <a:xfrm>
          <a:off x="0" y="27003"/>
          <a:ext cx="2745304" cy="1647182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количественный и качественный состав педагогического коллектива (уровень образованности педагогов, их профессиональная компетентность) готовность к внедрению инноваций;</a:t>
          </a:r>
          <a:endParaRPr lang="ru-RU" sz="1600" b="1" kern="1200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27003"/>
        <a:ext cx="2745304" cy="1647182"/>
      </dsp:txXfrm>
    </dsp:sp>
    <dsp:sp modelId="{03535B15-FEA5-4B2F-9043-7644BD343C1A}">
      <dsp:nvSpPr>
        <dsp:cNvPr id="0" name=""/>
        <dsp:cNvSpPr/>
      </dsp:nvSpPr>
      <dsp:spPr>
        <a:xfrm>
          <a:off x="3019835" y="27003"/>
          <a:ext cx="2745304" cy="1647182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анализ профессиональной деятельности педагогов и результаты работы ДОУ в целом;</a:t>
          </a:r>
          <a:endParaRPr lang="ru-RU" sz="1600" b="1" kern="1200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19835" y="27003"/>
        <a:ext cx="2745304" cy="1647182"/>
      </dsp:txXfrm>
    </dsp:sp>
    <dsp:sp modelId="{E113DC94-3B44-401A-9FB2-99D9E933B404}">
      <dsp:nvSpPr>
        <dsp:cNvPr id="0" name=""/>
        <dsp:cNvSpPr/>
      </dsp:nvSpPr>
      <dsp:spPr>
        <a:xfrm>
          <a:off x="6039670" y="27003"/>
          <a:ext cx="2745304" cy="1647182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задачи, стоящие перед ДОУ в инновационной внедренческой деятельности;</a:t>
          </a:r>
          <a:endParaRPr lang="ru-RU" sz="1600" b="1" kern="1200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039670" y="27003"/>
        <a:ext cx="2745304" cy="1647182"/>
      </dsp:txXfrm>
    </dsp:sp>
    <dsp:sp modelId="{5C4EBCBB-4056-4B96-A952-03607822B794}">
      <dsp:nvSpPr>
        <dsp:cNvPr id="0" name=""/>
        <dsp:cNvSpPr/>
      </dsp:nvSpPr>
      <dsp:spPr>
        <a:xfrm>
          <a:off x="0" y="1948716"/>
          <a:ext cx="2745304" cy="1647182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накопленные в ДОУ традиции;</a:t>
          </a:r>
          <a:endParaRPr lang="ru-RU" sz="1600" kern="1200" dirty="0"/>
        </a:p>
      </dsp:txBody>
      <dsp:txXfrm>
        <a:off x="0" y="1948716"/>
        <a:ext cx="2745304" cy="1647182"/>
      </dsp:txXfrm>
    </dsp:sp>
    <dsp:sp modelId="{83C5DAE0-F4FF-4F23-8481-7975E0FCE791}">
      <dsp:nvSpPr>
        <dsp:cNvPr id="0" name=""/>
        <dsp:cNvSpPr/>
      </dsp:nvSpPr>
      <dsp:spPr>
        <a:xfrm>
          <a:off x="3019835" y="1948716"/>
          <a:ext cx="2745304" cy="1647182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цели и функциональные особенности содержания методической работы в условиях </a:t>
          </a:r>
          <a:r>
            <a:rPr lang="ru-RU" sz="1600" b="1" kern="1200" dirty="0" err="1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инноватики</a:t>
          </a:r>
          <a:r>
            <a:rPr lang="ru-RU" sz="16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;</a:t>
          </a:r>
          <a:endParaRPr lang="ru-RU" sz="1600" b="1" kern="1200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19835" y="1948716"/>
        <a:ext cx="2745304" cy="1647182"/>
      </dsp:txXfrm>
    </dsp:sp>
    <dsp:sp modelId="{E7681597-960B-42EB-B2C1-8B0D0F034C8D}">
      <dsp:nvSpPr>
        <dsp:cNvPr id="0" name=""/>
        <dsp:cNvSpPr/>
      </dsp:nvSpPr>
      <dsp:spPr>
        <a:xfrm>
          <a:off x="6039670" y="1948716"/>
          <a:ext cx="2745304" cy="1647182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материальные, моральные, психологические и другие условия;</a:t>
          </a:r>
          <a:endParaRPr lang="ru-RU" sz="1600" b="1" kern="1200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039670" y="1948716"/>
        <a:ext cx="2745304" cy="1647182"/>
      </dsp:txXfrm>
    </dsp:sp>
    <dsp:sp modelId="{14D5DB4B-8B85-428D-9EBA-4C6294A7C857}">
      <dsp:nvSpPr>
        <dsp:cNvPr id="0" name=""/>
        <dsp:cNvSpPr/>
      </dsp:nvSpPr>
      <dsp:spPr>
        <a:xfrm>
          <a:off x="3019835" y="3870430"/>
          <a:ext cx="2745304" cy="1647182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сравнительная эффективность различных форм методической работы в условиях инновационного ДОУ для повышения профессиональных компетенций педагогов;</a:t>
          </a:r>
          <a:endParaRPr lang="ru-RU" sz="1600" b="1" kern="1200" dirty="0">
            <a:solidFill>
              <a:schemeClr val="tx2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19835" y="3870430"/>
        <a:ext cx="2745304" cy="16471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2BA770-26CD-4600-AD25-DA368A0E2B9E}">
      <dsp:nvSpPr>
        <dsp:cNvPr id="0" name=""/>
        <dsp:cNvSpPr/>
      </dsp:nvSpPr>
      <dsp:spPr>
        <a:xfrm>
          <a:off x="88707" y="481"/>
          <a:ext cx="3976001" cy="16043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Установить взаимосвязь между теорией и практикой в методической работе, усилить практическую направленность, нацеленность на оказание реальной помощи педагогам и воспитателям.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8707" y="481"/>
        <a:ext cx="3976001" cy="1604336"/>
      </dsp:txXfrm>
    </dsp:sp>
    <dsp:sp modelId="{300ABF0F-2FB3-457B-9FBE-3F075032A668}">
      <dsp:nvSpPr>
        <dsp:cNvPr id="0" name=""/>
        <dsp:cNvSpPr/>
      </dsp:nvSpPr>
      <dsp:spPr>
        <a:xfrm>
          <a:off x="4420805" y="0"/>
          <a:ext cx="3716098" cy="16043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Активизировать творчество и инициативу каждого педагога через стимулирование за инновационные формы работы.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420805" y="0"/>
        <a:ext cx="3716098" cy="1604336"/>
      </dsp:txXfrm>
    </dsp:sp>
    <dsp:sp modelId="{7179A03B-4A81-40AC-AEC2-53F99BD40F3F}">
      <dsp:nvSpPr>
        <dsp:cNvPr id="0" name=""/>
        <dsp:cNvSpPr/>
      </dsp:nvSpPr>
      <dsp:spPr>
        <a:xfrm>
          <a:off x="72008" y="1872208"/>
          <a:ext cx="4009398" cy="17281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Обеспечить педагогов информацией об инновационных фактах и явлениях, проведении опытно-экспериментальной деятельности .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72008" y="1872208"/>
        <a:ext cx="4009398" cy="1728191"/>
      </dsp:txXfrm>
    </dsp:sp>
    <dsp:sp modelId="{458B6A34-0F3F-4C44-B83D-F022478F420A}">
      <dsp:nvSpPr>
        <dsp:cNvPr id="0" name=""/>
        <dsp:cNvSpPr/>
      </dsp:nvSpPr>
      <dsp:spPr>
        <a:xfrm>
          <a:off x="4420805" y="1872208"/>
          <a:ext cx="3716098" cy="17281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методической работе учитывать индивидуальные особенности каждого педагога.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420805" y="1872208"/>
        <a:ext cx="3716098" cy="1728191"/>
      </dsp:txXfrm>
    </dsp:sp>
    <dsp:sp modelId="{02DF0DFA-932E-4F87-AC99-BC87C460189F}">
      <dsp:nvSpPr>
        <dsp:cNvPr id="0" name=""/>
        <dsp:cNvSpPr/>
      </dsp:nvSpPr>
      <dsp:spPr>
        <a:xfrm>
          <a:off x="1944216" y="3867789"/>
          <a:ext cx="4248471" cy="16043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Выделить достаточно времени в образовательном процессе на методическую и инновационную деятельность.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944216" y="3867789"/>
        <a:ext cx="4248471" cy="16043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2BDF41-0AF8-4088-BD4E-7DAF10EA4EA6}" type="datetimeFigureOut">
              <a:rPr lang="ru-RU" smtClean="0"/>
              <a:pPr/>
              <a:t>27.06.2025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9712AE-8419-41B2-ACCC-CD30922C051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0986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054CF-0945-47C9-8F66-97CFA7E4BCCB}" type="datetimeFigureOut">
              <a:rPr lang="ru-RU" smtClean="0"/>
              <a:pPr/>
              <a:t>27.06.2025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079CA-91A8-4DB6-A903-2D10455E2F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054CF-0945-47C9-8F66-97CFA7E4BCCB}" type="datetimeFigureOut">
              <a:rPr lang="ru-RU" smtClean="0"/>
              <a:pPr/>
              <a:t>27.06.2025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079CA-91A8-4DB6-A903-2D10455E2F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054CF-0945-47C9-8F66-97CFA7E4BCCB}" type="datetimeFigureOut">
              <a:rPr lang="ru-RU" smtClean="0"/>
              <a:pPr/>
              <a:t>27.06.2025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079CA-91A8-4DB6-A903-2D10455E2F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054CF-0945-47C9-8F66-97CFA7E4BCCB}" type="datetimeFigureOut">
              <a:rPr lang="ru-RU" smtClean="0"/>
              <a:pPr/>
              <a:t>27.06.2025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079CA-91A8-4DB6-A903-2D10455E2F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054CF-0945-47C9-8F66-97CFA7E4BCCB}" type="datetimeFigureOut">
              <a:rPr lang="ru-RU" smtClean="0"/>
              <a:pPr/>
              <a:t>27.06.2025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079CA-91A8-4DB6-A903-2D10455E2F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054CF-0945-47C9-8F66-97CFA7E4BCCB}" type="datetimeFigureOut">
              <a:rPr lang="ru-RU" smtClean="0"/>
              <a:pPr/>
              <a:t>27.06.2025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079CA-91A8-4DB6-A903-2D10455E2F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054CF-0945-47C9-8F66-97CFA7E4BCCB}" type="datetimeFigureOut">
              <a:rPr lang="ru-RU" smtClean="0"/>
              <a:pPr/>
              <a:t>27.06.2025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079CA-91A8-4DB6-A903-2D10455E2F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054CF-0945-47C9-8F66-97CFA7E4BCCB}" type="datetimeFigureOut">
              <a:rPr lang="ru-RU" smtClean="0"/>
              <a:pPr/>
              <a:t>27.06.2025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079CA-91A8-4DB6-A903-2D10455E2F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054CF-0945-47C9-8F66-97CFA7E4BCCB}" type="datetimeFigureOut">
              <a:rPr lang="ru-RU" smtClean="0"/>
              <a:pPr/>
              <a:t>27.06.2025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079CA-91A8-4DB6-A903-2D10455E2F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054CF-0945-47C9-8F66-97CFA7E4BCCB}" type="datetimeFigureOut">
              <a:rPr lang="ru-RU" smtClean="0"/>
              <a:pPr/>
              <a:t>27.06.2025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079CA-91A8-4DB6-A903-2D10455E2F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054CF-0945-47C9-8F66-97CFA7E4BCCB}" type="datetimeFigureOut">
              <a:rPr lang="ru-RU" smtClean="0"/>
              <a:pPr/>
              <a:t>27.06.2025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079CA-91A8-4DB6-A903-2D10455E2F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054CF-0945-47C9-8F66-97CFA7E4BCCB}" type="datetimeFigureOut">
              <a:rPr lang="ru-RU" smtClean="0"/>
              <a:pPr/>
              <a:t>27.06.2025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F079CA-91A8-4DB6-A903-2D10455E2F0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3.gif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26.jpe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25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29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9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2.jpeg"/><Relationship Id="rId7" Type="http://schemas.openxmlformats.org/officeDocument/2006/relationships/image" Target="../media/image3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gif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gif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9.png"/><Relationship Id="rId7" Type="http://schemas.openxmlformats.org/officeDocument/2006/relationships/image" Target="../media/image5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11" Type="http://schemas.openxmlformats.org/officeDocument/2006/relationships/image" Target="../media/image55.png"/><Relationship Id="rId5" Type="http://schemas.openxmlformats.org/officeDocument/2006/relationships/image" Target="../media/image50.png"/><Relationship Id="rId10" Type="http://schemas.openxmlformats.org/officeDocument/2006/relationships/image" Target="../media/image39.png"/><Relationship Id="rId4" Type="http://schemas.openxmlformats.org/officeDocument/2006/relationships/image" Target="../media/image40.png"/><Relationship Id="rId9" Type="http://schemas.openxmlformats.org/officeDocument/2006/relationships/image" Target="../media/image5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gif"/><Relationship Id="rId4" Type="http://schemas.openxmlformats.org/officeDocument/2006/relationships/image" Target="../media/image5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gif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1404299998_d098d0b7-d0bfd183d187d0b8d0bdd18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187624" y="836712"/>
            <a:ext cx="640871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Опыт работы по теме </a:t>
            </a: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/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smtClean="0">
                <a:ln w="1905"/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«Технология </a:t>
            </a:r>
            <a:r>
              <a:rPr lang="ru-RU" sz="2400" b="1" dirty="0" smtClean="0">
                <a:ln w="1905"/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инновационной</a:t>
            </a:r>
          </a:p>
          <a:p>
            <a:pPr algn="ctr"/>
            <a:r>
              <a:rPr lang="ru-RU" sz="2400" b="1" dirty="0" smtClean="0">
                <a:ln w="1905"/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деятельности  как наиболее эффективная</a:t>
            </a:r>
          </a:p>
          <a:p>
            <a:pPr algn="ctr"/>
            <a:r>
              <a:rPr lang="ru-RU" sz="2400" b="1" dirty="0" smtClean="0">
                <a:ln w="1905"/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составляющая часть имиджа современного дошкольного учреждения»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716016" y="3717032"/>
            <a:ext cx="41764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Кабанова Светлана Васильевна</a:t>
            </a:r>
          </a:p>
          <a:p>
            <a:pPr algn="ctr"/>
            <a:r>
              <a:rPr lang="ru-RU" sz="20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Заведующий МБДОУ- детский сад №22 «Солнышко»</a:t>
            </a:r>
            <a:endParaRPr lang="ru-RU" dirty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27785" y="5949281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Брянская область г. </a:t>
            </a:r>
            <a:r>
              <a:rPr lang="ru-RU" sz="1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Клинцы</a:t>
            </a:r>
            <a:endParaRPr lang="ru-RU" sz="1600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2025  год</a:t>
            </a:r>
            <a:endParaRPr lang="ru-RU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0_5fd05_dce913b4_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2360" y="476672"/>
            <a:ext cx="547261" cy="912101"/>
          </a:xfrm>
          <a:prstGeom prst="rect">
            <a:avLst/>
          </a:prstGeom>
        </p:spPr>
      </p:pic>
      <p:pic>
        <p:nvPicPr>
          <p:cNvPr id="12" name="Рисунок 11" descr="47552561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0"/>
            <a:ext cx="2592288" cy="1289630"/>
          </a:xfrm>
          <a:prstGeom prst="rect">
            <a:avLst/>
          </a:prstGeom>
        </p:spPr>
      </p:pic>
      <p:pic>
        <p:nvPicPr>
          <p:cNvPr id="14" name="Рисунок 13" descr="0_5fd05_dce913b4_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2852936"/>
            <a:ext cx="714375" cy="10466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tx2">
                <a:lumMod val="50000"/>
              </a:schemeClr>
            </a:solidFill>
          </a:ln>
        </p:spPr>
      </p:pic>
      <p:pic>
        <p:nvPicPr>
          <p:cNvPr id="6" name="Рисунок 5" descr="102784519__obitatli_mor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190557">
            <a:off x="7740352" y="4221088"/>
            <a:ext cx="982638" cy="1106679"/>
          </a:xfrm>
          <a:prstGeom prst="rect">
            <a:avLst/>
          </a:prstGeom>
        </p:spPr>
      </p:pic>
      <p:pic>
        <p:nvPicPr>
          <p:cNvPr id="7" name="Рисунок 6" descr="0_b8223_a221ca13_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2160" y="5445224"/>
            <a:ext cx="1428750" cy="1209675"/>
          </a:xfrm>
          <a:prstGeom prst="rect">
            <a:avLst/>
          </a:prstGeom>
        </p:spPr>
      </p:pic>
      <p:pic>
        <p:nvPicPr>
          <p:cNvPr id="9" name="Рисунок 8" descr="692627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75856" y="5157192"/>
            <a:ext cx="1656184" cy="1531970"/>
          </a:xfrm>
          <a:prstGeom prst="rect">
            <a:avLst/>
          </a:prstGeom>
        </p:spPr>
      </p:pic>
      <p:pic>
        <p:nvPicPr>
          <p:cNvPr id="10" name="Рисунок 9" descr="0_b7e24_e6df269_ori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80312" y="5517232"/>
            <a:ext cx="2231232" cy="1673424"/>
          </a:xfrm>
          <a:prstGeom prst="rect">
            <a:avLst/>
          </a:prstGeom>
        </p:spPr>
      </p:pic>
      <p:pic>
        <p:nvPicPr>
          <p:cNvPr id="11" name="Рисунок 10" descr="0_8ef36_39975164_S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87625" y="5097625"/>
            <a:ext cx="864096" cy="862708"/>
          </a:xfrm>
          <a:prstGeom prst="rect">
            <a:avLst/>
          </a:prstGeom>
        </p:spPr>
      </p:pic>
      <p:pic>
        <p:nvPicPr>
          <p:cNvPr id="12" name="Рисунок 11" descr="0_8ef36_39975164_S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5220072" y="5949280"/>
            <a:ext cx="648072" cy="647031"/>
          </a:xfrm>
          <a:prstGeom prst="rect">
            <a:avLst/>
          </a:prstGeom>
        </p:spPr>
      </p:pic>
      <p:pic>
        <p:nvPicPr>
          <p:cNvPr id="13" name="Рисунок 12" descr="image010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4F8"/>
              </a:clrFrom>
              <a:clrTo>
                <a:srgbClr val="FFF4F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158709"/>
            <a:ext cx="792088" cy="699291"/>
          </a:xfrm>
          <a:prstGeom prst="rect">
            <a:avLst/>
          </a:prstGeom>
        </p:spPr>
      </p:pic>
      <p:pic>
        <p:nvPicPr>
          <p:cNvPr id="14" name="Рисунок 13" descr="0_b8223_a221ca13_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67544" y="5157192"/>
            <a:ext cx="1701543" cy="1440640"/>
          </a:xfrm>
          <a:prstGeom prst="rect">
            <a:avLst/>
          </a:prstGeom>
        </p:spPr>
      </p:pic>
      <p:pic>
        <p:nvPicPr>
          <p:cNvPr id="15" name="Рисунок 14" descr="102784566__obitatli_morea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195736" y="5445224"/>
            <a:ext cx="1224136" cy="122413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92686" y="540389"/>
            <a:ext cx="8003242" cy="3662541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endParaRPr lang="ru-RU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endParaRPr lang="ru-RU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3200" b="1" u="sng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Мое жизненное кредо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Уже сегодня делать то, о чем другие будут думать завтра. </a:t>
            </a:r>
            <a:r>
              <a:rPr lang="ru-RU" sz="32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(Уинстон Черчилль)</a:t>
            </a:r>
            <a:endParaRPr lang="ru-RU" sz="32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7" name="Рисунок 16" descr="475525618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763688" y="3708839"/>
            <a:ext cx="6480720" cy="31491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395536" y="332656"/>
            <a:ext cx="84969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lang="ru-RU" sz="2000" dirty="0" smtClean="0">
                <a:ln w="18415" cmpd="sng">
                  <a:solidFill>
                    <a:schemeClr val="accent6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сегодняшний день ключевым вопросом модернизации  образования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n w="18415" cmpd="sng">
                  <a:solidFill>
                    <a:schemeClr val="accent6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является повышение его качества, приведение в соответствие с мировыми стандартами.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n w="18415" cmpd="sng">
                  <a:solidFill>
                    <a:schemeClr val="accent6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документах, определяющих развитие системы образования в Российской Федерации, отмечается потребность усиления внимания государства и общества к такой важной подсистеме, как дошкольное образование.</a:t>
            </a:r>
            <a:r>
              <a:rPr lang="ru-RU" sz="2000" dirty="0" smtClean="0">
                <a:ln w="18415" cmpd="sng">
                  <a:solidFill>
                    <a:schemeClr val="accent6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n w="18415" cmpd="sng">
                  <a:solidFill>
                    <a:schemeClr val="accent6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На современном </a:t>
            </a:r>
            <a:r>
              <a:rPr lang="ru-RU" sz="2000" dirty="0" smtClean="0">
                <a:ln w="18415" cmpd="sng">
                  <a:solidFill>
                    <a:schemeClr val="accent6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этапе </a:t>
            </a:r>
            <a:r>
              <a:rPr lang="ru-RU" sz="2000" smtClean="0">
                <a:ln w="18415" cmpd="sng">
                  <a:solidFill>
                    <a:schemeClr val="accent6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развития государства</a:t>
            </a:r>
            <a:r>
              <a:rPr lang="ru-RU" sz="2000" dirty="0" smtClean="0">
                <a:ln w="18415" cmpd="sng">
                  <a:solidFill>
                    <a:schemeClr val="accent6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огромными способностями повышения качества образования обладает организация и внедрение в педагогическую практику образовательных учреждений технологий инновационной деятельности, направленных на проектирование стратегии обновления управления ДОУ, а так же организацию инновационной методической работы с педагогическими кадрами.</a:t>
            </a:r>
          </a:p>
          <a:p>
            <a:r>
              <a:rPr lang="ru-RU" sz="2000" b="1" u="sng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 вышесказанного можно сделать вывод, о том, что тема: </a:t>
            </a:r>
            <a:r>
              <a:rPr lang="ru-RU" sz="2000" b="1" u="sng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n w="18415" cmpd="sng">
                  <a:solidFill>
                    <a:schemeClr val="accent6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«Технология инновационной деятельности  как наиболее эффективная составляющая часть имиджа современного дошкольного учреждения» является одной из актуальных  на сегодняшний день.</a:t>
            </a:r>
            <a:endParaRPr lang="ru-RU" sz="2000" dirty="0">
              <a:ln w="18415" cmpd="sng">
                <a:solidFill>
                  <a:schemeClr val="accent6">
                    <a:lumMod val="40000"/>
                    <a:lumOff val="60000"/>
                  </a:schemeClr>
                </a:solidFill>
                <a:prstDash val="solid"/>
              </a:ln>
            </a:endParaRPr>
          </a:p>
        </p:txBody>
      </p:sp>
      <p:pic>
        <p:nvPicPr>
          <p:cNvPr id="7" name="Рисунок 6" descr="coral-reef-clipart-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90073" y="5805264"/>
            <a:ext cx="1153927" cy="10527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79512" y="0"/>
            <a:ext cx="8424936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Создать  имидж современного дошкольного учреждения МБДОУ- детский сад №22 «Солнышко» за счет </a:t>
            </a:r>
          </a:p>
          <a:p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внедрения в методическую работу ДОУ технологий инновационной деятельности.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79512" y="2204864"/>
            <a:ext cx="871296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                                                  </a:t>
            </a:r>
            <a:r>
              <a:rPr lang="ru-RU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r>
              <a:rPr lang="ru-RU" sz="20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- Повысить уровень конкурентоспособности педагогического коллектива ДОУ на рынке образовательных услуг;</a:t>
            </a:r>
          </a:p>
          <a:p>
            <a:pPr>
              <a:buFontTx/>
              <a:buChar char="-"/>
            </a:pPr>
            <a:r>
              <a:rPr lang="ru-RU" sz="20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Создать систему методической работы по внедрению технологий инновационной деятельности, направленную на обеспечение образовательного процесса ДОУ в единой триаде «Ребенок - Детский сад - Семья»;</a:t>
            </a:r>
          </a:p>
          <a:p>
            <a:r>
              <a:rPr lang="ru-RU" sz="20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- Обеспечение информационной осведомленности социума о деятельности дошкольного учреждения с помощью различных форм (сотрудничество со СМИ, выпуск газеты ДОУ, детское телевидение, публикации в социальных сетях);</a:t>
            </a:r>
          </a:p>
          <a:p>
            <a:endParaRPr lang="ru-RU" dirty="0"/>
          </a:p>
        </p:txBody>
      </p:sp>
      <p:pic>
        <p:nvPicPr>
          <p:cNvPr id="7" name="Рисунок 6" descr="pred09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11797" y="188640"/>
            <a:ext cx="1432203" cy="1296144"/>
          </a:xfrm>
          <a:prstGeom prst="rect">
            <a:avLst/>
          </a:prstGeom>
        </p:spPr>
      </p:pic>
      <p:pic>
        <p:nvPicPr>
          <p:cNvPr id="8" name="Рисунок 7" descr="0_b8223_a221ca13_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5445224"/>
            <a:ext cx="1428750" cy="1209675"/>
          </a:xfrm>
          <a:prstGeom prst="rect">
            <a:avLst/>
          </a:prstGeom>
        </p:spPr>
      </p:pic>
      <p:pic>
        <p:nvPicPr>
          <p:cNvPr id="10" name="Рисунок 9" descr="692627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7092280" y="5013176"/>
            <a:ext cx="1828959" cy="1691787"/>
          </a:xfrm>
          <a:prstGeom prst="rect">
            <a:avLst/>
          </a:prstGeom>
        </p:spPr>
      </p:pic>
      <p:pic>
        <p:nvPicPr>
          <p:cNvPr id="11" name="Рисунок 10" descr="102784529__obitatli_more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9952" y="5589240"/>
            <a:ext cx="1008112" cy="1008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187624" y="0"/>
            <a:ext cx="5814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                                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Основные принципы:</a:t>
            </a:r>
            <a:endParaRPr lang="ru-RU" sz="2800" b="1" dirty="0">
              <a:solidFill>
                <a:schemeClr val="tx2">
                  <a:lumMod val="75000"/>
                </a:schemeClr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908720"/>
            <a:ext cx="8748464" cy="4873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                                                                                                   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683568" y="475619"/>
            <a:ext cx="7992888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lang="ru-RU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</a:t>
            </a:r>
            <a:r>
              <a:rPr kumimoji="0" lang="ru-RU" sz="200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</a:t>
            </a:r>
            <a:r>
              <a:rPr kumimoji="0" lang="ru-RU" sz="20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анизм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ru-RU" sz="20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(создание в ДОУ эмоционального поля отношений, обеспечивающих подход  с целью оптимального включения в образовательный процесс каждого педагога);</a:t>
            </a:r>
            <a:endParaRPr kumimoji="0" lang="ru-RU" sz="20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Демократизации (активизация участия всех субъектов инновационной</a:t>
            </a:r>
            <a:r>
              <a:rPr kumimoji="0" lang="ru-RU" sz="2000" i="0" u="none" strike="noStrike" normalizeH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деятельности в процессе выбора и планирования содержания инноваций);</a:t>
            </a:r>
            <a:endParaRPr kumimoji="0" lang="ru-RU" sz="20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Научности, аналитической деятельности;</a:t>
            </a:r>
            <a:endParaRPr kumimoji="0" lang="ru-RU" sz="20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Системного подхода (сбалансированность планирования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инновационной деятельности в ДОУ);</a:t>
            </a:r>
            <a:endParaRPr kumimoji="0" lang="ru-RU" sz="20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Перспективности (направленность на конечный результат);</a:t>
            </a:r>
            <a:endParaRPr kumimoji="0" lang="ru-RU" sz="20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Ритмичности (равномерное распределение всех действий в течение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0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учебного года между членами педагогического</a:t>
            </a:r>
            <a:r>
              <a:rPr kumimoji="0" lang="ru-RU" sz="2000" i="0" u="none" strike="noStrike" normalizeH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коллектива, участвующих в инновации);</a:t>
            </a:r>
            <a:endParaRPr kumimoji="0" lang="ru-RU" sz="20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Реальности поставленных целей;</a:t>
            </a:r>
            <a:endParaRPr kumimoji="0" lang="ru-RU" sz="20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Динамичности (изменяемость под влиянием внешних и внутренних факторов);</a:t>
            </a:r>
            <a:endParaRPr kumimoji="0" lang="ru-RU" sz="20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000" i="0" u="none" strike="noStrike" normalizeH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Принцип главного звена (выбор основных целей на определенных периодах времени и этапах инновации);</a:t>
            </a:r>
            <a:endParaRPr kumimoji="0" lang="ru-RU" sz="2000" i="0" u="none" strike="noStrike" normalizeH="0" baseline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magnity-dekorativnyie-rybki-game-4382_cop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312" y="0"/>
            <a:ext cx="1763688" cy="1763688"/>
          </a:xfrm>
          <a:prstGeom prst="rect">
            <a:avLst/>
          </a:prstGeom>
        </p:spPr>
      </p:pic>
      <p:pic>
        <p:nvPicPr>
          <p:cNvPr id="12" name="Рисунок 11" descr="102784566__obitatli_more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60648"/>
            <a:ext cx="899592" cy="899592"/>
          </a:xfrm>
          <a:prstGeom prst="rect">
            <a:avLst/>
          </a:prstGeom>
        </p:spPr>
      </p:pic>
      <p:pic>
        <p:nvPicPr>
          <p:cNvPr id="13" name="Рисунок 12" descr="692627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8028384" y="5502649"/>
            <a:ext cx="1115616" cy="13553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2987824" y="188640"/>
            <a:ext cx="2382199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Глоссарий:</a:t>
            </a:r>
            <a:endParaRPr lang="ru-RU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908721"/>
            <a:ext cx="8712968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-Имидж ДОУ 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заключается в определении предназначения ДОУ, идеи его функционирования и развития, отличительных характеристик от других детских садов. “Осязаемый” имидж связан с пятью человеческими чувствами. Это все, что можно увидеть, потрогать, понюхать, услышать, попробовать, это символы, которые в сознании окружающих будут ассоциироваться с детским садом и вызывать определенное настроение.</a:t>
            </a:r>
            <a:endParaRPr lang="ru-RU" sz="2000" b="1" dirty="0" smtClean="0">
              <a:solidFill>
                <a:schemeClr val="tx2">
                  <a:lumMod val="50000"/>
                </a:schemeClr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-Инновационные технологии </a:t>
            </a: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это комплекс методов и средств, направленных на поддержание этапов реализации конкретного нововведения. С развитием новых технологий и в результате инновационной деятельности создается инновационная продукция, которая может быть в конкретной вещественной или в иной форме. </a:t>
            </a:r>
          </a:p>
          <a:p>
            <a:endParaRPr lang="ru-RU" sz="20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3" name="Рисунок 12" descr="image010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28383" y="5661248"/>
            <a:ext cx="977837" cy="863279"/>
          </a:xfrm>
          <a:prstGeom prst="rect">
            <a:avLst/>
          </a:prstGeom>
        </p:spPr>
      </p:pic>
      <p:pic>
        <p:nvPicPr>
          <p:cNvPr id="14" name="Рисунок 13" descr="102784546__obitatli_more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0"/>
            <a:ext cx="1128886" cy="1128886"/>
          </a:xfrm>
          <a:prstGeom prst="rect">
            <a:avLst/>
          </a:prstGeom>
        </p:spPr>
      </p:pic>
      <p:pic>
        <p:nvPicPr>
          <p:cNvPr id="15" name="Рисунок 14" descr="0_b8223_a221ca13_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30513" y="5661248"/>
            <a:ext cx="1413487" cy="1196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395536" y="188640"/>
            <a:ext cx="8280920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sz="2400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-Инновационная методическая работа 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это часть профессионально-педагогической (управленческой) деятельности, ориентированная на овладение педагогами новыми, инновационными способами профессиональной деятельности, включающая умения:</a:t>
            </a:r>
          </a:p>
          <a:p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● определять приоритетные направления инноваций;</a:t>
            </a:r>
          </a:p>
          <a:p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● отбирать содержание инновационной деятельности;</a:t>
            </a:r>
          </a:p>
          <a:p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● проектировать реализацию содержания инновации через применение  современных педагогических технологий;</a:t>
            </a:r>
          </a:p>
          <a:p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●  описывать критерии оценки образованности детей по результатам инноваций.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6" name="Рисунок 5" descr="102784554__obitatli_mor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086377">
            <a:off x="179512" y="4941168"/>
            <a:ext cx="1749574" cy="1749574"/>
          </a:xfrm>
          <a:prstGeom prst="rect">
            <a:avLst/>
          </a:prstGeom>
        </p:spPr>
      </p:pic>
      <p:pic>
        <p:nvPicPr>
          <p:cNvPr id="7" name="Рисунок 6" descr="rysalochka-kartinki-3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84368" y="188640"/>
            <a:ext cx="1052736" cy="1052736"/>
          </a:xfrm>
          <a:prstGeom prst="rect">
            <a:avLst/>
          </a:prstGeom>
        </p:spPr>
      </p:pic>
      <p:pic>
        <p:nvPicPr>
          <p:cNvPr id="8" name="Рисунок 7" descr="0_b7e24_e6df269_ori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5013176"/>
            <a:ext cx="2459765" cy="1844824"/>
          </a:xfrm>
          <a:prstGeom prst="rect">
            <a:avLst/>
          </a:prstGeom>
        </p:spPr>
      </p:pic>
      <p:pic>
        <p:nvPicPr>
          <p:cNvPr id="10" name="Рисунок 9" descr="6926274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79912" y="4797152"/>
            <a:ext cx="2511872" cy="1854006"/>
          </a:xfrm>
          <a:prstGeom prst="rect">
            <a:avLst/>
          </a:prstGeom>
        </p:spPr>
      </p:pic>
      <p:pic>
        <p:nvPicPr>
          <p:cNvPr id="11" name="Рисунок 10" descr="0_b8223_a221ca13_S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460104" y="5229200"/>
            <a:ext cx="1683896" cy="1425699"/>
          </a:xfrm>
          <a:prstGeom prst="rect">
            <a:avLst/>
          </a:prstGeom>
        </p:spPr>
      </p:pic>
      <p:pic>
        <p:nvPicPr>
          <p:cNvPr id="12" name="Рисунок 11" descr="475525618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339752" y="4437112"/>
            <a:ext cx="3790950" cy="1885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683568" y="0"/>
            <a:ext cx="74168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79512" y="3082019"/>
            <a:ext cx="871296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schemeClr val="tx2">
                  <a:lumMod val="50000"/>
                </a:schemeClr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86764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0" y="151563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настоящее время мы выделяем ряд общественных тенденций,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способствующих внедрению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технологий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инновационной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деятельности в ДОУ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39687698"/>
              </p:ext>
            </p:extLst>
          </p:nvPr>
        </p:nvGraphicFramePr>
        <p:xfrm>
          <a:off x="179512" y="1412776"/>
          <a:ext cx="8784976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Рисунок 8" descr="102784484__obitatli_more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236296" y="5468466"/>
            <a:ext cx="1389534" cy="1389534"/>
          </a:xfrm>
          <a:prstGeom prst="rect">
            <a:avLst/>
          </a:prstGeom>
        </p:spPr>
      </p:pic>
      <p:pic>
        <p:nvPicPr>
          <p:cNvPr id="10" name="Рисунок 9" descr="0_b8223_a221ca13_S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1520" y="5882532"/>
            <a:ext cx="1152128" cy="975468"/>
          </a:xfrm>
          <a:prstGeom prst="rect">
            <a:avLst/>
          </a:prstGeom>
        </p:spPr>
      </p:pic>
      <p:pic>
        <p:nvPicPr>
          <p:cNvPr id="11" name="Рисунок 10" descr="0_12a116_a3665539_orig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267744" y="5733256"/>
            <a:ext cx="999005" cy="932670"/>
          </a:xfrm>
          <a:prstGeom prst="rect">
            <a:avLst/>
          </a:prstGeom>
        </p:spPr>
      </p:pic>
      <p:pic>
        <p:nvPicPr>
          <p:cNvPr id="12" name="Рисунок 11" descr="0_b8223_a221ca13_S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635896" y="6075092"/>
            <a:ext cx="924694" cy="782908"/>
          </a:xfrm>
          <a:prstGeom prst="rect">
            <a:avLst/>
          </a:prstGeom>
        </p:spPr>
      </p:pic>
      <p:pic>
        <p:nvPicPr>
          <p:cNvPr id="13" name="Рисунок 12" descr="image010.jpg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DF9FA"/>
              </a:clrFrom>
              <a:clrTo>
                <a:srgbClr val="FDF9FA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3779912" y="6165304"/>
            <a:ext cx="504056" cy="4450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763688" y="692696"/>
            <a:ext cx="50513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                                                                                            </a:t>
            </a:r>
          </a:p>
          <a:p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9512" y="359023"/>
            <a:ext cx="89644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Выбирая оптимальный вариант системы методической работы в ДОУ,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необходимо учитывать следующие параметры</a:t>
            </a:r>
            <a:r>
              <a:rPr lang="ru-RU" sz="11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126499860"/>
              </p:ext>
            </p:extLst>
          </p:nvPr>
        </p:nvGraphicFramePr>
        <p:xfrm>
          <a:off x="179512" y="1052736"/>
          <a:ext cx="8784976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Рисунок 6" descr="1e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7544" y="5517232"/>
            <a:ext cx="1080120" cy="969079"/>
          </a:xfrm>
          <a:prstGeom prst="rect">
            <a:avLst/>
          </a:prstGeom>
        </p:spPr>
      </p:pic>
      <p:pic>
        <p:nvPicPr>
          <p:cNvPr id="8" name="Рисунок 7" descr="102784519__obitatli_morea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524328" y="4869160"/>
            <a:ext cx="1245518" cy="1245518"/>
          </a:xfrm>
          <a:prstGeom prst="rect">
            <a:avLst/>
          </a:prstGeom>
        </p:spPr>
      </p:pic>
      <p:pic>
        <p:nvPicPr>
          <p:cNvPr id="9" name="Рисунок 8" descr="6926274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4708512"/>
            <a:ext cx="2080479" cy="19244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323528" y="0"/>
            <a:ext cx="84906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Трудности и позитивные факторы</a:t>
            </a:r>
          </a:p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внедрения технологии инновационной деятельности в ДОУ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323528" y="764705"/>
          <a:ext cx="8352928" cy="478615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316358"/>
                <a:gridCol w="1860106"/>
                <a:gridCol w="2281262"/>
                <a:gridCol w="1895202"/>
              </a:tblGrid>
              <a:tr h="844615">
                <a:tc>
                  <a:txBody>
                    <a:bodyPr/>
                    <a:lstStyle/>
                    <a:p>
                      <a:pPr algn="l"/>
                      <a:r>
                        <a:rPr lang="ru-RU" sz="18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для педагога </a:t>
                      </a:r>
                    </a:p>
                    <a:p>
                      <a:pPr algn="l"/>
                      <a:r>
                        <a:rPr lang="ru-RU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</a:t>
                      </a:r>
                      <a:r>
                        <a:rPr lang="ru-RU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«+»</a:t>
                      </a:r>
                      <a:endParaRPr lang="ru-RU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для детей</a:t>
                      </a:r>
                    </a:p>
                    <a:p>
                      <a:pPr algn="ctr"/>
                      <a:r>
                        <a:rPr lang="ru-RU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«+»</a:t>
                      </a:r>
                      <a:endParaRPr lang="ru-RU" sz="1800" b="1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для педагога</a:t>
                      </a:r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        «-»</a:t>
                      </a:r>
                      <a:endParaRPr lang="ru-RU" sz="1800" b="1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для детей </a:t>
                      </a:r>
                    </a:p>
                    <a:p>
                      <a:pPr algn="ctr"/>
                      <a:r>
                        <a:rPr lang="ru-RU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«-»</a:t>
                      </a:r>
                      <a:endParaRPr lang="ru-RU" sz="18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19999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рост профессионального мастерства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качества дошкольного</a:t>
                      </a:r>
                      <a:r>
                        <a:rPr lang="ru-RU" sz="1800" kern="12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образования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увеличение сложности труда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риск учебной перегрузки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19999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формирование способности к профессиональной рефлексии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расширение круга должностных обязанностей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01538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умение осуществлять исследовательскую деятельность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недостаточное ресурсное обеспечение для внедрения инноваций</a:t>
                      </a:r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 descr="arpuwas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8386" y="4653136"/>
            <a:ext cx="1515614" cy="14860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0" y="0"/>
            <a:ext cx="7039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                                                              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467544" y="388836"/>
            <a:ext cx="806489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Методическая работа с педагогами ДОУ по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созданию условий для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рганизации  инновационной работы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798604508"/>
              </p:ext>
            </p:extLst>
          </p:nvPr>
        </p:nvGraphicFramePr>
        <p:xfrm>
          <a:off x="467544" y="1196752"/>
          <a:ext cx="8136904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Рисунок 6" descr="102038445_ruybk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5536" y="5589240"/>
            <a:ext cx="1173172" cy="901278"/>
          </a:xfrm>
          <a:prstGeom prst="rect">
            <a:avLst/>
          </a:prstGeom>
        </p:spPr>
      </p:pic>
      <p:pic>
        <p:nvPicPr>
          <p:cNvPr id="8" name="Рисунок 7" descr="magnity-dekorativnyie-rybki-game-4382_copy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020272" y="5013176"/>
            <a:ext cx="1644595" cy="1644595"/>
          </a:xfrm>
          <a:prstGeom prst="rect">
            <a:avLst/>
          </a:prstGeom>
        </p:spPr>
      </p:pic>
      <p:pic>
        <p:nvPicPr>
          <p:cNvPr id="9" name="Рисунок 8" descr="0_8ef36_39975164_S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flipH="1">
            <a:off x="251520" y="188640"/>
            <a:ext cx="827584" cy="8220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0" y="1"/>
            <a:ext cx="87849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</a:t>
            </a: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Направления методической работы в процессе внедрения технологий  инновационной деятельности </a:t>
            </a:r>
          </a:p>
          <a:p>
            <a:r>
              <a:rPr lang="ru-RU" b="1" dirty="0" smtClean="0"/>
              <a:t> </a:t>
            </a:r>
          </a:p>
          <a:p>
            <a:r>
              <a:rPr lang="ru-RU" b="1" dirty="0" smtClean="0"/>
              <a:t> </a:t>
            </a:r>
            <a:endParaRPr lang="ru-RU" dirty="0"/>
          </a:p>
        </p:txBody>
      </p:sp>
      <p:sp>
        <p:nvSpPr>
          <p:cNvPr id="6" name="Стрелка вниз 5"/>
          <p:cNvSpPr/>
          <p:nvPr/>
        </p:nvSpPr>
        <p:spPr>
          <a:xfrm>
            <a:off x="4139952" y="1340768"/>
            <a:ext cx="484632" cy="978408"/>
          </a:xfrm>
          <a:prstGeom prst="down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лево 6"/>
          <p:cNvSpPr/>
          <p:nvPr/>
        </p:nvSpPr>
        <p:spPr>
          <a:xfrm rot="18538726">
            <a:off x="1122508" y="1487157"/>
            <a:ext cx="978408" cy="484632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3317913">
            <a:off x="6648748" y="1494577"/>
            <a:ext cx="978408" cy="484632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179512" y="2348880"/>
            <a:ext cx="2232248" cy="1224136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 педагогами</a:t>
            </a:r>
            <a:endParaRPr lang="ru-RU" sz="20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6732240" y="2204864"/>
            <a:ext cx="2123728" cy="1224136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 семьями воспитанников</a:t>
            </a:r>
            <a:endParaRPr lang="ru-RU" sz="20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Горизонтальный свиток 11"/>
          <p:cNvSpPr/>
          <p:nvPr/>
        </p:nvSpPr>
        <p:spPr>
          <a:xfrm>
            <a:off x="3347864" y="2348880"/>
            <a:ext cx="2232248" cy="1224136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 детьми</a:t>
            </a:r>
            <a:endParaRPr lang="ru-RU" sz="20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1442385408_ddycxhfve0ftt51.jpe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56376" y="908720"/>
            <a:ext cx="827584" cy="689653"/>
          </a:xfrm>
          <a:prstGeom prst="rect">
            <a:avLst/>
          </a:prstGeom>
        </p:spPr>
      </p:pic>
      <p:pic>
        <p:nvPicPr>
          <p:cNvPr id="14" name="Рисунок 13" descr="0_8ef36_39975164_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843808" y="5749821"/>
            <a:ext cx="1115616" cy="1108179"/>
          </a:xfrm>
          <a:prstGeom prst="rect">
            <a:avLst/>
          </a:prstGeom>
        </p:spPr>
      </p:pic>
      <p:pic>
        <p:nvPicPr>
          <p:cNvPr id="15" name="Рисунок 14" descr="0_b8223_a221ca13_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20272" y="5059911"/>
            <a:ext cx="2123728" cy="1798090"/>
          </a:xfrm>
          <a:prstGeom prst="rect">
            <a:avLst/>
          </a:prstGeom>
        </p:spPr>
      </p:pic>
      <p:pic>
        <p:nvPicPr>
          <p:cNvPr id="16" name="Рисунок 15" descr="8fba857fa007.gif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3923928" y="4797152"/>
            <a:ext cx="1688976" cy="1688976"/>
          </a:xfrm>
          <a:prstGeom prst="rect">
            <a:avLst/>
          </a:prstGeom>
        </p:spPr>
      </p:pic>
      <p:pic>
        <p:nvPicPr>
          <p:cNvPr id="17" name="Рисунок 16" descr="692627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4734165"/>
            <a:ext cx="1828959" cy="2123835"/>
          </a:xfrm>
          <a:prstGeom prst="rect">
            <a:avLst/>
          </a:prstGeom>
        </p:spPr>
      </p:pic>
      <p:pic>
        <p:nvPicPr>
          <p:cNvPr id="18" name="Рисунок 17" descr="ribk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27784" y="4293096"/>
            <a:ext cx="792088" cy="7012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251520" y="476672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Формы работы, способствующие эффективности</a:t>
            </a:r>
          </a:p>
          <a:p>
            <a:pPr algn="ctr"/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методической инновационной деятельности с педагогами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042924"/>
              </p:ext>
            </p:extLst>
          </p:nvPr>
        </p:nvGraphicFramePr>
        <p:xfrm>
          <a:off x="323530" y="1397000"/>
          <a:ext cx="8496940" cy="35356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800198"/>
                <a:gridCol w="1872208"/>
                <a:gridCol w="1425758"/>
                <a:gridCol w="1814602"/>
                <a:gridCol w="158417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Репродуктивные</a:t>
                      </a:r>
                      <a:endParaRPr lang="ru-RU" sz="20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Репродуктивно-эвристические</a:t>
                      </a:r>
                      <a:endParaRPr lang="ru-RU" sz="18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Эвристические</a:t>
                      </a:r>
                      <a:endParaRPr lang="ru-RU" sz="18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Эвристико-продуктивные</a:t>
                      </a:r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Продуктивные</a:t>
                      </a:r>
                      <a:endParaRPr lang="ru-RU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Практикумы</a:t>
                      </a:r>
                    </a:p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Научно-практические семинары</a:t>
                      </a:r>
                    </a:p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Педагогические мастерские</a:t>
                      </a:r>
                    </a:p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Тренинги</a:t>
                      </a:r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Педагогические чтения</a:t>
                      </a:r>
                    </a:p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Научно-практические конференции</a:t>
                      </a:r>
                      <a:endParaRPr lang="ru-RU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Проблемные семинары</a:t>
                      </a:r>
                    </a:p>
                    <a:p>
                      <a:pPr algn="l"/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Проблемно-проектные семинары</a:t>
                      </a:r>
                    </a:p>
                    <a:p>
                      <a:pPr algn="l"/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Деловая игра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Фестивали педагогических идей</a:t>
                      </a:r>
                    </a:p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Конкурсы профессионального мастерства</a:t>
                      </a:r>
                    </a:p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Конкурсы методических разработок</a:t>
                      </a:r>
                      <a:endParaRPr lang="ru-RU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Научные стажировки</a:t>
                      </a:r>
                    </a:p>
                    <a:p>
                      <a:r>
                        <a:rPr lang="ru-RU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Теоретические семинары</a:t>
                      </a:r>
                    </a:p>
                    <a:p>
                      <a:r>
                        <a:rPr lang="ru-RU" b="1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Вебинары</a:t>
                      </a:r>
                      <a:endParaRPr lang="ru-RU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 descr="102784529__obitatli_mor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5301208"/>
            <a:ext cx="1245518" cy="1245518"/>
          </a:xfrm>
          <a:prstGeom prst="rect">
            <a:avLst/>
          </a:prstGeom>
        </p:spPr>
      </p:pic>
      <p:pic>
        <p:nvPicPr>
          <p:cNvPr id="8" name="Рисунок 7" descr="102784529__obitatli_more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7956376" y="260648"/>
            <a:ext cx="864096" cy="864096"/>
          </a:xfrm>
          <a:prstGeom prst="rect">
            <a:avLst/>
          </a:prstGeom>
        </p:spPr>
      </p:pic>
      <p:pic>
        <p:nvPicPr>
          <p:cNvPr id="9" name="Рисунок 8" descr="rakush1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842928">
            <a:off x="7774351" y="5352555"/>
            <a:ext cx="991636" cy="1027051"/>
          </a:xfrm>
          <a:prstGeom prst="rect">
            <a:avLst/>
          </a:prstGeom>
        </p:spPr>
      </p:pic>
      <p:pic>
        <p:nvPicPr>
          <p:cNvPr id="10" name="Рисунок 9" descr="102901115_1n__4_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1520" y="5018440"/>
            <a:ext cx="633985" cy="1524003"/>
          </a:xfrm>
          <a:prstGeom prst="rect">
            <a:avLst/>
          </a:prstGeom>
        </p:spPr>
      </p:pic>
      <p:pic>
        <p:nvPicPr>
          <p:cNvPr id="11" name="Рисунок 10" descr="102901115_1n__4_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030143">
            <a:off x="7327772" y="5622092"/>
            <a:ext cx="364937" cy="877252"/>
          </a:xfrm>
          <a:prstGeom prst="rect">
            <a:avLst/>
          </a:prstGeom>
        </p:spPr>
      </p:pic>
      <p:pic>
        <p:nvPicPr>
          <p:cNvPr id="12" name="Рисунок 11" descr="102901115_1n__4_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9088146">
            <a:off x="6660232" y="5473230"/>
            <a:ext cx="432048" cy="1038577"/>
          </a:xfrm>
          <a:prstGeom prst="rect">
            <a:avLst/>
          </a:prstGeom>
        </p:spPr>
      </p:pic>
      <p:pic>
        <p:nvPicPr>
          <p:cNvPr id="13" name="Рисунок 12" descr="102901115_1n__4_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876256" y="4997382"/>
            <a:ext cx="633985" cy="1524003"/>
          </a:xfrm>
          <a:prstGeom prst="rect">
            <a:avLst/>
          </a:prstGeom>
        </p:spPr>
      </p:pic>
      <p:pic>
        <p:nvPicPr>
          <p:cNvPr id="14" name="Рисунок 13" descr="15678549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6309320"/>
            <a:ext cx="1512168" cy="353614"/>
          </a:xfrm>
          <a:prstGeom prst="rect">
            <a:avLst/>
          </a:prstGeom>
        </p:spPr>
      </p:pic>
      <p:pic>
        <p:nvPicPr>
          <p:cNvPr id="15" name="Рисунок 14" descr="15678549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40937" y="6165306"/>
            <a:ext cx="2387168" cy="5582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tx2">
                <a:lumMod val="50000"/>
              </a:schemeClr>
            </a:solidFill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95536" y="476672"/>
          <a:ext cx="8568952" cy="6194167"/>
        </p:xfrm>
        <a:graphic>
          <a:graphicData uri="http://schemas.openxmlformats.org/drawingml/2006/table">
            <a:tbl>
              <a:tblPr/>
              <a:tblGrid>
                <a:gridCol w="4071896"/>
                <a:gridCol w="4497056"/>
              </a:tblGrid>
              <a:tr h="3550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Цель</a:t>
                      </a:r>
                      <a:endParaRPr lang="ru-RU" sz="1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Форма</a:t>
                      </a:r>
                      <a:endParaRPr lang="ru-RU" sz="1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93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Совершенствование педагогической техники</a:t>
                      </a:r>
                      <a:endParaRPr lang="ru-RU" sz="1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Семинары</a:t>
                      </a:r>
                      <a:r>
                        <a:rPr lang="ru-RU" sz="1800" b="1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- </a:t>
                      </a:r>
                      <a:r>
                        <a:rPr lang="ru-RU" sz="1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практикумы</a:t>
                      </a:r>
                      <a:r>
                        <a:rPr lang="ru-RU" sz="18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школа молодого педагога</a:t>
                      </a:r>
                      <a:endParaRPr lang="ru-RU" sz="1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93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Совершенствование педагогического мастерства</a:t>
                      </a:r>
                      <a:endParaRPr lang="ru-RU" sz="1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Педагогические мастерские</a:t>
                      </a:r>
                      <a:endParaRPr lang="ru-RU" sz="1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734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Развитие </a:t>
                      </a:r>
                      <a:r>
                        <a:rPr lang="ru-RU" sz="1800" b="1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креативных</a:t>
                      </a:r>
                      <a:r>
                        <a:rPr lang="ru-RU" sz="1800" b="1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способностей</a:t>
                      </a:r>
                      <a:endParaRPr lang="ru-RU" sz="1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Творческие группы</a:t>
                      </a:r>
                      <a:endParaRPr lang="ru-RU" sz="1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93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Становление стиля педагогической деятельности</a:t>
                      </a:r>
                      <a:endParaRPr lang="ru-RU" sz="1800" b="1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Мастер-классы</a:t>
                      </a:r>
                      <a:r>
                        <a:rPr lang="ru-RU" sz="18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, </a:t>
                      </a:r>
                      <a:r>
                        <a:rPr lang="ru-RU" sz="1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тренинги, деловая игра</a:t>
                      </a:r>
                      <a:endParaRPr lang="ru-RU" sz="1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93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Формирование готовности к инновациям</a:t>
                      </a:r>
                      <a:endParaRPr lang="ru-RU" sz="1800" b="1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Школа педагогического мастерства</a:t>
                      </a:r>
                      <a:endParaRPr lang="ru-RU" sz="1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93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Формирование педагогической культуры</a:t>
                      </a:r>
                      <a:endParaRPr lang="ru-RU" sz="1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Психолого-педагогические, методические семинары – практикумы</a:t>
                      </a:r>
                      <a:endParaRPr lang="ru-RU" sz="1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93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Разработка авторских методик, программ, технологий</a:t>
                      </a:r>
                      <a:endParaRPr lang="ru-RU" sz="1800" b="1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Проектировочные </a:t>
                      </a:r>
                      <a:r>
                        <a:rPr lang="ru-RU" sz="1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семинары , проблемные семинары </a:t>
                      </a:r>
                      <a:endParaRPr lang="ru-RU" sz="1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122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Создание индивидуальной, дидактической, воспитательной, методической системы</a:t>
                      </a:r>
                      <a:endParaRPr lang="ru-RU" sz="1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Научно-методические </a:t>
                      </a:r>
                      <a:r>
                        <a:rPr lang="ru-RU" sz="18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семинары</a:t>
                      </a:r>
                      <a:endParaRPr lang="ru-RU" sz="1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5480" marR="35480" marT="35480" marB="354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23728" y="0"/>
            <a:ext cx="487967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Соответствие цели форме</a:t>
            </a:r>
            <a:r>
              <a:rPr kumimoji="0" lang="ru-RU" sz="2400" b="1" i="0" u="sng" strike="noStrike" cap="none" normalizeH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работы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more0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05768" y="5959955"/>
            <a:ext cx="938232" cy="898045"/>
          </a:xfrm>
          <a:prstGeom prst="rect">
            <a:avLst/>
          </a:prstGeom>
        </p:spPr>
      </p:pic>
      <p:pic>
        <p:nvPicPr>
          <p:cNvPr id="8" name="Рисунок 7" descr="б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539552" cy="6691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251520" y="0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     </a:t>
            </a:r>
            <a:r>
              <a:rPr lang="ru-RU" sz="2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Формы работы, способствующие эффективности</a:t>
            </a:r>
          </a:p>
          <a:p>
            <a:pPr algn="ctr"/>
            <a:r>
              <a:rPr lang="ru-RU" sz="2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инновационной деятельности</a:t>
            </a:r>
            <a:endParaRPr lang="ru-RU" sz="2400" b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102784529__obitatli_mor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5993904"/>
            <a:ext cx="864096" cy="864096"/>
          </a:xfrm>
          <a:prstGeom prst="rect">
            <a:avLst/>
          </a:prstGeom>
        </p:spPr>
      </p:pic>
      <p:pic>
        <p:nvPicPr>
          <p:cNvPr id="8" name="Рисунок 7" descr="102784529__obitatli_more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8388424" y="188640"/>
            <a:ext cx="576064" cy="576064"/>
          </a:xfrm>
          <a:prstGeom prst="rect">
            <a:avLst/>
          </a:prstGeom>
        </p:spPr>
      </p:pic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1743259"/>
              </p:ext>
            </p:extLst>
          </p:nvPr>
        </p:nvGraphicFramePr>
        <p:xfrm>
          <a:off x="323528" y="836709"/>
          <a:ext cx="8496944" cy="499835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104456"/>
                <a:gridCol w="4392488"/>
              </a:tblGrid>
              <a:tr h="378981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         С детьми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 семьями воспитанников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4745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Совместные</a:t>
                      </a:r>
                      <a:r>
                        <a:rPr lang="ru-RU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традиции ДОУ и группы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Совместные</a:t>
                      </a:r>
                      <a:r>
                        <a:rPr lang="ru-RU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традиции , события, праздники ДОУ и группы</a:t>
                      </a:r>
                      <a:endParaRPr lang="ru-RU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8981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Акции 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   Акции 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3215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Поисково-исследовательская</a:t>
                      </a:r>
                      <a:r>
                        <a:rPr lang="ru-RU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деятельность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Поисково-исследовательская</a:t>
                      </a:r>
                      <a:r>
                        <a:rPr lang="ru-RU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деятельность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3215">
                <a:tc>
                  <a:txBody>
                    <a:bodyPr/>
                    <a:lstStyle/>
                    <a:p>
                      <a:r>
                        <a:rPr lang="ru-RU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Интелектуально-познаватеьная</a:t>
                      </a:r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, проектная деятельность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Защита совместных проектов, презентаций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3215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Работа детских мастерских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Участие в конкурсах, выставках , вернисажах 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10282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Коллекционирование , собирательство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Круглый стол , тренинги , КВН , фестиваль идей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3215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Выставки, вернисажи 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Семейные  и групповые стенгазеты , мини -журналы, фотовыставки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83568" y="723744"/>
            <a:ext cx="74888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000" b="1" dirty="0" smtClean="0">
                <a:solidFill>
                  <a:srgbClr val="000000"/>
                </a:solidFill>
                <a:latin typeface="Trebuchet MS" pitchFamily="34" charset="0"/>
                <a:ea typeface="Times New Roman" pitchFamily="18" charset="0"/>
                <a:cs typeface="Times New Roman" pitchFamily="18" charset="0"/>
              </a:rPr>
              <a:t>                                                    </a:t>
            </a: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rebuchet MS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Ожидаемые результаты:</a:t>
            </a:r>
            <a:endParaRPr kumimoji="0" lang="ru-RU" sz="2400" b="0" i="0" u="none" strike="noStrike" cap="none" normalizeH="0" baseline="0" dirty="0" smtClean="0">
              <a:ln>
                <a:solidFill>
                  <a:sysClr val="windowText" lastClr="000000"/>
                </a:solidFill>
              </a:ln>
              <a:solidFill>
                <a:schemeClr val="tx2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412776"/>
            <a:ext cx="820891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-Повышение качества организации методической работы в ДОУ </a:t>
            </a:r>
          </a:p>
          <a:p>
            <a:r>
              <a:rPr lang="ru-RU" sz="20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(переход на инновационную модель методической работы). </a:t>
            </a:r>
          </a:p>
          <a:p>
            <a:pPr lvl="0"/>
            <a:endParaRPr lang="ru-RU" sz="2000" dirty="0" smtClean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-Формирование позитивного имиджа ДОУ как лидера, ориентированного на устойчивое развитие, повышение его конкурентоспособности по отношению к традиционным ДОУ, что привлечет дополнительные инвестиции, позволит установить и расширить партнерские связи. </a:t>
            </a:r>
          </a:p>
          <a:p>
            <a:pPr lvl="0"/>
            <a:endParaRPr lang="ru-RU" sz="2000" dirty="0" smtClean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-Совершенствование инновационной модели образовательного пространства в условиях реализации приоритетных направлений работы ДОУ в единой триаде </a:t>
            </a:r>
            <a:r>
              <a:rPr lang="ru-RU" sz="20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«Ребенок - Детский сад - Семья»;</a:t>
            </a:r>
            <a:endParaRPr lang="ru-RU" sz="2000" dirty="0" smtClean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dirty="0" smtClean="0"/>
          </a:p>
          <a:p>
            <a:pPr lvl="0"/>
            <a:endParaRPr lang="ru-RU" dirty="0" smtClean="0"/>
          </a:p>
          <a:p>
            <a:endParaRPr lang="ru-RU" dirty="0"/>
          </a:p>
        </p:txBody>
      </p:sp>
      <p:pic>
        <p:nvPicPr>
          <p:cNvPr id="11" name="Рисунок 10" descr="1442385187_43z9mokdobjhcqr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517" b="6937"/>
          <a:stretch>
            <a:fillRect/>
          </a:stretch>
        </p:blipFill>
        <p:spPr>
          <a:xfrm>
            <a:off x="6444208" y="4725144"/>
            <a:ext cx="1971303" cy="1589264"/>
          </a:xfrm>
          <a:prstGeom prst="rect">
            <a:avLst/>
          </a:prstGeom>
        </p:spPr>
      </p:pic>
      <p:pic>
        <p:nvPicPr>
          <p:cNvPr id="12" name="Рисунок 11" descr="0_114656_8ec04327_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539552" y="260649"/>
            <a:ext cx="1033158" cy="792088"/>
          </a:xfrm>
          <a:prstGeom prst="rect">
            <a:avLst/>
          </a:prstGeom>
        </p:spPr>
      </p:pic>
      <p:pic>
        <p:nvPicPr>
          <p:cNvPr id="13" name="Рисунок 12" descr="0_b821f_4448585d_ori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24128" y="4865685"/>
            <a:ext cx="3240360" cy="1992315"/>
          </a:xfrm>
          <a:prstGeom prst="rect">
            <a:avLst/>
          </a:prstGeom>
        </p:spPr>
      </p:pic>
      <p:pic>
        <p:nvPicPr>
          <p:cNvPr id="14" name="Рисунок 13" descr="stock-illustration-34926560-angel-fish-cartoon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539552" y="5628086"/>
            <a:ext cx="720080" cy="742187"/>
          </a:xfrm>
          <a:prstGeom prst="rect">
            <a:avLst/>
          </a:prstGeom>
        </p:spPr>
      </p:pic>
      <p:pic>
        <p:nvPicPr>
          <p:cNvPr id="15" name="Рисунок 14" descr="stock-illustration-34926560-angel-fish-cartoon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1403648" y="6165304"/>
            <a:ext cx="672063" cy="692696"/>
          </a:xfrm>
          <a:prstGeom prst="rect">
            <a:avLst/>
          </a:prstGeom>
        </p:spPr>
      </p:pic>
      <p:pic>
        <p:nvPicPr>
          <p:cNvPr id="16" name="Рисунок 15" descr="stock-illustration-34926560-angel-fish-cartoon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1403648" y="5229200"/>
            <a:ext cx="757770" cy="7810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0" y="332656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На сегодняшний день имидж </a:t>
            </a:r>
            <a:r>
              <a:rPr lang="ru-RU" sz="20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МБДОУ- детский сад №22 «Солнышко» это</a:t>
            </a:r>
            <a:r>
              <a:rPr lang="ru-RU" sz="2000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endParaRPr lang="ru-RU" sz="2000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effectLst>
                <a:reflection blurRad="6350" stA="55000" endA="300" endPos="45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908720"/>
            <a:ext cx="86409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-Дружный коллектив и единая семья сотрудников , педагогов, детей и родителей;</a:t>
            </a:r>
          </a:p>
          <a:p>
            <a:r>
              <a:rPr lang="ru-RU" sz="2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-Собственные традиции детского сада;</a:t>
            </a:r>
          </a:p>
          <a:p>
            <a:r>
              <a:rPr lang="ru-RU" sz="2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-Свой герб, флаг, вымпел, гимн;</a:t>
            </a:r>
          </a:p>
          <a:p>
            <a:r>
              <a:rPr lang="ru-RU" sz="2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-Наличие электронного сайта и группы в социальных </a:t>
            </a:r>
            <a:r>
              <a:rPr lang="ru-RU" sz="2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сетях;</a:t>
            </a:r>
            <a:endParaRPr lang="ru-RU" sz="2000" dirty="0" smtClean="0">
              <a:ln>
                <a:solidFill>
                  <a:schemeClr val="bg2">
                    <a:lumMod val="10000"/>
                  </a:schemeClr>
                </a:solidFill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-Публикации педагогов в СМИ;</a:t>
            </a:r>
          </a:p>
          <a:p>
            <a:r>
              <a:rPr lang="ru-RU" sz="2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-Ежемесячный выпуск собственной </a:t>
            </a:r>
            <a:r>
              <a:rPr lang="ru-RU" sz="2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газеты;</a:t>
            </a:r>
            <a:endParaRPr lang="ru-RU" sz="2000" dirty="0" smtClean="0">
              <a:ln>
                <a:solidFill>
                  <a:schemeClr val="bg2">
                    <a:lumMod val="10000"/>
                  </a:schemeClr>
                </a:solidFill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Регулярная работа детского телевидения «Солнышко – ТВ»;</a:t>
            </a:r>
          </a:p>
          <a:p>
            <a:r>
              <a:rPr lang="ru-RU" sz="2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Неоднократные победы педагогов,  детей и родителей в конкурсах разного уровня;</a:t>
            </a:r>
          </a:p>
          <a:p>
            <a:r>
              <a:rPr lang="ru-RU" sz="2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-Совместные события, праздники, парады, акции и проекты;</a:t>
            </a:r>
          </a:p>
          <a:p>
            <a:r>
              <a:rPr lang="ru-RU" sz="20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-Наши друзья и сотрудники по социуму;</a:t>
            </a:r>
            <a:endParaRPr lang="ru-RU" sz="2000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1567854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6165304"/>
            <a:ext cx="1981540" cy="463375"/>
          </a:xfrm>
          <a:prstGeom prst="rect">
            <a:avLst/>
          </a:prstGeom>
        </p:spPr>
      </p:pic>
      <p:pic>
        <p:nvPicPr>
          <p:cNvPr id="8" name="Рисунок 7" descr="1567854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309320"/>
            <a:ext cx="1512168" cy="353614"/>
          </a:xfrm>
          <a:prstGeom prst="rect">
            <a:avLst/>
          </a:prstGeom>
        </p:spPr>
      </p:pic>
      <p:pic>
        <p:nvPicPr>
          <p:cNvPr id="9" name="Рисунок 8" descr="1567854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76256" y="6313395"/>
            <a:ext cx="1656184" cy="387292"/>
          </a:xfrm>
          <a:prstGeom prst="rect">
            <a:avLst/>
          </a:prstGeom>
        </p:spPr>
      </p:pic>
      <p:pic>
        <p:nvPicPr>
          <p:cNvPr id="10" name="Рисунок 9" descr="0_12de01_c09adfca_ori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27776" y="4766142"/>
            <a:ext cx="2016224" cy="2091858"/>
          </a:xfrm>
          <a:prstGeom prst="rect">
            <a:avLst/>
          </a:prstGeom>
        </p:spPr>
      </p:pic>
      <p:pic>
        <p:nvPicPr>
          <p:cNvPr id="11" name="Рисунок 10" descr="83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011237">
            <a:off x="174360" y="5203383"/>
            <a:ext cx="1015833" cy="1353248"/>
          </a:xfrm>
          <a:prstGeom prst="rect">
            <a:avLst/>
          </a:prstGeom>
        </p:spPr>
      </p:pic>
      <p:pic>
        <p:nvPicPr>
          <p:cNvPr id="12" name="Рисунок 11" descr="0_8efac_3eaee6fd_orig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36096" y="4797152"/>
            <a:ext cx="1491634" cy="1788530"/>
          </a:xfrm>
          <a:prstGeom prst="rect">
            <a:avLst/>
          </a:prstGeom>
        </p:spPr>
      </p:pic>
      <p:pic>
        <p:nvPicPr>
          <p:cNvPr id="13" name="Рисунок 12" descr="c05d1b22a159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43808" y="5229200"/>
            <a:ext cx="955507" cy="1220865"/>
          </a:xfrm>
          <a:prstGeom prst="rect">
            <a:avLst/>
          </a:prstGeom>
        </p:spPr>
      </p:pic>
      <p:pic>
        <p:nvPicPr>
          <p:cNvPr id="14" name="Рисунок 13" descr="102901115_1n__4_.png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067944" y="5085184"/>
            <a:ext cx="633985" cy="1524003"/>
          </a:xfrm>
          <a:prstGeom prst="rect">
            <a:avLst/>
          </a:prstGeom>
        </p:spPr>
      </p:pic>
      <p:pic>
        <p:nvPicPr>
          <p:cNvPr id="18" name="Рисунок 17" descr="12706727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flipH="1">
            <a:off x="8063880" y="1124744"/>
            <a:ext cx="909575" cy="1152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ackground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3491880" y="275316"/>
            <a:ext cx="1732910" cy="52322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ВЫВОД:</a:t>
            </a:r>
            <a:endParaRPr lang="ru-RU" sz="2800" b="1" dirty="0">
              <a:solidFill>
                <a:schemeClr val="tx2">
                  <a:lumMod val="50000"/>
                </a:schemeClr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3724" y="764704"/>
            <a:ext cx="872027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Именно современный взгляд  и применение технологий инновационной деятельности помогают нам в практике работы ДОУ осуществлять переход от традиционных форм работы к новым, отличающимся большей гибкостью реагирования на меняющуюся ситуацию в образовании, с опорой на запросы социума и государства в целом.</a:t>
            </a:r>
          </a:p>
          <a:p>
            <a:r>
              <a:rPr lang="ru-RU" sz="2400" b="1" dirty="0" smtClean="0">
                <a:ln w="1905"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Таким образом : Применение технологии инновационной деятельности  в методической  и управленческой работе детского сада  эффективно влияет на создание и утверждение его имиджа, что подтверждают результаты мониторинга работы ДОУ в целом , общие результаты достижений и удовлетворенность детей и родителей работой детского сада.</a:t>
            </a:r>
            <a:endParaRPr lang="ru-RU" sz="2400" dirty="0" smtClean="0">
              <a:ln w="1905">
                <a:solidFill>
                  <a:sysClr val="windowText" lastClr="000000"/>
                </a:solidFill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7" name="Рисунок 6" descr="90714311.png"/>
          <p:cNvPicPr>
            <a:picLocks noChangeAspect="1"/>
          </p:cNvPicPr>
          <p:nvPr/>
        </p:nvPicPr>
        <p:blipFill>
          <a:blip r:embed="rId3" cstate="print"/>
          <a:srcRect l="15637" r="11513" b="19383"/>
          <a:stretch>
            <a:fillRect/>
          </a:stretch>
        </p:blipFill>
        <p:spPr>
          <a:xfrm>
            <a:off x="6156176" y="4869160"/>
            <a:ext cx="2736304" cy="1767263"/>
          </a:xfrm>
          <a:prstGeom prst="rect">
            <a:avLst/>
          </a:prstGeom>
        </p:spPr>
      </p:pic>
      <p:pic>
        <p:nvPicPr>
          <p:cNvPr id="8" name="Рисунок 7" descr="969_in-gus-bsibsya.gif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20773253" flipH="1">
            <a:off x="2772314" y="5477167"/>
            <a:ext cx="1648238" cy="1412776"/>
          </a:xfrm>
          <a:prstGeom prst="rect">
            <a:avLst/>
          </a:prstGeom>
        </p:spPr>
      </p:pic>
      <p:pic>
        <p:nvPicPr>
          <p:cNvPr id="9" name="Рисунок 8" descr="predmet-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497114">
            <a:off x="8180434" y="112604"/>
            <a:ext cx="851482" cy="848644"/>
          </a:xfrm>
          <a:prstGeom prst="rect">
            <a:avLst/>
          </a:prstGeom>
        </p:spPr>
      </p:pic>
      <p:pic>
        <p:nvPicPr>
          <p:cNvPr id="10" name="Рисунок 9" descr="0_b821f_4448585d_ori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5618337"/>
            <a:ext cx="2016224" cy="1239663"/>
          </a:xfrm>
          <a:prstGeom prst="rect">
            <a:avLst/>
          </a:prstGeom>
        </p:spPr>
      </p:pic>
      <p:pic>
        <p:nvPicPr>
          <p:cNvPr id="11" name="Рисунок 10" descr="arpuwas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801028">
            <a:off x="6156176" y="6093296"/>
            <a:ext cx="560912" cy="5499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404299065_d09fd0bed0b4d0b2d0bed0b4d0bdd18bd0b9-d0bcd0b8d1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475656" y="1484784"/>
            <a:ext cx="6120680" cy="1008112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Спасибо за внимание!!!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0_5fd05_dce913b4_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548680"/>
            <a:ext cx="714375" cy="1190625"/>
          </a:xfrm>
          <a:prstGeom prst="rect">
            <a:avLst/>
          </a:prstGeom>
        </p:spPr>
      </p:pic>
      <p:pic>
        <p:nvPicPr>
          <p:cNvPr id="7" name="Рисунок 6" descr="0_5fd05_dce913b4_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56376" y="1412776"/>
            <a:ext cx="714375" cy="1190625"/>
          </a:xfrm>
          <a:prstGeom prst="rect">
            <a:avLst/>
          </a:prstGeom>
        </p:spPr>
      </p:pic>
      <p:pic>
        <p:nvPicPr>
          <p:cNvPr id="8" name="Рисунок 7" descr="47552561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76525" y="2486025"/>
            <a:ext cx="3790950" cy="1885950"/>
          </a:xfrm>
          <a:prstGeom prst="rect">
            <a:avLst/>
          </a:prstGeom>
        </p:spPr>
      </p:pic>
      <p:pic>
        <p:nvPicPr>
          <p:cNvPr id="10" name="Рисунок 9" descr="0_b2105_4cb13a7e_GIForig.gif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56176" y="2420888"/>
            <a:ext cx="1733178" cy="24264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1193</TotalTime>
  <Words>1075</Words>
  <Application>Microsoft Office PowerPoint</Application>
  <PresentationFormat>Экран (4:3)</PresentationFormat>
  <Paragraphs>235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Smartbook32</dc:creator>
  <cp:lastModifiedBy>DELL</cp:lastModifiedBy>
  <cp:revision>150</cp:revision>
  <dcterms:created xsi:type="dcterms:W3CDTF">2016-10-18T18:32:03Z</dcterms:created>
  <dcterms:modified xsi:type="dcterms:W3CDTF">2025-06-27T14:30:58Z</dcterms:modified>
</cp:coreProperties>
</file>