
<file path=[Content_Types].xml><?xml version="1.0" encoding="utf-8"?>
<Types xmlns="http://schemas.openxmlformats.org/package/2006/content-types">
  <Default Extension="jfif" ContentType="image/jpe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73" r:id="rId1"/>
  </p:sldMasterIdLst>
  <p:sldIdLst>
    <p:sldId id="256" r:id="rId2"/>
    <p:sldId id="271" r:id="rId3"/>
    <p:sldId id="280" r:id="rId4"/>
    <p:sldId id="289" r:id="rId5"/>
    <p:sldId id="275" r:id="rId6"/>
    <p:sldId id="281" r:id="rId7"/>
    <p:sldId id="287" r:id="rId8"/>
    <p:sldId id="272" r:id="rId9"/>
    <p:sldId id="273" r:id="rId10"/>
    <p:sldId id="259" r:id="rId11"/>
    <p:sldId id="269" r:id="rId12"/>
    <p:sldId id="263" r:id="rId13"/>
    <p:sldId id="291" r:id="rId14"/>
    <p:sldId id="290" r:id="rId15"/>
    <p:sldId id="293" r:id="rId16"/>
    <p:sldId id="294" r:id="rId17"/>
    <p:sldId id="295" r:id="rId18"/>
    <p:sldId id="296" r:id="rId19"/>
    <p:sldId id="297" r:id="rId20"/>
    <p:sldId id="298" r:id="rId21"/>
    <p:sldId id="299" r:id="rId22"/>
    <p:sldId id="300" r:id="rId23"/>
    <p:sldId id="301" r:id="rId24"/>
    <p:sldId id="302" r:id="rId25"/>
    <p:sldId id="303" r:id="rId26"/>
    <p:sldId id="279" r:id="rId27"/>
    <p:sldId id="304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D1EE4C2E-79E9-4D01-A05C-0B4A5332FA5D}">
          <p14:sldIdLst>
            <p14:sldId id="256"/>
            <p14:sldId id="271"/>
            <p14:sldId id="280"/>
            <p14:sldId id="289"/>
            <p14:sldId id="275"/>
            <p14:sldId id="281"/>
            <p14:sldId id="287"/>
            <p14:sldId id="272"/>
            <p14:sldId id="273"/>
            <p14:sldId id="259"/>
            <p14:sldId id="269"/>
            <p14:sldId id="263"/>
            <p14:sldId id="291"/>
            <p14:sldId id="290"/>
            <p14:sldId id="293"/>
            <p14:sldId id="294"/>
            <p14:sldId id="295"/>
            <p14:sldId id="296"/>
            <p14:sldId id="297"/>
            <p14:sldId id="298"/>
            <p14:sldId id="299"/>
            <p14:sldId id="300"/>
            <p14:sldId id="301"/>
            <p14:sldId id="302"/>
            <p14:sldId id="303"/>
            <p14:sldId id="279"/>
            <p14:sldId id="304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1215" autoAdjust="0"/>
  </p:normalViewPr>
  <p:slideViewPr>
    <p:cSldViewPr snapToGrid="0">
      <p:cViewPr varScale="1">
        <p:scale>
          <a:sx n="83" d="100"/>
          <a:sy n="83" d="100"/>
        </p:scale>
        <p:origin x="810" y="9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33155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462166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661711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408231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96027F-7875-4030-9381-8BD8C4F21935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745798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542725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0693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042386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0392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234366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89262752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6414776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76026829"/>
      </p:ext>
    </p:extLst>
  </p:cSld>
  <p:clrMapOvr>
    <a:masterClrMapping/>
  </p:clrMapOvr>
  <p:hf sldNum="0" hdr="0" ftr="0" dt="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58921802"/>
      </p:ext>
    </p:extLst>
  </p:cSld>
  <p:clrMapOvr>
    <a:masterClrMapping/>
  </p:clrMapOvr>
  <p:hf sldNum="0" hdr="0" ftr="0" dt="0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6433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09A250-FF31-4206-8172-F9D3106AACB1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463742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44476"/>
            <a:ext cx="11180233" cy="14319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1117601" y="1905000"/>
            <a:ext cx="5236633" cy="4191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557434" y="1905000"/>
            <a:ext cx="5236633" cy="41910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7102A4B-BD36-4055-848F-FE1C4E5D32F1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220750599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ъект 1"/>
          <p:cNvSpPr>
            <a:spLocks noGrp="1"/>
          </p:cNvSpPr>
          <p:nvPr>
            <p:ph/>
          </p:nvPr>
        </p:nvSpPr>
        <p:spPr>
          <a:xfrm>
            <a:off x="609600" y="244476"/>
            <a:ext cx="11184467" cy="5851525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3" name="Rectangle 11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12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13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DAA68A-B334-41DC-9537-E050F2FA4F14}" type="slidenum">
              <a:rPr lang="ru-RU" altLang="ru-RU"/>
              <a:pPr/>
              <a:t>‹#›</a:t>
            </a:fld>
            <a:endParaRPr lang="ru-RU" altLang="ru-RU"/>
          </a:p>
        </p:txBody>
      </p:sp>
    </p:spTree>
    <p:extLst>
      <p:ext uri="{BB962C8B-B14F-4D97-AF65-F5344CB8AC3E}">
        <p14:creationId xmlns:p14="http://schemas.microsoft.com/office/powerpoint/2010/main" val="453175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AD347D-5ACD-4C99-B74B-A9C85AD731AF}" type="datetimeFigureOut">
              <a:rPr lang="en-US" smtClean="0"/>
              <a:t>2/18/2022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4571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  <p:sldLayoutId id="2147483686" r:id="rId13"/>
    <p:sldLayoutId id="2147483687" r:id="rId14"/>
    <p:sldLayoutId id="2147483688" r:id="rId15"/>
    <p:sldLayoutId id="2147483689" r:id="rId16"/>
    <p:sldLayoutId id="2147483690" r:id="rId17"/>
    <p:sldLayoutId id="2147483691" r:id="rId18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w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consultant.ru/document/cons_doc_LAW_2875/" TargetMode="Externa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fif"/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fif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fif"/><Relationship Id="rId2" Type="http://schemas.openxmlformats.org/officeDocument/2006/relationships/image" Target="../media/image26.jfif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fif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fif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fif"/><Relationship Id="rId2" Type="http://schemas.openxmlformats.org/officeDocument/2006/relationships/image" Target="../media/image30.jfif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8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501462" y="241069"/>
            <a:ext cx="6534473" cy="610269"/>
          </a:xfrm>
        </p:spPr>
        <p:txBody>
          <a:bodyPr/>
          <a:lstStyle/>
          <a:p>
            <a:r>
              <a:rPr lang="ru-RU" sz="4000" b="1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МБОУ «Гимназия № 19»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656021" y="5627716"/>
            <a:ext cx="3572347" cy="847898"/>
          </a:xfrm>
        </p:spPr>
        <p:txBody>
          <a:bodyPr>
            <a:normAutofit/>
          </a:bodyPr>
          <a:lstStyle/>
          <a:p>
            <a:r>
              <a:rPr lang="ru-RU" b="1" dirty="0">
                <a:solidFill>
                  <a:schemeClr val="tx1"/>
                </a:solidFill>
              </a:rPr>
              <a:t>Автор работы: </a:t>
            </a:r>
            <a:r>
              <a:rPr lang="ru-RU" b="1" cap="none" dirty="0" err="1" smtClean="0">
                <a:solidFill>
                  <a:schemeClr val="tx1"/>
                </a:solidFill>
              </a:rPr>
              <a:t>Хакунова</a:t>
            </a:r>
            <a:r>
              <a:rPr lang="ru-RU" b="1" cap="none" dirty="0" smtClean="0">
                <a:solidFill>
                  <a:schemeClr val="tx1"/>
                </a:solidFill>
              </a:rPr>
              <a:t> </a:t>
            </a:r>
            <a:r>
              <a:rPr lang="ru-RU" b="1" cap="none" dirty="0">
                <a:solidFill>
                  <a:schemeClr val="tx1"/>
                </a:solidFill>
              </a:rPr>
              <a:t>Е. М.</a:t>
            </a:r>
          </a:p>
          <a:p>
            <a:pPr algn="r"/>
            <a:r>
              <a:rPr lang="ru-RU" b="1" cap="none" dirty="0">
                <a:solidFill>
                  <a:schemeClr val="tx1"/>
                </a:solidFill>
              </a:rPr>
              <a:t>учитель географии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13204" y="2810560"/>
            <a:ext cx="837595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solidFill>
                  <a:srgbClr val="002060"/>
                </a:solidFill>
              </a:rPr>
              <a:t>«Проблема мусора и выбросов вредоносных газов в КЧР»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2040858" y="1224309"/>
            <a:ext cx="68769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/>
              <a:t>Проектная </a:t>
            </a:r>
            <a:r>
              <a:rPr lang="ru-RU" sz="2400" b="1" dirty="0"/>
              <a:t>работа </a:t>
            </a:r>
          </a:p>
          <a:p>
            <a:pPr algn="ctr"/>
            <a:r>
              <a:rPr lang="ru-RU" sz="2400" b="1" dirty="0"/>
              <a:t>на тему: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601184" y="3964521"/>
            <a:ext cx="56271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rgbClr val="00B0F0"/>
                </a:solidFill>
              </a:rPr>
              <a:t>                                  </a:t>
            </a:r>
            <a:endParaRPr lang="ru-RU" sz="2000" b="1" dirty="0"/>
          </a:p>
        </p:txBody>
      </p:sp>
      <p:pic>
        <p:nvPicPr>
          <p:cNvPr id="7" name="Picture 4" descr="NA01441_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1693" y="241070"/>
            <a:ext cx="1859769" cy="2019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8202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rrowheads="1"/>
          </p:cNvSpPr>
          <p:nvPr>
            <p:ph type="body" sz="half" idx="1"/>
          </p:nvPr>
        </p:nvSpPr>
        <p:spPr>
          <a:xfrm>
            <a:off x="911314" y="1088399"/>
            <a:ext cx="10216973" cy="3478924"/>
          </a:xfrm>
        </p:spPr>
        <p:txBody>
          <a:bodyPr>
            <a:normAutofit/>
          </a:bodyPr>
          <a:lstStyle/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endParaRPr lang="ru-RU" sz="2400" b="1" dirty="0"/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r>
              <a:rPr lang="en-US" sz="2800" b="1" dirty="0"/>
              <a:t>“</a:t>
            </a:r>
            <a:r>
              <a:rPr lang="ru-RU" sz="2800" b="1" dirty="0"/>
              <a:t>Познать природу родного края можно либо своими глазами, либо  с помощью книг</a:t>
            </a:r>
            <a:r>
              <a:rPr lang="en-US" sz="2800" b="1" dirty="0"/>
              <a:t>”</a:t>
            </a:r>
            <a:endParaRPr lang="ru-RU" sz="2800" b="1" dirty="0"/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endParaRPr lang="en-US" sz="2800" b="1" dirty="0"/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r>
              <a:rPr lang="en-US" sz="2800" b="1" dirty="0"/>
              <a:t>          </a:t>
            </a:r>
            <a:r>
              <a:rPr lang="ru-RU" sz="2800" b="1" dirty="0"/>
              <a:t>                                     </a:t>
            </a:r>
            <a:r>
              <a:rPr lang="en-US" sz="2800" b="1" dirty="0"/>
              <a:t> </a:t>
            </a:r>
            <a:r>
              <a:rPr lang="ru-RU" sz="2800" b="1" dirty="0"/>
              <a:t>М. В. Ломоносов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endParaRPr lang="ru-RU" sz="2400" b="1" dirty="0"/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endParaRPr lang="ru-RU" sz="2400" b="1" dirty="0">
              <a:solidFill>
                <a:srgbClr val="00FFFF"/>
              </a:solidFill>
            </a:endParaRP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r>
              <a:rPr lang="en-US" sz="2400" b="1" dirty="0">
                <a:solidFill>
                  <a:srgbClr val="FF0000"/>
                </a:solidFill>
              </a:rPr>
              <a:t>“</a:t>
            </a:r>
            <a:r>
              <a:rPr lang="ru-RU" sz="2800" b="1" dirty="0">
                <a:solidFill>
                  <a:srgbClr val="FF0000"/>
                </a:solidFill>
              </a:rPr>
              <a:t>Природа не терпит неточностей и не прощает ошибок</a:t>
            </a:r>
            <a:r>
              <a:rPr lang="en-US" sz="2800" b="1" dirty="0">
                <a:solidFill>
                  <a:srgbClr val="FF0000"/>
                </a:solidFill>
              </a:rPr>
              <a:t>”</a:t>
            </a:r>
            <a:endParaRPr lang="ru-RU" sz="2800" b="1" dirty="0">
              <a:solidFill>
                <a:srgbClr val="FF0000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r>
              <a:rPr lang="ru-RU" sz="2800" b="1" dirty="0">
                <a:solidFill>
                  <a:srgbClr val="FF0000"/>
                </a:solidFill>
              </a:rPr>
              <a:t>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r>
              <a:rPr lang="ru-RU" sz="2800" b="1" i="1" dirty="0">
                <a:solidFill>
                  <a:srgbClr val="FF0000"/>
                </a:solidFill>
              </a:rPr>
              <a:t>                                             Р. Эмерсон</a:t>
            </a: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endParaRPr lang="ru-RU" b="1" i="1" dirty="0">
              <a:solidFill>
                <a:srgbClr val="66FFFF"/>
              </a:solidFill>
            </a:endParaRPr>
          </a:p>
          <a:p>
            <a:pPr eaLnBrk="1" hangingPunct="1">
              <a:lnSpc>
                <a:spcPct val="80000"/>
              </a:lnSpc>
              <a:spcBef>
                <a:spcPct val="0"/>
              </a:spcBef>
              <a:buFont typeface="Wingdings" panose="05000000000000000000" pitchFamily="2" charset="2"/>
              <a:buNone/>
              <a:defRPr/>
            </a:pPr>
            <a:endParaRPr lang="ru-RU" b="1" dirty="0">
              <a:solidFill>
                <a:srgbClr val="66FFFF"/>
              </a:solidFill>
            </a:endParaRPr>
          </a:p>
          <a:p>
            <a:pPr eaLnBrk="1" hangingPunct="1">
              <a:lnSpc>
                <a:spcPct val="80000"/>
              </a:lnSpc>
              <a:defRPr/>
            </a:pPr>
            <a:endParaRPr lang="ru-RU" sz="2400" b="1" dirty="0">
              <a:solidFill>
                <a:srgbClr val="66FFFF"/>
              </a:solidFill>
            </a:endParaRPr>
          </a:p>
        </p:txBody>
      </p:sp>
      <p:pic>
        <p:nvPicPr>
          <p:cNvPr id="5123" name="Picture 3" descr="ofis0095"/>
          <p:cNvPicPr>
            <a:picLocks noGrp="1" noChangeAspect="1" noChangeArrowheads="1" noCrop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019801" y="4165601"/>
            <a:ext cx="3490913" cy="232727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2060027" y="-358151"/>
            <a:ext cx="8071946" cy="144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ru-RU" altLang="ru-RU" sz="4400" b="1" dirty="0">
              <a:solidFill>
                <a:srgbClr val="00FFFF"/>
              </a:solidFill>
            </a:endParaRPr>
          </a:p>
          <a:p>
            <a:pPr algn="ctr" eaLnBrk="1" hangingPunct="1"/>
            <a:r>
              <a:rPr lang="ru-RU" altLang="ru-RU" sz="4400" b="1" dirty="0">
                <a:solidFill>
                  <a:schemeClr val="accent2">
                    <a:lumMod val="75000"/>
                  </a:schemeClr>
                </a:solidFill>
              </a:rPr>
              <a:t>Мысли Великих людей</a:t>
            </a:r>
          </a:p>
        </p:txBody>
      </p:sp>
      <p:pic>
        <p:nvPicPr>
          <p:cNvPr id="5" name="Picture 4" descr="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3606" y="3905251"/>
            <a:ext cx="4800600" cy="2587625"/>
          </a:xfrm>
          <a:prstGeom prst="rect">
            <a:avLst/>
          </a:prstGeom>
          <a:solidFill>
            <a:schemeClr val="bg2"/>
          </a:solidFill>
          <a:ln w="76200" cmpd="tri">
            <a:solidFill>
              <a:schemeClr val="bg2"/>
            </a:solidFill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200295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1"/>
          <p:cNvSpPr>
            <a:spLocks noChangeArrowheads="1"/>
          </p:cNvSpPr>
          <p:nvPr/>
        </p:nvSpPr>
        <p:spPr bwMode="auto">
          <a:xfrm>
            <a:off x="1040524" y="1726657"/>
            <a:ext cx="10145340" cy="34163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286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dirty="0" smtClean="0">
                <a:solidFill>
                  <a:schemeClr val="accent2">
                    <a:lumMod val="75000"/>
                  </a:schemeClr>
                </a:solidFill>
                <a:latin typeface="Arial" panose="020B0604020202020204" pitchFamily="34" charset="0"/>
              </a:rPr>
              <a:t>Содержание</a:t>
            </a:r>
            <a:endParaRPr lang="ru-RU" altLang="ru-RU" sz="3600" dirty="0">
              <a:solidFill>
                <a:schemeClr val="accent2">
                  <a:lumMod val="75000"/>
                </a:schemeClr>
              </a:solidFill>
              <a:latin typeface="Arial" panose="020B0604020202020204" pitchFamily="34" charset="0"/>
            </a:endParaRPr>
          </a:p>
          <a:p>
            <a:pPr algn="just"/>
            <a:r>
              <a:rPr lang="ru-RU" altLang="ru-RU" sz="3600" dirty="0">
                <a:solidFill>
                  <a:srgbClr val="002060"/>
                </a:solidFill>
                <a:latin typeface="Arial" panose="020B0604020202020204" pitchFamily="34" charset="0"/>
              </a:rPr>
              <a:t>1.Введение </a:t>
            </a:r>
          </a:p>
          <a:p>
            <a:pPr algn="just"/>
            <a:r>
              <a:rPr lang="ru-RU" altLang="ru-RU" sz="3600" dirty="0">
                <a:solidFill>
                  <a:srgbClr val="002060"/>
                </a:solidFill>
                <a:latin typeface="Arial" panose="020B0604020202020204" pitchFamily="34" charset="0"/>
              </a:rPr>
              <a:t>2.Результаты исследования</a:t>
            </a:r>
          </a:p>
          <a:p>
            <a:pPr algn="just"/>
            <a:r>
              <a:rPr lang="ru-RU" altLang="ru-RU" sz="3600" dirty="0">
                <a:solidFill>
                  <a:srgbClr val="002060"/>
                </a:solidFill>
                <a:latin typeface="Arial" panose="020B0604020202020204" pitchFamily="34" charset="0"/>
              </a:rPr>
              <a:t>3.Вывод и предложения</a:t>
            </a:r>
          </a:p>
          <a:p>
            <a:pPr algn="just"/>
            <a:r>
              <a:rPr lang="ru-RU" altLang="ru-RU" sz="3600" dirty="0">
                <a:solidFill>
                  <a:srgbClr val="002060"/>
                </a:solidFill>
                <a:latin typeface="Arial" panose="020B0604020202020204" pitchFamily="34" charset="0"/>
              </a:rPr>
              <a:t>4.Заключение </a:t>
            </a:r>
          </a:p>
          <a:p>
            <a:pPr algn="just"/>
            <a:r>
              <a:rPr lang="ru-RU" altLang="ru-RU" sz="3600" dirty="0">
                <a:solidFill>
                  <a:srgbClr val="002060"/>
                </a:solidFill>
                <a:latin typeface="Arial" panose="020B0604020202020204" pitchFamily="34" charset="0"/>
              </a:rPr>
              <a:t>5.Список литературы</a:t>
            </a:r>
          </a:p>
        </p:txBody>
      </p:sp>
    </p:spTree>
    <p:extLst>
      <p:ext uri="{BB962C8B-B14F-4D97-AF65-F5344CB8AC3E}">
        <p14:creationId xmlns:p14="http://schemas.microsoft.com/office/powerpoint/2010/main" val="3932325025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09E34974-03AC-4AAE-80F2-C5D0F2C60C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35154" y="112450"/>
            <a:ext cx="2965142" cy="1130423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chemeClr val="accent1">
                    <a:lumMod val="50000"/>
                  </a:schemeClr>
                </a:solidFill>
              </a:rPr>
              <a:t>1.Введение: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DAE7FF7-C2B7-464F-ADA6-D7D0CDFF9FD5}"/>
              </a:ext>
            </a:extLst>
          </p:cNvPr>
          <p:cNvSpPr txBox="1"/>
          <p:nvPr/>
        </p:nvSpPr>
        <p:spPr>
          <a:xfrm>
            <a:off x="577049" y="1421015"/>
            <a:ext cx="9481352" cy="532453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342900" algn="l"/>
            <a:r>
              <a:rPr lang="ru-RU" sz="2000" b="0" i="0" dirty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В соответствии с </a:t>
            </a:r>
            <a:r>
              <a:rPr lang="ru-RU" sz="2000" b="1" i="0" u="sng" dirty="0">
                <a:solidFill>
                  <a:srgbClr val="002060"/>
                </a:solidFill>
                <a:effectLst/>
                <a:latin typeface="Times New Roman" panose="02020603050405020304" pitchFamily="18" charset="0"/>
                <a:hlinkClick r:id="rId2">
                  <a:extLst>
                    <a:ext uri="{A12FA001-AC4F-418D-AE19-62706E023703}">
                      <ahyp:hlinkClr xmlns:ahyp="http://schemas.microsoft.com/office/drawing/2018/hyperlinkcolor" xmlns="" val="tx"/>
                    </a:ext>
                  </a:extLst>
                </a:hlinkClick>
              </a:rPr>
              <a:t>Конституцией</a:t>
            </a:r>
            <a:r>
              <a:rPr lang="ru-RU" sz="2000" b="1" i="0" dirty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 </a:t>
            </a:r>
            <a:r>
              <a:rPr lang="ru-RU" sz="2000" b="0" i="0" dirty="0">
                <a:solidFill>
                  <a:srgbClr val="002060"/>
                </a:solidFill>
                <a:effectLst/>
                <a:latin typeface="Times New Roman" panose="02020603050405020304" pitchFamily="18" charset="0"/>
              </a:rPr>
              <a:t>Российской Федерации каждый имеет право на благоприятную окружающую среду, каждый обязан сохранять природу и окружающую среду, бережно относиться к природным богатствам, которые являются основой устойчивого развития, жизни и деятельности народов, проживающих на территории Российской Федерации.</a:t>
            </a:r>
          </a:p>
          <a:p>
            <a:pPr indent="342900" algn="l"/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Настоящий Федеральный закон определяет правовые основы государственной политики в области охраны окружающей среды, обеспечивающие сбалансированное решение социально-экономических задач, сохранение благоприятной окружающей среды, биологического разнообразия и природных ресурсов в целях удовлетворения потребностей нынешнего и будущих поколений, укрепления правопорядка в области охраны окружающей среды и обеспечения экологической безопасности.</a:t>
            </a:r>
            <a:endParaRPr lang="ru-RU" sz="2000" i="0" dirty="0">
              <a:solidFill>
                <a:srgbClr val="00206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Настоящий Федеральный закон регулирует отношения в сфере взаимодействия общества и природы, возникающие при осуществлении хозяйственной и иной деятельности, связанной с воздействием на природную среду как важнейшую составляющую окружающей среды, являющуюся основой жизни на Земле, в пределах территории Российской Федерации, а также на континентальном шельфе и в исключительной экономической зоне Российской Федерации.</a:t>
            </a:r>
          </a:p>
        </p:txBody>
      </p:sp>
    </p:spTree>
    <p:extLst>
      <p:ext uri="{BB962C8B-B14F-4D97-AF65-F5344CB8AC3E}">
        <p14:creationId xmlns:p14="http://schemas.microsoft.com/office/powerpoint/2010/main" val="15172217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2362200" y="171450"/>
            <a:ext cx="6324600" cy="16927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r>
              <a:rPr lang="ru-RU" altLang="ru-RU" sz="3600" b="1" i="1" dirty="0">
                <a:solidFill>
                  <a:srgbClr val="0070C0"/>
                </a:solidFill>
              </a:rPr>
              <a:t>Теория</a:t>
            </a:r>
            <a:r>
              <a:rPr lang="ru-RU" altLang="ru-RU" sz="3200" b="1" i="1" dirty="0">
                <a:solidFill>
                  <a:srgbClr val="0070C0"/>
                </a:solidFill>
              </a:rPr>
              <a:t>  </a:t>
            </a:r>
            <a:r>
              <a:rPr lang="ru-RU" altLang="ru-RU" sz="3600" b="1" i="1" dirty="0" smtClean="0">
                <a:solidFill>
                  <a:srgbClr val="0070C0"/>
                </a:solidFill>
              </a:rPr>
              <a:t>исследования проекта</a:t>
            </a:r>
            <a:r>
              <a:rPr lang="ru-RU" altLang="ru-RU" sz="3200" b="1" i="1" dirty="0" smtClean="0">
                <a:solidFill>
                  <a:srgbClr val="0070C0"/>
                </a:solidFill>
              </a:rPr>
              <a:t>.</a:t>
            </a:r>
            <a:endParaRPr lang="ru-RU" altLang="ru-RU" sz="3200" b="1" i="1" dirty="0">
              <a:solidFill>
                <a:srgbClr val="0070C0"/>
              </a:solidFill>
            </a:endParaRPr>
          </a:p>
          <a:p>
            <a:pPr eaLnBrk="1" hangingPunct="1"/>
            <a:endParaRPr lang="ru-RU" altLang="ru-RU" sz="3200" b="1" i="1" dirty="0">
              <a:solidFill>
                <a:schemeClr val="folHlink"/>
              </a:solidFill>
              <a:latin typeface="Georgia" panose="02040502050405020303" pitchFamily="18" charset="0"/>
            </a:endParaRPr>
          </a:p>
        </p:txBody>
      </p:sp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5499100" y="3227388"/>
            <a:ext cx="1841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ru-RU" altLang="ru-RU">
              <a:latin typeface="Verdana" panose="020B0604030504040204" pitchFamily="34" charset="0"/>
            </a:endParaRPr>
          </a:p>
        </p:txBody>
      </p:sp>
      <p:sp>
        <p:nvSpPr>
          <p:cNvPr id="7172" name="AutoShape 5"/>
          <p:cNvSpPr>
            <a:spLocks noChangeArrowheads="1"/>
          </p:cNvSpPr>
          <p:nvPr/>
        </p:nvSpPr>
        <p:spPr bwMode="auto">
          <a:xfrm>
            <a:off x="1524000" y="1371600"/>
            <a:ext cx="5181600" cy="5105400"/>
          </a:xfrm>
          <a:prstGeom prst="flowChartMagneticTape">
            <a:avLst/>
          </a:prstGeom>
          <a:solidFill>
            <a:schemeClr val="accent1"/>
          </a:solidFill>
          <a:ln w="25400">
            <a:solidFill>
              <a:srgbClr val="80808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/>
            <a:endParaRPr lang="ru-RU" altLang="ru-RU" sz="2400" b="1" i="1">
              <a:latin typeface="Verdana" panose="020B0604030504040204" pitchFamily="34" charset="0"/>
            </a:endParaRPr>
          </a:p>
        </p:txBody>
      </p:sp>
      <p:sp>
        <p:nvSpPr>
          <p:cNvPr id="7173" name="Text Box 6"/>
          <p:cNvSpPr txBox="1">
            <a:spLocks noChangeArrowheads="1"/>
          </p:cNvSpPr>
          <p:nvPr/>
        </p:nvSpPr>
        <p:spPr bwMode="auto">
          <a:xfrm>
            <a:off x="2033588" y="2224623"/>
            <a:ext cx="4359275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r>
              <a:rPr lang="ru-RU" altLang="ru-RU" sz="2800" b="1" i="1" dirty="0">
                <a:solidFill>
                  <a:srgbClr val="C00000"/>
                </a:solidFill>
                <a:latin typeface="Georgia" panose="02040502050405020303" pitchFamily="18" charset="0"/>
              </a:rPr>
              <a:t> Если человек не начнёт ценить и заботиться об окружающей среде, то он сам себя изживёт и уничтожит .</a:t>
            </a:r>
          </a:p>
          <a:p>
            <a:pPr eaLnBrk="1" hangingPunct="1"/>
            <a:endParaRPr lang="ru-RU" altLang="ru-RU" sz="2800" b="1" i="1" dirty="0">
              <a:solidFill>
                <a:srgbClr val="00FFFF"/>
              </a:solidFill>
              <a:latin typeface="Verdana" panose="020B0604030504040204" pitchFamily="34" charset="0"/>
            </a:endParaRPr>
          </a:p>
        </p:txBody>
      </p:sp>
      <p:pic>
        <p:nvPicPr>
          <p:cNvPr id="7174" name="Picture 8" descr="2h3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52600" y="457200"/>
            <a:ext cx="762000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76D3E4E9-1E3E-4374-B379-EA4E1AEB9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26927" y="1447060"/>
            <a:ext cx="5033639" cy="4199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5347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Заголовок 5"/>
          <p:cNvSpPr>
            <a:spLocks noGrp="1"/>
          </p:cNvSpPr>
          <p:nvPr>
            <p:ph type="title"/>
          </p:nvPr>
        </p:nvSpPr>
        <p:spPr>
          <a:xfrm>
            <a:off x="381738" y="1088993"/>
            <a:ext cx="9774315" cy="5595891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chemeClr val="accent1">
                    <a:lumMod val="50000"/>
                  </a:schemeClr>
                </a:solidFill>
              </a:rPr>
              <a:t>     </a:t>
            </a:r>
            <a:r>
              <a:rPr lang="ru-RU" sz="4000" b="1" dirty="0">
                <a:solidFill>
                  <a:srgbClr val="0070C0"/>
                </a:solidFill>
              </a:rPr>
              <a:t>Цель </a:t>
            </a:r>
            <a:r>
              <a:rPr lang="ru-RU" sz="4000" dirty="0">
                <a:solidFill>
                  <a:srgbClr val="0070C0"/>
                </a:solidFill>
              </a:rPr>
              <a:t> </a:t>
            </a:r>
            <a:r>
              <a:rPr lang="ru-RU" sz="4000" b="1" dirty="0" smtClean="0">
                <a:solidFill>
                  <a:srgbClr val="0070C0"/>
                </a:solidFill>
              </a:rPr>
              <a:t>проектной </a:t>
            </a:r>
            <a:r>
              <a:rPr lang="ru-RU" sz="4000" b="1" dirty="0">
                <a:solidFill>
                  <a:srgbClr val="0070C0"/>
                </a:solidFill>
              </a:rPr>
              <a:t>работы:</a:t>
            </a:r>
            <a:r>
              <a:rPr lang="ru-RU" sz="3100" b="1" dirty="0">
                <a:solidFill>
                  <a:srgbClr val="0070C0"/>
                </a:solidFill>
              </a:rPr>
              <a:t> </a:t>
            </a:r>
            <a:r>
              <a:rPr lang="ru-RU" sz="4000" dirty="0">
                <a:solidFill>
                  <a:srgbClr val="0070C0"/>
                </a:solidFill>
              </a:rPr>
              <a:t/>
            </a:r>
            <a:br>
              <a:rPr lang="ru-RU" sz="4000" dirty="0">
                <a:solidFill>
                  <a:srgbClr val="0070C0"/>
                </a:solidFill>
              </a:rPr>
            </a:br>
            <a:r>
              <a:rPr lang="ru-RU" sz="4000" dirty="0">
                <a:solidFill>
                  <a:srgbClr val="002060"/>
                </a:solidFill>
              </a:rPr>
              <a:t>     </a:t>
            </a:r>
            <a:br>
              <a:rPr lang="ru-RU" sz="4000" dirty="0">
                <a:solidFill>
                  <a:srgbClr val="002060"/>
                </a:solidFill>
              </a:rPr>
            </a:br>
            <a:r>
              <a:rPr lang="ru-RU" sz="4000" dirty="0">
                <a:solidFill>
                  <a:srgbClr val="002060"/>
                </a:solidFill>
              </a:rPr>
              <a:t>  </a:t>
            </a:r>
            <a:r>
              <a:rPr lang="ru-RU" sz="3200" dirty="0">
                <a:solidFill>
                  <a:schemeClr val="tx1"/>
                </a:solidFill>
              </a:rPr>
              <a:t>Привить людям заботу об окружающей среде и        понимание того, что он должен не засорят свой собственный дом, отходами своей жизнедеятельности.</a:t>
            </a:r>
            <a:br>
              <a:rPr lang="ru-RU" sz="3200" dirty="0">
                <a:solidFill>
                  <a:schemeClr val="tx1"/>
                </a:solidFill>
              </a:rPr>
            </a:br>
            <a:endParaRPr lang="ru-RU" sz="3200" dirty="0">
              <a:solidFill>
                <a:schemeClr val="tx1"/>
              </a:solidFill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0DA505F5-6A16-4AB1-A3B0-F6296DF77B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77594" y="3646503"/>
            <a:ext cx="4487664" cy="29496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916351"/>
      </p:ext>
    </p:extLst>
  </p:cSld>
  <p:clrMapOvr>
    <a:masterClrMapping/>
  </p:clrMapOvr>
  <p:transition spd="slow">
    <p:wip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77334" y="357352"/>
            <a:ext cx="9265656" cy="1229710"/>
          </a:xfrm>
        </p:spPr>
        <p:txBody>
          <a:bodyPr>
            <a:normAutofit fontScale="90000"/>
          </a:bodyPr>
          <a:lstStyle/>
          <a:p>
            <a:r>
              <a:rPr lang="ru-RU" dirty="0">
                <a:solidFill>
                  <a:srgbClr val="002060"/>
                </a:solidFill>
              </a:rPr>
              <a:t>    </a:t>
            </a:r>
            <a:r>
              <a:rPr lang="ru-RU" sz="4000" dirty="0">
                <a:solidFill>
                  <a:srgbClr val="002060"/>
                </a:solidFill>
              </a:rPr>
              <a:t>Исходя из цели </a:t>
            </a:r>
            <a:r>
              <a:rPr lang="ru-RU" sz="4000" dirty="0" smtClean="0">
                <a:solidFill>
                  <a:srgbClr val="002060"/>
                </a:solidFill>
              </a:rPr>
              <a:t>проектной </a:t>
            </a:r>
            <a:r>
              <a:rPr lang="ru-RU" sz="4000" dirty="0">
                <a:solidFill>
                  <a:srgbClr val="002060"/>
                </a:solidFill>
              </a:rPr>
              <a:t>работы, я поставил следующие задачи:</a:t>
            </a:r>
            <a:br>
              <a:rPr lang="ru-RU" sz="4000" dirty="0">
                <a:solidFill>
                  <a:srgbClr val="002060"/>
                </a:solidFill>
              </a:rPr>
            </a:br>
            <a:endParaRPr lang="ru-RU" sz="4000" dirty="0">
              <a:solidFill>
                <a:srgbClr val="002060"/>
              </a:solidFill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68101" y="1875342"/>
            <a:ext cx="831062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/>
              <a:t>1.	Изучить литературу по проблеме бытовых отходов и выбросов  газов ;</a:t>
            </a:r>
            <a:endParaRPr lang="en-US" sz="2800" dirty="0"/>
          </a:p>
          <a:p>
            <a:pPr marL="457200" indent="-457200">
              <a:buAutoNum type="arabicPeriod" startAt="2"/>
            </a:pPr>
            <a:r>
              <a:rPr lang="ru-RU" sz="2800" dirty="0"/>
              <a:t>Как с этим бороться</a:t>
            </a:r>
            <a:r>
              <a:rPr lang="en-US" sz="2800" dirty="0"/>
              <a:t>;</a:t>
            </a:r>
          </a:p>
          <a:p>
            <a:pPr marL="457200" indent="-457200">
              <a:buAutoNum type="arabicPeriod" startAt="2"/>
            </a:pPr>
            <a:r>
              <a:rPr lang="ru-RU" sz="2800" dirty="0"/>
              <a:t>К чему приведёт бездействие;</a:t>
            </a:r>
          </a:p>
          <a:p>
            <a:pPr marL="457200" indent="-457200">
              <a:buAutoNum type="arabicPeriod" startAt="2"/>
            </a:pPr>
            <a:r>
              <a:rPr lang="ru-RU" sz="2800" dirty="0"/>
              <a:t>К чему приведёт борьба с проблемой.</a:t>
            </a:r>
          </a:p>
          <a:p>
            <a:pPr marL="457200" indent="-457200">
              <a:buAutoNum type="arabicPeriod" startAt="2"/>
            </a:pP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32274612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1494" y="474562"/>
            <a:ext cx="9042508" cy="1455838"/>
          </a:xfrm>
        </p:spPr>
        <p:txBody>
          <a:bodyPr>
            <a:noAutofit/>
          </a:bodyPr>
          <a:lstStyle/>
          <a:p>
            <a:pPr lvl="0" algn="ctr"/>
            <a: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Чаще всего экология страдает из-за того , что люди выбрасывают мусор куда попало …</a:t>
            </a:r>
            <a:br>
              <a:rPr lang="ru-RU" sz="32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u-RU" sz="32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Объект 6">
            <a:extLst>
              <a:ext uri="{FF2B5EF4-FFF2-40B4-BE49-F238E27FC236}">
                <a16:creationId xmlns:a16="http://schemas.microsoft.com/office/drawing/2014/main" id="{8B3E0F66-54E7-4F9B-8EE8-9BB52CC3ED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10059" y="2169465"/>
            <a:ext cx="6864579" cy="3881437"/>
          </a:xfrm>
        </p:spPr>
      </p:pic>
    </p:spTree>
    <p:extLst>
      <p:ext uri="{BB962C8B-B14F-4D97-AF65-F5344CB8AC3E}">
        <p14:creationId xmlns:p14="http://schemas.microsoft.com/office/powerpoint/2010/main" val="23813287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 descr="http://900igr.net/up/datai/250916/0017-030-.jpg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4368" y="1935332"/>
            <a:ext cx="4708533" cy="4270159"/>
          </a:xfrm>
          <a:prstGeom prst="rect">
            <a:avLst/>
          </a:prstGeom>
          <a:noFill/>
          <a:ln>
            <a:noFill/>
          </a:ln>
        </p:spPr>
      </p:pic>
      <p:sp>
        <p:nvSpPr>
          <p:cNvPr id="7" name="Заголовок 6">
            <a:extLst>
              <a:ext uri="{FF2B5EF4-FFF2-40B4-BE49-F238E27FC236}">
                <a16:creationId xmlns:a16="http://schemas.microsoft.com/office/drawing/2014/main" id="{0E98C9BA-BCFA-4814-B5D6-788396EF09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7346" y="440924"/>
            <a:ext cx="8596668" cy="1320800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Яркие примеры загрязнения воды</a:t>
            </a:r>
          </a:p>
        </p:txBody>
      </p:sp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CC253FCA-A379-4E27-8B07-23D98219966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4803" y="1761724"/>
            <a:ext cx="5011179" cy="45764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070272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9824" y="1943564"/>
            <a:ext cx="4672694" cy="4368460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34C114-5C6A-40BD-8AFA-0C28E74678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33133" y="2157274"/>
            <a:ext cx="5326603" cy="4154750"/>
          </a:xfrm>
          <a:prstGeom prst="rect">
            <a:avLst/>
          </a:prstGeom>
        </p:spPr>
      </p:pic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E79C11DE-7C3E-4CBC-95A0-26A1296FF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431" y="609600"/>
            <a:ext cx="9463596" cy="1320800"/>
          </a:xfrm>
        </p:spPr>
        <p:txBody>
          <a:bodyPr>
            <a:normAutofit/>
          </a:bodyPr>
          <a:lstStyle/>
          <a:p>
            <a:r>
              <a:rPr lang="ru-RU" dirty="0"/>
              <a:t>     </a:t>
            </a:r>
            <a:r>
              <a:rPr lang="ru-RU" dirty="0">
                <a:solidFill>
                  <a:srgbClr val="002060"/>
                </a:solidFill>
              </a:rPr>
              <a:t>А это яркие примеры загрязнения улиц нашей столицы и наших великолепных гор</a:t>
            </a:r>
          </a:p>
        </p:txBody>
      </p:sp>
    </p:spTree>
    <p:extLst>
      <p:ext uri="{BB962C8B-B14F-4D97-AF65-F5344CB8AC3E}">
        <p14:creationId xmlns:p14="http://schemas.microsoft.com/office/powerpoint/2010/main" val="31505309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:\Новая папка (2)\111\vQo1N5ypz9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810009"/>
            <a:ext cx="4539083" cy="43758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E:\Новая папка (2)\111\xOqWoGxdGlw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333" y="1765177"/>
            <a:ext cx="5143500" cy="44654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B10C6E23-267A-4890-9BC2-5DFB075D4D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6021" y="627355"/>
            <a:ext cx="8596668" cy="1320800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Район моей Гимназии </a:t>
            </a:r>
            <a:r>
              <a:rPr lang="en-US" dirty="0">
                <a:solidFill>
                  <a:srgbClr val="002060"/>
                </a:solidFill>
              </a:rPr>
              <a:t>N19</a:t>
            </a:r>
            <a:endParaRPr lang="ru-RU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544073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264" y="1664360"/>
            <a:ext cx="5777346" cy="435449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53571E2F-1DFD-4658-A01F-E5013104D8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3489" y="1664360"/>
            <a:ext cx="5542228" cy="4354497"/>
          </a:xfrm>
          <a:prstGeom prst="rect">
            <a:avLst/>
          </a:prstGeom>
        </p:spPr>
      </p:pic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10069FA6-90E6-4D75-94B6-432C0BFA72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67446" y="432046"/>
            <a:ext cx="8596668" cy="1320800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Есть и чистые места нашего города</a:t>
            </a:r>
          </a:p>
        </p:txBody>
      </p:sp>
    </p:spTree>
    <p:extLst>
      <p:ext uri="{BB962C8B-B14F-4D97-AF65-F5344CB8AC3E}">
        <p14:creationId xmlns:p14="http://schemas.microsoft.com/office/powerpoint/2010/main" val="16114715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D07201-ABAD-4DBF-8495-1D947FDF2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609600"/>
            <a:ext cx="8986345" cy="132080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      </a:t>
            </a:r>
            <a:r>
              <a:rPr lang="ru-RU" dirty="0">
                <a:solidFill>
                  <a:srgbClr val="002060"/>
                </a:solidFill>
              </a:rPr>
              <a:t>Но это центр Черкесска и не </a:t>
            </a:r>
            <a:r>
              <a:rPr lang="ru-RU" dirty="0" smtClean="0">
                <a:solidFill>
                  <a:srgbClr val="002060"/>
                </a:solidFill>
              </a:rPr>
              <a:t>      удивительно, </a:t>
            </a:r>
            <a:r>
              <a:rPr lang="ru-RU" dirty="0">
                <a:solidFill>
                  <a:srgbClr val="002060"/>
                </a:solidFill>
              </a:rPr>
              <a:t>что за ним </a:t>
            </a:r>
            <a:r>
              <a:rPr lang="ru-RU" dirty="0" smtClean="0">
                <a:solidFill>
                  <a:srgbClr val="002060"/>
                </a:solidFill>
              </a:rPr>
              <a:t>следят.</a:t>
            </a:r>
            <a:endParaRPr lang="ru-RU" dirty="0">
              <a:solidFill>
                <a:srgbClr val="002060"/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DB76432-A3BA-4947-8308-A0D8624371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4238" y="1951038"/>
            <a:ext cx="7974957" cy="46349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0836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C9577F17-E812-459C-B976-5E568EEC53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9289" y="2068498"/>
            <a:ext cx="4574860" cy="399125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6764906-6062-45AC-BBA8-43F76192527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95296" y="1893855"/>
            <a:ext cx="6858000" cy="4562475"/>
          </a:xfrm>
          <a:prstGeom prst="rect">
            <a:avLst/>
          </a:prstGeom>
        </p:spPr>
      </p:pic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DAB3333D-0798-4F8B-A149-6D1212EF20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818" y="573055"/>
            <a:ext cx="9031776" cy="1320800"/>
          </a:xfrm>
        </p:spPr>
        <p:txBody>
          <a:bodyPr/>
          <a:lstStyle/>
          <a:p>
            <a:pPr algn="ctr"/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       </a:t>
            </a:r>
            <a:r>
              <a:rPr lang="ru-RU" dirty="0">
                <a:solidFill>
                  <a:srgbClr val="002060"/>
                </a:solidFill>
              </a:rPr>
              <a:t>А это главная экологическая проблема воздуха в нашей республике </a:t>
            </a:r>
          </a:p>
        </p:txBody>
      </p:sp>
    </p:spTree>
    <p:extLst>
      <p:ext uri="{BB962C8B-B14F-4D97-AF65-F5344CB8AC3E}">
        <p14:creationId xmlns:p14="http://schemas.microsoft.com/office/powerpoint/2010/main" val="35496152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>
            <a:extLst>
              <a:ext uri="{FF2B5EF4-FFF2-40B4-BE49-F238E27FC236}">
                <a16:creationId xmlns:a16="http://schemas.microsoft.com/office/drawing/2014/main" id="{523BB9F7-2775-4846-AF8F-FFEBD70886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31391130"/>
              </p:ext>
            </p:extLst>
          </p:nvPr>
        </p:nvGraphicFramePr>
        <p:xfrm>
          <a:off x="1759242" y="2616180"/>
          <a:ext cx="7174550" cy="4087449"/>
        </p:xfrm>
        <a:graphic>
          <a:graphicData uri="http://schemas.openxmlformats.org/drawingml/2006/table">
            <a:tbl>
              <a:tblPr/>
              <a:tblGrid>
                <a:gridCol w="1434910">
                  <a:extLst>
                    <a:ext uri="{9D8B030D-6E8A-4147-A177-3AD203B41FA5}">
                      <a16:colId xmlns:a16="http://schemas.microsoft.com/office/drawing/2014/main" val="3582243604"/>
                    </a:ext>
                  </a:extLst>
                </a:gridCol>
                <a:gridCol w="1434910">
                  <a:extLst>
                    <a:ext uri="{9D8B030D-6E8A-4147-A177-3AD203B41FA5}">
                      <a16:colId xmlns:a16="http://schemas.microsoft.com/office/drawing/2014/main" val="880608642"/>
                    </a:ext>
                  </a:extLst>
                </a:gridCol>
                <a:gridCol w="1434910">
                  <a:extLst>
                    <a:ext uri="{9D8B030D-6E8A-4147-A177-3AD203B41FA5}">
                      <a16:colId xmlns:a16="http://schemas.microsoft.com/office/drawing/2014/main" val="3158959225"/>
                    </a:ext>
                  </a:extLst>
                </a:gridCol>
                <a:gridCol w="1434910">
                  <a:extLst>
                    <a:ext uri="{9D8B030D-6E8A-4147-A177-3AD203B41FA5}">
                      <a16:colId xmlns:a16="http://schemas.microsoft.com/office/drawing/2014/main" val="3026734427"/>
                    </a:ext>
                  </a:extLst>
                </a:gridCol>
                <a:gridCol w="1434910">
                  <a:extLst>
                    <a:ext uri="{9D8B030D-6E8A-4147-A177-3AD203B41FA5}">
                      <a16:colId xmlns:a16="http://schemas.microsoft.com/office/drawing/2014/main" val="1129556416"/>
                    </a:ext>
                  </a:extLst>
                </a:gridCol>
              </a:tblGrid>
              <a:tr h="592029">
                <a:tc rowSpan="2">
                  <a:txBody>
                    <a:bodyPr/>
                    <a:lstStyle/>
                    <a:p>
                      <a:pPr algn="ctr"/>
                      <a:r>
                        <a:rPr lang="ru-RU" sz="1800" b="0" dirty="0">
                          <a:solidFill>
                            <a:srgbClr val="002060"/>
                          </a:solidFill>
                          <a:effectLst/>
                        </a:rPr>
                        <a:t>Год</a:t>
                      </a:r>
                    </a:p>
                  </a:txBody>
                  <a:tcPr marL="75222" marR="75222" marT="75222" marB="75222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/>
                      <a:r>
                        <a:rPr lang="ru-RU" sz="1800" b="0" dirty="0">
                          <a:solidFill>
                            <a:srgbClr val="002060"/>
                          </a:solidFill>
                          <a:effectLst/>
                        </a:rPr>
                        <a:t>Показатель</a:t>
                      </a:r>
                    </a:p>
                  </a:txBody>
                  <a:tcPr marL="75222" marR="75222" marT="75222" marB="75222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83000588"/>
                  </a:ext>
                </a:extLst>
              </a:tr>
              <a:tr h="567394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>
                          <a:solidFill>
                            <a:srgbClr val="002060"/>
                          </a:solidFill>
                          <a:effectLst/>
                        </a:rPr>
                        <a:t>образование</a:t>
                      </a:r>
                    </a:p>
                  </a:txBody>
                  <a:tcPr marL="75222" marR="75222" marT="75222" marB="75222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>
                          <a:solidFill>
                            <a:srgbClr val="002060"/>
                          </a:solidFill>
                          <a:effectLst/>
                        </a:rPr>
                        <a:t>утилизация</a:t>
                      </a:r>
                    </a:p>
                  </a:txBody>
                  <a:tcPr marL="75222" marR="75222" marT="75222" marB="75222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>
                          <a:solidFill>
                            <a:srgbClr val="002060"/>
                          </a:solidFill>
                          <a:effectLst/>
                        </a:rPr>
                        <a:t>хранение</a:t>
                      </a:r>
                    </a:p>
                  </a:txBody>
                  <a:tcPr marL="75222" marR="75222" marT="75222" marB="75222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>
                          <a:solidFill>
                            <a:srgbClr val="002060"/>
                          </a:solidFill>
                          <a:effectLst/>
                        </a:rPr>
                        <a:t>захоронение</a:t>
                      </a:r>
                    </a:p>
                  </a:txBody>
                  <a:tcPr marL="75222" marR="75222" marT="75222" marB="75222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0975045"/>
                  </a:ext>
                </a:extLst>
              </a:tr>
              <a:tr h="283697"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2010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1,237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0,848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0,003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0,464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33585356"/>
                  </a:ext>
                </a:extLst>
              </a:tr>
              <a:tr h="283697"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2011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0,656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0,296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-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0,432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77841419"/>
                  </a:ext>
                </a:extLst>
              </a:tr>
              <a:tr h="283697"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2012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1,290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0,813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0,001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0,507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29438977"/>
                  </a:ext>
                </a:extLst>
              </a:tr>
              <a:tr h="283697"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2013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1,154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0,685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0,001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0,507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315353754"/>
                  </a:ext>
                </a:extLst>
              </a:tr>
              <a:tr h="283697"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2014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0,926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0,676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0,0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0,527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88954631"/>
                  </a:ext>
                </a:extLst>
              </a:tr>
              <a:tr h="283697"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2015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0,777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0,521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0,0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0,481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54167854"/>
                  </a:ext>
                </a:extLst>
              </a:tr>
              <a:tr h="283697"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2016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0,926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0,466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0,0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0,465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32997780"/>
                  </a:ext>
                </a:extLst>
              </a:tr>
              <a:tr h="283697"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2017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1,490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0,490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solidFill>
                            <a:srgbClr val="002060"/>
                          </a:solidFill>
                          <a:effectLst/>
                        </a:rPr>
                        <a:t>0,0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solidFill>
                            <a:srgbClr val="002060"/>
                          </a:solidFill>
                          <a:effectLst/>
                        </a:rPr>
                        <a:t>0,02</a:t>
                      </a:r>
                    </a:p>
                  </a:txBody>
                  <a:tcPr marL="75222" marR="75222" marT="37611" marB="37611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43432558"/>
                  </a:ext>
                </a:extLst>
              </a:tr>
            </a:tbl>
          </a:graphicData>
        </a:graphic>
      </p:graphicFrame>
      <p:sp>
        <p:nvSpPr>
          <p:cNvPr id="4" name="Rectangle 1">
            <a:extLst>
              <a:ext uri="{FF2B5EF4-FFF2-40B4-BE49-F238E27FC236}">
                <a16:creationId xmlns:a16="http://schemas.microsoft.com/office/drawing/2014/main" id="{DFCFFA5E-CEBB-4552-BDAF-5B342964444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133165" y="123594"/>
            <a:ext cx="11052699" cy="2292814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53920" rIns="0" bIns="1269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altLang="ru-RU" sz="2000" b="1" dirty="0">
                <a:solidFill>
                  <a:srgbClr val="002060"/>
                </a:solidFill>
                <a:latin typeface="Roboto" panose="020B0604020202020204" pitchFamily="2" charset="0"/>
              </a:rPr>
              <a:t>                     </a:t>
            </a:r>
            <a:r>
              <a:rPr lang="ru-RU" altLang="ru-RU" sz="2400" b="1" dirty="0">
                <a:solidFill>
                  <a:srgbClr val="002060"/>
                </a:solidFill>
                <a:latin typeface="Roboto" panose="020B0604020202020204" pitchFamily="2" charset="0"/>
              </a:rPr>
              <a:t>Информация экспертов об отходах жизнедеятельности человека</a:t>
            </a:r>
            <a:endParaRPr kumimoji="0" lang="ru-RU" altLang="ru-RU" sz="2400" b="1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Roboto" panose="020B0604020202020204" pitchFamily="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B0604020202020204" pitchFamily="2" charset="0"/>
              </a:rPr>
              <a:t>Количество образованных отходов выросло с 2010 г. более чем на 0,253 млн т или 20,45%. Отмечено сокращение доли утилизированных отходов (на 42,22% с 2010 г.).</a:t>
            </a: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B0604020202020204" pitchFamily="2" charset="0"/>
              </a:rPr>
              <a:t>Образование, утилизация и захоронение отходов, млн т</a:t>
            </a:r>
            <a:endParaRPr kumimoji="0" lang="ru-RU" altLang="ru-RU" sz="20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0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B0604020202020204" pitchFamily="2" charset="0"/>
              </a:rPr>
              <a:t>В 2017 г. твердых коммунальных отходов было вывезено на 18,3% больше, чем в 2010 г. Вывоз ТКО на предприятия по переработке отходов в 2017 г. не осуществлялся</a:t>
            </a:r>
            <a:r>
              <a:rPr kumimoji="0" lang="ru-RU" altLang="ru-RU" sz="1100" b="0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Roboto" panose="020B0604020202020204" pitchFamily="2" charset="0"/>
              </a:rPr>
              <a:t>.</a:t>
            </a:r>
            <a:endParaRPr kumimoji="0" lang="ru-RU" altLang="ru-RU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648183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D7E309F9-3E07-42BD-824D-10F83046ABA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4287" y="174426"/>
            <a:ext cx="11674136" cy="2723701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0" tIns="253920" rIns="0" bIns="126960" numCol="1" anchor="ctr" anchorCtr="0" compatLnSpc="1">
            <a:prstTxWarp prst="textNoShape">
              <a:avLst/>
            </a:prstTxWarp>
            <a:spAutoFit/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333333"/>
                </a:solidFill>
                <a:effectLst/>
                <a:latin typeface="Roboto" panose="02000000000000000000" pitchFamily="2" charset="0"/>
              </a:rPr>
              <a:t>                                </a:t>
            </a:r>
            <a:r>
              <a:rPr kumimoji="0" lang="ru-RU" altLang="ru-RU" sz="24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Информация экспертов об загрязнение воздуха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     Мониторинг состояния атмосферного воздуха проводился в 1 городе на 1 станции наблюдения. В </a:t>
            </a:r>
            <a:r>
              <a:rPr kumimoji="0" lang="ru-RU" altLang="ru-RU" sz="1600" b="0" i="0" u="none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2021 </a:t>
            </a: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г. общий объем выбросов загрязняющих веществ составил 54,1 тыс. т, что на 0,6% больше, чем в 2016 г. В последние годы наблюдается сокращение выбросов от стационарных источников на 16,9%, и небольшой рост выбросов от автомобильного транспорта - на 1,1%.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    Динамика выбросов загрязняющих веществ в атмосферный воздух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0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В структуре выбросов загрязняющих веществ в атмосферный воздух от стационарных источников прослеживается значительное сокращение выбросов твердых веществ - на 41,3%, сокращение диоксида серы и оксидов азота на 50% и 39,1% соответственно; в полтора раза увеличились выбросы ЛОС.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600" b="1" i="0" u="none" strike="noStrike" cap="none" normalizeH="0" baseline="0" dirty="0">
                <a:ln>
                  <a:noFill/>
                </a:ln>
                <a:solidFill>
                  <a:srgbClr val="002060"/>
                </a:solidFill>
                <a:effectLst/>
                <a:latin typeface="Roboto" panose="02000000000000000000" pitchFamily="2" charset="0"/>
              </a:rPr>
              <a:t>Структура выбросов загрязняющих веществ от стационарных источников</a:t>
            </a:r>
            <a:endParaRPr kumimoji="0" lang="ru-RU" altLang="ru-RU" sz="1600" b="0" i="0" u="none" strike="noStrike" cap="none" normalizeH="0" baseline="0" dirty="0">
              <a:ln>
                <a:noFill/>
              </a:ln>
              <a:solidFill>
                <a:srgbClr val="002060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Таблица 4">
            <a:extLst>
              <a:ext uri="{FF2B5EF4-FFF2-40B4-BE49-F238E27FC236}">
                <a16:creationId xmlns:a16="http://schemas.microsoft.com/office/drawing/2014/main" id="{8A1E8F5B-F1BA-4662-A56C-D3BB3D9D5FC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6100896"/>
              </p:ext>
            </p:extLst>
          </p:nvPr>
        </p:nvGraphicFramePr>
        <p:xfrm>
          <a:off x="1127464" y="2923168"/>
          <a:ext cx="8007656" cy="3696531"/>
        </p:xfrm>
        <a:graphic>
          <a:graphicData uri="http://schemas.openxmlformats.org/drawingml/2006/table">
            <a:tbl>
              <a:tblPr/>
              <a:tblGrid>
                <a:gridCol w="1347379">
                  <a:extLst>
                    <a:ext uri="{9D8B030D-6E8A-4147-A177-3AD203B41FA5}">
                      <a16:colId xmlns:a16="http://schemas.microsoft.com/office/drawing/2014/main" val="1688021984"/>
                    </a:ext>
                  </a:extLst>
                </a:gridCol>
                <a:gridCol w="726972">
                  <a:extLst>
                    <a:ext uri="{9D8B030D-6E8A-4147-A177-3AD203B41FA5}">
                      <a16:colId xmlns:a16="http://schemas.microsoft.com/office/drawing/2014/main" val="1430320316"/>
                    </a:ext>
                  </a:extLst>
                </a:gridCol>
                <a:gridCol w="722911">
                  <a:extLst>
                    <a:ext uri="{9D8B030D-6E8A-4147-A177-3AD203B41FA5}">
                      <a16:colId xmlns:a16="http://schemas.microsoft.com/office/drawing/2014/main" val="1664638223"/>
                    </a:ext>
                  </a:extLst>
                </a:gridCol>
                <a:gridCol w="768263">
                  <a:extLst>
                    <a:ext uri="{9D8B030D-6E8A-4147-A177-3AD203B41FA5}">
                      <a16:colId xmlns:a16="http://schemas.microsoft.com/office/drawing/2014/main" val="2782806482"/>
                    </a:ext>
                  </a:extLst>
                </a:gridCol>
                <a:gridCol w="935703">
                  <a:extLst>
                    <a:ext uri="{9D8B030D-6E8A-4147-A177-3AD203B41FA5}">
                      <a16:colId xmlns:a16="http://schemas.microsoft.com/office/drawing/2014/main" val="2457970040"/>
                    </a:ext>
                  </a:extLst>
                </a:gridCol>
                <a:gridCol w="779382">
                  <a:extLst>
                    <a:ext uri="{9D8B030D-6E8A-4147-A177-3AD203B41FA5}">
                      <a16:colId xmlns:a16="http://schemas.microsoft.com/office/drawing/2014/main" val="125873357"/>
                    </a:ext>
                  </a:extLst>
                </a:gridCol>
                <a:gridCol w="1121575">
                  <a:extLst>
                    <a:ext uri="{9D8B030D-6E8A-4147-A177-3AD203B41FA5}">
                      <a16:colId xmlns:a16="http://schemas.microsoft.com/office/drawing/2014/main" val="2113065641"/>
                    </a:ext>
                  </a:extLst>
                </a:gridCol>
                <a:gridCol w="847058">
                  <a:extLst>
                    <a:ext uri="{9D8B030D-6E8A-4147-A177-3AD203B41FA5}">
                      <a16:colId xmlns:a16="http://schemas.microsoft.com/office/drawing/2014/main" val="3373963439"/>
                    </a:ext>
                  </a:extLst>
                </a:gridCol>
                <a:gridCol w="758413">
                  <a:extLst>
                    <a:ext uri="{9D8B030D-6E8A-4147-A177-3AD203B41FA5}">
                      <a16:colId xmlns:a16="http://schemas.microsoft.com/office/drawing/2014/main" val="3967436555"/>
                    </a:ext>
                  </a:extLst>
                </a:gridCol>
              </a:tblGrid>
              <a:tr h="1340315">
                <a:tc>
                  <a:txBody>
                    <a:bodyPr/>
                    <a:lstStyle/>
                    <a:p>
                      <a:pPr algn="l"/>
                      <a:r>
                        <a:rPr lang="ru-RU" sz="1800" b="0">
                          <a:effectLst/>
                        </a:rPr>
                        <a:t>Выбросы, тыс. т</a:t>
                      </a: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effectLst/>
                        </a:rPr>
                        <a:t>2014</a:t>
                      </a:r>
                      <a:endParaRPr lang="ru-RU" sz="1800" b="0" dirty="0">
                        <a:effectLst/>
                      </a:endParaRP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effectLst/>
                        </a:rPr>
                        <a:t>2015</a:t>
                      </a:r>
                      <a:endParaRPr lang="ru-RU" sz="1800" b="0" dirty="0">
                        <a:effectLst/>
                      </a:endParaRP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effectLst/>
                        </a:rPr>
                        <a:t>2016</a:t>
                      </a:r>
                      <a:endParaRPr lang="ru-RU" sz="1800" b="0" dirty="0">
                        <a:effectLst/>
                      </a:endParaRP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effectLst/>
                        </a:rPr>
                        <a:t>2017</a:t>
                      </a:r>
                      <a:endParaRPr lang="ru-RU" sz="1800" b="0" dirty="0">
                        <a:effectLst/>
                      </a:endParaRP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effectLst/>
                        </a:rPr>
                        <a:t>2018</a:t>
                      </a:r>
                      <a:endParaRPr lang="ru-RU" sz="1800" b="0" dirty="0">
                        <a:effectLst/>
                      </a:endParaRP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effectLst/>
                        </a:rPr>
                        <a:t>2019</a:t>
                      </a:r>
                      <a:endParaRPr lang="ru-RU" sz="1800" b="0" dirty="0">
                        <a:effectLst/>
                      </a:endParaRP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effectLst/>
                        </a:rPr>
                        <a:t>2020</a:t>
                      </a:r>
                      <a:endParaRPr lang="ru-RU" sz="1800" b="0" dirty="0">
                        <a:effectLst/>
                      </a:endParaRP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b="0" dirty="0" smtClean="0">
                          <a:effectLst/>
                        </a:rPr>
                        <a:t>2021</a:t>
                      </a:r>
                      <a:endParaRPr lang="ru-RU" sz="1800" b="0" dirty="0">
                        <a:effectLst/>
                      </a:endParaRPr>
                    </a:p>
                  </a:txBody>
                  <a:tcPr marL="75809" marR="75809" marT="75809" marB="75809" anchor="ctr">
                    <a:lnL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CCCCCC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E4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9006832"/>
                  </a:ext>
                </a:extLst>
              </a:tr>
              <a:tr h="440517">
                <a:tc>
                  <a:txBody>
                    <a:bodyPr/>
                    <a:lstStyle/>
                    <a:p>
                      <a:pPr algn="l"/>
                      <a:r>
                        <a:rPr lang="ru-RU" sz="1800">
                          <a:effectLst/>
                        </a:rPr>
                        <a:t>Всего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20,1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25,5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22,2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21,1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15,7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14,7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17,2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16,7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692943"/>
                  </a:ext>
                </a:extLst>
              </a:tr>
              <a:tr h="510572">
                <a:tc>
                  <a:txBody>
                    <a:bodyPr/>
                    <a:lstStyle/>
                    <a:p>
                      <a:pPr algn="l"/>
                      <a:r>
                        <a:rPr lang="ru-RU" sz="1800">
                          <a:effectLst/>
                        </a:rPr>
                        <a:t>твердые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7,5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11,3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6,2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5,6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4,6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4,4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4,3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4,4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77040267"/>
                  </a:ext>
                </a:extLst>
              </a:tr>
              <a:tr h="339308">
                <a:tc>
                  <a:txBody>
                    <a:bodyPr/>
                    <a:lstStyle/>
                    <a:p>
                      <a:pPr algn="l"/>
                      <a:r>
                        <a:rPr lang="ru-RU" sz="1800">
                          <a:effectLst/>
                        </a:rPr>
                        <a:t>СО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3,0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3,1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2,5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2,4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2,1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2,5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2,3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74356809"/>
                  </a:ext>
                </a:extLst>
              </a:tr>
              <a:tr h="339308">
                <a:tc>
                  <a:txBody>
                    <a:bodyPr/>
                    <a:lstStyle/>
                    <a:p>
                      <a:pPr algn="l"/>
                      <a:r>
                        <a:rPr lang="en-US" sz="1800">
                          <a:effectLst/>
                        </a:rPr>
                        <a:t>SO</a:t>
                      </a:r>
                      <a:r>
                        <a:rPr lang="en-US" sz="1800" baseline="-25000">
                          <a:effectLst/>
                        </a:rPr>
                        <a:t>2</a:t>
                      </a:r>
                      <a:endParaRPr lang="en-US" sz="1800">
                        <a:effectLst/>
                      </a:endParaRP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0,1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0,1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0,1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0,1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4311317"/>
                  </a:ext>
                </a:extLst>
              </a:tr>
              <a:tr h="339308">
                <a:tc>
                  <a:txBody>
                    <a:bodyPr/>
                    <a:lstStyle/>
                    <a:p>
                      <a:pPr algn="l"/>
                      <a:r>
                        <a:rPr lang="en-US" sz="1800">
                          <a:effectLst/>
                        </a:rPr>
                        <a:t>NO</a:t>
                      </a:r>
                      <a:r>
                        <a:rPr lang="en-US" sz="1800" baseline="-25000">
                          <a:effectLst/>
                        </a:rPr>
                        <a:t>x</a:t>
                      </a:r>
                      <a:endParaRPr lang="en-US" sz="1800">
                        <a:effectLst/>
                      </a:endParaRP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6,9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7,6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6,5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6,6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4,9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4,3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4,2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4,2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1143832"/>
                  </a:ext>
                </a:extLst>
              </a:tr>
              <a:tr h="354737">
                <a:tc>
                  <a:txBody>
                    <a:bodyPr/>
                    <a:lstStyle/>
                    <a:p>
                      <a:pPr algn="l"/>
                      <a:r>
                        <a:rPr lang="ru-RU" sz="1800">
                          <a:effectLst/>
                        </a:rPr>
                        <a:t>ЛОС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0,2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>
                          <a:effectLst/>
                        </a:rPr>
                        <a:t>0,3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800" dirty="0">
                          <a:effectLst/>
                        </a:rPr>
                        <a:t>0,3</a:t>
                      </a:r>
                    </a:p>
                  </a:txBody>
                  <a:tcPr marL="75809" marR="75809" marT="37905" marB="37905" anchor="ctr">
                    <a:lnL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7620" cap="flat" cmpd="sng" algn="ctr">
                      <a:solidFill>
                        <a:srgbClr val="DDDDD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4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491700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12857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169D68A-6625-4482-B087-7333FC472F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497" y="284086"/>
            <a:ext cx="9692783" cy="1761724"/>
          </a:xfrm>
        </p:spPr>
        <p:txBody>
          <a:bodyPr/>
          <a:lstStyle/>
          <a:p>
            <a:r>
              <a:rPr lang="ru-RU" dirty="0">
                <a:solidFill>
                  <a:srgbClr val="002060"/>
                </a:solidFill>
              </a:rPr>
              <a:t>     А вот что мы сейчас используем для сортировки мусора и как видно по статистике это не помогает!!!!!</a:t>
            </a: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AD39CFC6-3595-471F-9314-376BCA1B48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14726"/>
            <a:ext cx="5711485" cy="3593175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2F570A00-CD29-453D-8B64-27A2AF5666D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36108" y="2414726"/>
            <a:ext cx="6198002" cy="3493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900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1F0D028-00C3-4AAE-A091-79D9B4260E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3551" y="662865"/>
            <a:ext cx="9647396" cy="2328909"/>
          </a:xfrm>
        </p:spPr>
        <p:txBody>
          <a:bodyPr>
            <a:normAutofit/>
          </a:bodyPr>
          <a:lstStyle/>
          <a:p>
            <a:pPr algn="ctr"/>
            <a:r>
              <a:rPr lang="ru-RU" dirty="0"/>
              <a:t>   </a:t>
            </a:r>
            <a:r>
              <a:rPr lang="ru-RU" dirty="0">
                <a:solidFill>
                  <a:schemeClr val="accent2">
                    <a:lumMod val="50000"/>
                  </a:schemeClr>
                </a:solidFill>
              </a:rPr>
              <a:t>Хотя правительство и вводит новые идеи, но </a:t>
            </a:r>
            <a:r>
              <a:rPr lang="ru-RU" dirty="0" smtClean="0">
                <a:solidFill>
                  <a:schemeClr val="accent2">
                    <a:lumMod val="50000"/>
                  </a:schemeClr>
                </a:solidFill>
              </a:rPr>
              <a:t>экологическая проблема на местах не решается!</a:t>
            </a:r>
            <a:endParaRPr lang="ru-RU" dirty="0">
              <a:solidFill>
                <a:schemeClr val="accent2">
                  <a:lumMod val="50000"/>
                </a:schemeClr>
              </a:solidFill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C7A8778A-FB11-4446-9C17-7B5603BA55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68025" y="2465958"/>
            <a:ext cx="5753100" cy="430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22454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DAE0F2-FABF-4DC1-B61C-FB151A599F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1003" y="252248"/>
            <a:ext cx="9090349" cy="163376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400" dirty="0"/>
              <a:t>   </a:t>
            </a:r>
            <a:r>
              <a:rPr lang="ru-RU" sz="3100" dirty="0">
                <a:solidFill>
                  <a:schemeClr val="accent2">
                    <a:lumMod val="50000"/>
                  </a:schemeClr>
                </a:solidFill>
              </a:rPr>
              <a:t>Такое происходит по всей России и не удивительно, что </a:t>
            </a: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</a:rPr>
              <a:t>и в нашей республике этим </a:t>
            </a:r>
            <a:r>
              <a:rPr lang="ru-RU" sz="3100" dirty="0">
                <a:solidFill>
                  <a:schemeClr val="accent2">
                    <a:lumMod val="50000"/>
                  </a:schemeClr>
                </a:solidFill>
              </a:rPr>
              <a:t>всерьез не </a:t>
            </a:r>
            <a:r>
              <a:rPr lang="ru-RU" sz="3100" dirty="0" smtClean="0">
                <a:solidFill>
                  <a:schemeClr val="accent2">
                    <a:lumMod val="50000"/>
                  </a:schemeClr>
                </a:solidFill>
              </a:rPr>
              <a:t>занимаются</a:t>
            </a:r>
            <a:r>
              <a:rPr lang="ru-RU" sz="3100" dirty="0">
                <a:solidFill>
                  <a:schemeClr val="accent2">
                    <a:lumMod val="50000"/>
                  </a:schemeClr>
                </a:solidFill>
              </a:rPr>
              <a:t>.</a:t>
            </a:r>
            <a:br>
              <a:rPr lang="ru-RU" sz="3100" dirty="0">
                <a:solidFill>
                  <a:schemeClr val="accent2">
                    <a:lumMod val="50000"/>
                  </a:schemeClr>
                </a:solidFill>
              </a:rPr>
            </a:br>
            <a:r>
              <a:rPr lang="ru-RU" sz="3100" dirty="0">
                <a:solidFill>
                  <a:schemeClr val="accent2">
                    <a:lumMod val="50000"/>
                  </a:schemeClr>
                </a:solidFill>
              </a:rPr>
              <a:t>    </a:t>
            </a:r>
            <a:r>
              <a:rPr lang="ru-RU" sz="4000" dirty="0" smtClean="0">
                <a:solidFill>
                  <a:srgbClr val="C00000"/>
                </a:solidFill>
              </a:rPr>
              <a:t>Но </a:t>
            </a:r>
            <a:r>
              <a:rPr lang="ru-RU" sz="4000" dirty="0">
                <a:solidFill>
                  <a:srgbClr val="C00000"/>
                </a:solidFill>
              </a:rPr>
              <a:t>к чему это может привести?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41435E7-C249-4346-9E64-66A7C52AC7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51965" y="2758786"/>
            <a:ext cx="6480699" cy="3741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961560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8547D08-7BDA-4B1B-B0AD-FD824A844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9880" y="778276"/>
            <a:ext cx="9274535" cy="1876148"/>
          </a:xfrm>
        </p:spPr>
        <p:txBody>
          <a:bodyPr>
            <a:normAutofit fontScale="90000"/>
          </a:bodyPr>
          <a:lstStyle/>
          <a:p>
            <a:r>
              <a:rPr lang="ru-RU" dirty="0"/>
              <a:t>      </a:t>
            </a:r>
            <a:r>
              <a:rPr lang="ru-RU" sz="4000" dirty="0">
                <a:solidFill>
                  <a:srgbClr val="C00000"/>
                </a:solidFill>
              </a:rPr>
              <a:t>Именно такой исход вполне возможно грозит нашей республике в будущем!!!!!!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D5158BCD-151F-4F27-90F6-65C0B2338A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04513" y="2556769"/>
            <a:ext cx="7785716" cy="36035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992471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64CE72D-8F05-44A5-8E74-39B1DE8917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33272" y="254645"/>
            <a:ext cx="6336024" cy="763316"/>
          </a:xfrm>
        </p:spPr>
        <p:txBody>
          <a:bodyPr/>
          <a:lstStyle/>
          <a:p>
            <a:r>
              <a:rPr lang="ru-RU" dirty="0">
                <a:solidFill>
                  <a:schemeClr val="accent2">
                    <a:lumMod val="75000"/>
                  </a:schemeClr>
                </a:solidFill>
              </a:rPr>
              <a:t>Как нам с этим бороться?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0042426C-F92E-460C-A317-392CC10A00C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84371" y="1127299"/>
            <a:ext cx="9851581" cy="1749065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1.Начать по современному сортировать мусор:</a:t>
            </a:r>
          </a:p>
          <a:p>
            <a:endParaRPr lang="ru-RU" sz="2800" dirty="0">
              <a:solidFill>
                <a:srgbClr val="002060"/>
              </a:solidFill>
            </a:endParaRPr>
          </a:p>
          <a:p>
            <a:r>
              <a:rPr lang="ru-RU" sz="2800" dirty="0">
                <a:solidFill>
                  <a:srgbClr val="002060"/>
                </a:solidFill>
              </a:rPr>
              <a:t>Японский вариант</a:t>
            </a:r>
            <a:r>
              <a:rPr lang="en-US" sz="2800" dirty="0">
                <a:solidFill>
                  <a:srgbClr val="002060"/>
                </a:solidFill>
              </a:rPr>
              <a:t>:                    </a:t>
            </a:r>
            <a:r>
              <a:rPr lang="ru-RU" sz="2800" dirty="0">
                <a:solidFill>
                  <a:srgbClr val="002060"/>
                </a:solidFill>
              </a:rPr>
              <a:t>Германский вариант: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3BF3A790-E68A-4FDE-8F20-A93A03E6D49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4902" y="2965783"/>
            <a:ext cx="4903844" cy="2942306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19195FEF-8139-4287-897E-2CDCC99644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96896" y="2965784"/>
            <a:ext cx="5145085" cy="29423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877097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82F4C6E6-186C-4A27-A72D-35D9E9936F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6919" y="541374"/>
            <a:ext cx="9647395" cy="2139681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 2. Начать ставить фильтры на заводах и производствах, чтобы воздух и вода менее загрязнялись:</a:t>
            </a:r>
          </a:p>
          <a:p>
            <a:endParaRPr lang="ru-RU" sz="2800" dirty="0">
              <a:solidFill>
                <a:srgbClr val="002060"/>
              </a:solidFill>
            </a:endParaRPr>
          </a:p>
          <a:p>
            <a:r>
              <a:rPr lang="ru-RU" sz="2800" dirty="0">
                <a:solidFill>
                  <a:srgbClr val="002060"/>
                </a:solidFill>
              </a:rPr>
              <a:t>      Воздушные:                        Водные:          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803E9A82-4A91-4839-86BC-9D2076E9C8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919" y="2943687"/>
            <a:ext cx="4755800" cy="3554768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F0EC26E8-455D-4258-9BA5-02C59510B5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00616" y="2997323"/>
            <a:ext cx="4686763" cy="344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03031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8A6CE3AD-CA59-41AF-A56B-4979FE04AAE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68962" y="532662"/>
            <a:ext cx="8596668" cy="418138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3.Создать завод по переработке мусора в КЧР: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E7BE05-15C9-4BF5-A839-D19F5F7435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0932" y="1766657"/>
            <a:ext cx="8780016" cy="4558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85390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>
            <a:extLst>
              <a:ext uri="{FF2B5EF4-FFF2-40B4-BE49-F238E27FC236}">
                <a16:creationId xmlns:a16="http://schemas.microsoft.com/office/drawing/2014/main" id="{801ACE96-968A-4BAC-A0CB-FB161420FC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15696" y="541375"/>
            <a:ext cx="9212389" cy="1411712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</a:rPr>
              <a:t>4.Обязать компании ответственные за вывоз мусора к уголовной ответственности, за не исполнение своих обязательств: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572AA40-E9BF-4A1E-9B6D-CB1149FC03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9418" y="2118064"/>
            <a:ext cx="7208667" cy="43271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7293946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947FBA-1FB7-40B8-AE90-5197AA537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718" y="467776"/>
            <a:ext cx="9409716" cy="1826581"/>
          </a:xfrm>
        </p:spPr>
        <p:txBody>
          <a:bodyPr>
            <a:normAutofit/>
          </a:bodyPr>
          <a:lstStyle/>
          <a:p>
            <a:pPr algn="ctr"/>
            <a:r>
              <a:rPr lang="ru-RU" sz="3200" dirty="0">
                <a:solidFill>
                  <a:srgbClr val="002060"/>
                </a:solidFill>
              </a:rPr>
              <a:t>  И после всего этого нам не придётся </a:t>
            </a: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бояться </a:t>
            </a:r>
            <a:r>
              <a:rPr lang="ru-RU" sz="3200" dirty="0">
                <a:solidFill>
                  <a:srgbClr val="002060"/>
                </a:solidFill>
              </a:rPr>
              <a:t>последствий будущих экологических </a:t>
            </a:r>
            <a:r>
              <a:rPr lang="ru-RU" sz="3200" dirty="0" smtClean="0">
                <a:solidFill>
                  <a:srgbClr val="002060"/>
                </a:solidFill>
              </a:rPr>
              <a:t/>
            </a:r>
            <a:br>
              <a:rPr lang="ru-RU" sz="3200" dirty="0" smtClean="0">
                <a:solidFill>
                  <a:srgbClr val="002060"/>
                </a:solidFill>
              </a:rPr>
            </a:br>
            <a:r>
              <a:rPr lang="ru-RU" sz="3200" dirty="0" smtClean="0">
                <a:solidFill>
                  <a:srgbClr val="002060"/>
                </a:solidFill>
              </a:rPr>
              <a:t>катастроф </a:t>
            </a:r>
            <a:r>
              <a:rPr lang="ru-RU" sz="3200" dirty="0">
                <a:solidFill>
                  <a:srgbClr val="002060"/>
                </a:solidFill>
              </a:rPr>
              <a:t>в КЧР!!!!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1BD6AC3D-E828-4D6C-A497-30C15C18CDA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5778" y="3227772"/>
            <a:ext cx="4572000" cy="3048000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8825CFEF-167B-40C5-8230-6665F053ACC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62583" y="3227772"/>
            <a:ext cx="4572000" cy="30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36750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4"/>
          <p:cNvSpPr>
            <a:spLocks noChangeArrowheads="1"/>
          </p:cNvSpPr>
          <p:nvPr/>
        </p:nvSpPr>
        <p:spPr bwMode="auto">
          <a:xfrm>
            <a:off x="928456" y="1931558"/>
            <a:ext cx="8352178" cy="3970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>
            <a:lvl1pPr marL="347663" indent="-347663"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457200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indent="0" algn="ctr" eaLnBrk="1" hangingPunct="1"/>
            <a:r>
              <a:rPr lang="ru-RU" altLang="ru-RU" sz="3600" b="1" dirty="0">
                <a:solidFill>
                  <a:srgbClr val="002060"/>
                </a:solidFill>
              </a:rPr>
              <a:t>  Сохранение чистоты природы и воздуха для нашего и будущего поколений является не только задачей всего человечества в целом, но и каждого человека в отдельности. Это должен помнить каждый</a:t>
            </a:r>
            <a:r>
              <a:rPr lang="ru-RU" altLang="ru-RU" sz="3600" dirty="0">
                <a:solidFill>
                  <a:srgbClr val="002060"/>
                </a:solidFill>
              </a:rPr>
              <a:t>.</a:t>
            </a:r>
          </a:p>
        </p:txBody>
      </p:sp>
      <p:sp>
        <p:nvSpPr>
          <p:cNvPr id="19459" name="WordArt 5"/>
          <p:cNvSpPr>
            <a:spLocks noChangeArrowheads="1" noChangeShapeType="1" noTextEdit="1"/>
          </p:cNvSpPr>
          <p:nvPr/>
        </p:nvSpPr>
        <p:spPr bwMode="auto">
          <a:xfrm rot="336446">
            <a:off x="395261" y="438976"/>
            <a:ext cx="8704945" cy="1534262"/>
          </a:xfrm>
          <a:prstGeom prst="rect">
            <a:avLst/>
          </a:prstGeom>
        </p:spPr>
        <p:txBody>
          <a:bodyPr wrap="none" fromWordArt="1">
            <a:prstTxWarp prst="textCascadeUp">
              <a:avLst>
                <a:gd name="adj" fmla="val 51316"/>
              </a:avLst>
            </a:prstTxWarp>
            <a:scene3d>
              <a:camera prst="legacyPerspectiveFront">
                <a:rot lat="20519995" lon="1080000" rev="0"/>
              </a:camera>
              <a:lightRig rig="legacyHarsh2" dir="b"/>
            </a:scene3d>
            <a:sp3d extrusionH="430200" prstMaterial="legacyMatte">
              <a:extrusionClr>
                <a:srgbClr val="FF6600"/>
              </a:extrusionClr>
              <a:contourClr>
                <a:srgbClr val="FFE701"/>
              </a:contourClr>
            </a:sp3d>
          </a:bodyPr>
          <a:lstStyle/>
          <a:p>
            <a:pPr algn="ctr"/>
            <a:r>
              <a:rPr lang="ru-RU" sz="3600" kern="10" dirty="0">
                <a:ln w="9525">
                  <a:round/>
                  <a:headEnd/>
                  <a:tailEnd/>
                </a:ln>
                <a:gradFill rotWithShape="1">
                  <a:gsLst>
                    <a:gs pos="0">
                      <a:srgbClr val="FFE701"/>
                    </a:gs>
                    <a:gs pos="100000">
                      <a:srgbClr val="FE3E02"/>
                    </a:gs>
                  </a:gsLst>
                  <a:lin ang="5040000" scaled="1"/>
                </a:gradFill>
                <a:latin typeface="Impact" panose="020B0806030902050204" pitchFamily="34" charset="0"/>
              </a:rPr>
              <a:t> Заключение</a:t>
            </a:r>
          </a:p>
          <a:p>
            <a:pPr algn="ctr"/>
            <a:endParaRPr lang="ru-RU" sz="3600" kern="10" dirty="0">
              <a:ln w="9525">
                <a:round/>
                <a:headEnd/>
                <a:tailEnd/>
              </a:ln>
              <a:gradFill rotWithShape="1">
                <a:gsLst>
                  <a:gs pos="0">
                    <a:srgbClr val="FFE701"/>
                  </a:gs>
                  <a:gs pos="100000">
                    <a:srgbClr val="FE3E02"/>
                  </a:gs>
                </a:gsLst>
                <a:lin ang="5040000" scaled="1"/>
              </a:gradFill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5547286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4241102-F77B-4FAD-AE9C-FE0217B7A7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787587" y="63966"/>
            <a:ext cx="4710881" cy="1646302"/>
          </a:xfrm>
        </p:spPr>
        <p:txBody>
          <a:bodyPr/>
          <a:lstStyle/>
          <a:p>
            <a:r>
              <a:rPr lang="ru-RU" sz="3600" b="1" dirty="0">
                <a:solidFill>
                  <a:srgbClr val="002060"/>
                </a:solidFill>
              </a:rPr>
              <a:t>Список литературы: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6957FE1-58A6-48C8-8640-94062102B105}"/>
              </a:ext>
            </a:extLst>
          </p:cNvPr>
          <p:cNvSpPr txBox="1"/>
          <p:nvPr/>
        </p:nvSpPr>
        <p:spPr>
          <a:xfrm>
            <a:off x="1034249" y="2140388"/>
            <a:ext cx="6098958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1.</a:t>
            </a:r>
            <a:r>
              <a:rPr lang="en-US" sz="2400" dirty="0"/>
              <a:t>http://www.consultant.ru/document/cons_doc_LAW_34823/</a:t>
            </a:r>
            <a:endParaRPr lang="ru-RU" sz="24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0B771B3-A0F3-454D-8FB7-63788A9D9380}"/>
              </a:ext>
            </a:extLst>
          </p:cNvPr>
          <p:cNvSpPr txBox="1"/>
          <p:nvPr/>
        </p:nvSpPr>
        <p:spPr>
          <a:xfrm>
            <a:off x="1084352" y="2995384"/>
            <a:ext cx="7674745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2. </a:t>
            </a:r>
            <a:r>
              <a:rPr lang="en-US" sz="2400" dirty="0"/>
              <a:t>https://gosdoklad-ecology.ru/2017/subjects/skfo/karachaevo-cherkesskaya-respublika/</a:t>
            </a:r>
            <a:endParaRPr lang="ru-RU" sz="2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5287B82-755D-4096-A709-B2A14BA85F91}"/>
              </a:ext>
            </a:extLst>
          </p:cNvPr>
          <p:cNvSpPr txBox="1"/>
          <p:nvPr/>
        </p:nvSpPr>
        <p:spPr>
          <a:xfrm>
            <a:off x="1034249" y="4342050"/>
            <a:ext cx="9173795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/>
              <a:t>3.</a:t>
            </a:r>
            <a:r>
              <a:rPr lang="en-US" sz="2400" dirty="0"/>
              <a:t>https://</a:t>
            </a:r>
            <a:r>
              <a:rPr lang="ru-RU" sz="2400" dirty="0"/>
              <a:t>сезоны-</a:t>
            </a:r>
            <a:r>
              <a:rPr lang="ru-RU" sz="2400" dirty="0" err="1"/>
              <a:t>года.рф</a:t>
            </a:r>
            <a:r>
              <a:rPr lang="ru-RU" sz="2400" dirty="0"/>
              <a:t>/решение%20экологических%20проблем.</a:t>
            </a:r>
            <a:r>
              <a:rPr lang="en-US" sz="2400" dirty="0"/>
              <a:t>html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2610030110"/>
      </p:ext>
    </p:extLst>
  </p:cSld>
  <p:clrMapOvr>
    <a:masterClrMapping/>
  </p:clrMapOvr>
</p:sld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Аспект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516</TotalTime>
  <Words>702</Words>
  <Application>Microsoft Office PowerPoint</Application>
  <PresentationFormat>Широкоэкранный</PresentationFormat>
  <Paragraphs>182</Paragraphs>
  <Slides>27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27</vt:i4>
      </vt:variant>
    </vt:vector>
  </HeadingPairs>
  <TitlesOfParts>
    <vt:vector size="37" baseType="lpstr">
      <vt:lpstr>Arial</vt:lpstr>
      <vt:lpstr>Georgia</vt:lpstr>
      <vt:lpstr>Impact</vt:lpstr>
      <vt:lpstr>Roboto</vt:lpstr>
      <vt:lpstr>Times New Roman</vt:lpstr>
      <vt:lpstr>Trebuchet MS</vt:lpstr>
      <vt:lpstr>Verdana</vt:lpstr>
      <vt:lpstr>Wingdings</vt:lpstr>
      <vt:lpstr>Wingdings 3</vt:lpstr>
      <vt:lpstr>Аспект</vt:lpstr>
      <vt:lpstr>МБОУ «Гимназия № 19»</vt:lpstr>
      <vt:lpstr>Презентация PowerPoint</vt:lpstr>
      <vt:lpstr>Презентация PowerPoint</vt:lpstr>
      <vt:lpstr>1.Введение:</vt:lpstr>
      <vt:lpstr>Презентация PowerPoint</vt:lpstr>
      <vt:lpstr>     Цель  проектной работы:          Привить людям заботу об окружающей среде и        понимание того, что он должен не засорят свой собственный дом, отходами своей жизнедеятельности. </vt:lpstr>
      <vt:lpstr>    Исходя из цели проектной работы, я поставил следующие задачи: </vt:lpstr>
      <vt:lpstr>Чаще всего экология страдает из-за того , что люди выбрасывают мусор куда попало … </vt:lpstr>
      <vt:lpstr>Яркие примеры загрязнения воды</vt:lpstr>
      <vt:lpstr>     А это яркие примеры загрязнения улиц нашей столицы и наших великолепных гор</vt:lpstr>
      <vt:lpstr>Район моей Гимназии N19</vt:lpstr>
      <vt:lpstr>Есть и чистые места нашего города</vt:lpstr>
      <vt:lpstr>       Но это центр Черкесска и не       удивительно, что за ним следят.</vt:lpstr>
      <vt:lpstr>       А это главная экологическая проблема воздуха в нашей республике </vt:lpstr>
      <vt:lpstr>                     Информация экспертов об отходах жизнедеятельности человека Количество образованных отходов выросло с 2010 г. более чем на 0,253 млн т или 20,45%. Отмечено сокращение доли утилизированных отходов (на 42,22% с 2010 г.). Образование, утилизация и захоронение отходов, млн т В 2017 г. твердых коммунальных отходов было вывезено на 18,3% больше, чем в 2010 г. Вывоз ТКО на предприятия по переработке отходов в 2017 г. не осуществлялся.</vt:lpstr>
      <vt:lpstr>Презентация PowerPoint</vt:lpstr>
      <vt:lpstr>     А вот что мы сейчас используем для сортировки мусора и как видно по статистике это не помогает!!!!!</vt:lpstr>
      <vt:lpstr>   Хотя правительство и вводит новые идеи, но экологическая проблема на местах не решается!</vt:lpstr>
      <vt:lpstr>   Такое происходит по всей России и не удивительно, что и в нашей республике этим всерьез не занимаются.     Но к чему это может привести?</vt:lpstr>
      <vt:lpstr>      Именно такой исход вполне возможно грозит нашей республике в будущем!!!!!!</vt:lpstr>
      <vt:lpstr>Как нам с этим бороться?</vt:lpstr>
      <vt:lpstr>Презентация PowerPoint</vt:lpstr>
      <vt:lpstr>Презентация PowerPoint</vt:lpstr>
      <vt:lpstr>Презентация PowerPoint</vt:lpstr>
      <vt:lpstr>  И после всего этого нам не придётся  бояться последствий будущих экологических  катастроф в КЧР!!!!</vt:lpstr>
      <vt:lpstr>Презентация PowerPoint</vt:lpstr>
      <vt:lpstr>Список литературы: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Проектная работа по географии</dc:title>
  <dc:creator>user</dc:creator>
  <cp:lastModifiedBy>user</cp:lastModifiedBy>
  <cp:revision>31</cp:revision>
  <dcterms:created xsi:type="dcterms:W3CDTF">2017-10-11T04:52:57Z</dcterms:created>
  <dcterms:modified xsi:type="dcterms:W3CDTF">2022-02-18T14:01:52Z</dcterms:modified>
</cp:coreProperties>
</file>