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1" r:id="rId4"/>
    <p:sldId id="270" r:id="rId5"/>
    <p:sldId id="273" r:id="rId6"/>
    <p:sldId id="258" r:id="rId7"/>
    <p:sldId id="266" r:id="rId8"/>
    <p:sldId id="281" r:id="rId9"/>
    <p:sldId id="274" r:id="rId10"/>
    <p:sldId id="277" r:id="rId11"/>
    <p:sldId id="278" r:id="rId12"/>
    <p:sldId id="279" r:id="rId13"/>
    <p:sldId id="286" r:id="rId14"/>
    <p:sldId id="287" r:id="rId15"/>
    <p:sldId id="289" r:id="rId16"/>
    <p:sldId id="290" r:id="rId17"/>
    <p:sldId id="291" r:id="rId18"/>
    <p:sldId id="29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171400"/>
            <a:ext cx="7851648" cy="980728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Современный урок технологии</a:t>
            </a:r>
            <a:endParaRPr lang="ru-RU" sz="3600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9304" y="4941168"/>
            <a:ext cx="7854696" cy="139256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FF00"/>
                </a:solidFill>
              </a:rPr>
              <a:t>Рамалданов Эльмар Жалалдинович</a:t>
            </a:r>
          </a:p>
          <a:p>
            <a:r>
              <a:rPr lang="ru-RU" sz="1800" dirty="0" smtClean="0">
                <a:solidFill>
                  <a:srgbClr val="FFFF00"/>
                </a:solidFill>
              </a:rPr>
              <a:t>Учитель технологии МБОУ «СШ №39»</a:t>
            </a:r>
            <a:endParaRPr lang="ru-RU" sz="18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420888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FFFF00"/>
                </a:solidFill>
              </a:rPr>
              <a:t>«Если ученик в школе не научился сам    </a:t>
            </a:r>
          </a:p>
          <a:p>
            <a:r>
              <a:rPr lang="ru-RU" sz="1600" i="1" dirty="0" smtClean="0">
                <a:solidFill>
                  <a:srgbClr val="FFFF00"/>
                </a:solidFill>
              </a:rPr>
              <a:t>  ничего творить, то и в жизни он </a:t>
            </a:r>
          </a:p>
          <a:p>
            <a:r>
              <a:rPr lang="ru-RU" sz="1600" i="1" dirty="0" smtClean="0">
                <a:solidFill>
                  <a:srgbClr val="FFFF00"/>
                </a:solidFill>
              </a:rPr>
              <a:t>будет только подражать,</a:t>
            </a:r>
          </a:p>
          <a:p>
            <a:r>
              <a:rPr lang="ru-RU" sz="1600" i="1" dirty="0" smtClean="0">
                <a:solidFill>
                  <a:srgbClr val="FFFF00"/>
                </a:solidFill>
              </a:rPr>
              <a:t> копировать»</a:t>
            </a:r>
          </a:p>
          <a:p>
            <a:r>
              <a:rPr lang="ru-RU" sz="1600" dirty="0" smtClean="0">
                <a:solidFill>
                  <a:srgbClr val="FFFF00"/>
                </a:solidFill>
              </a:rPr>
              <a:t>Л.Н.Толстой</a:t>
            </a:r>
            <a:endParaRPr lang="ru-RU" sz="1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692696"/>
            <a:ext cx="6912768" cy="12241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prstTxWarp prst="textCirclePour">
              <a:avLst/>
            </a:prstTxWarp>
          </a:bodyPr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836712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Подход к предмету</a:t>
            </a:r>
            <a:endParaRPr lang="ru-RU" sz="40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1475656" y="1916832"/>
            <a:ext cx="864096" cy="93610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660232" y="1916832"/>
            <a:ext cx="864096" cy="93610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692696"/>
            <a:ext cx="6912768" cy="12241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prstTxWarp prst="textCirclePour">
              <a:avLst/>
            </a:prstTxWarp>
          </a:bodyPr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836712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Подход к предмету</a:t>
            </a:r>
            <a:endParaRPr lang="ru-RU" sz="40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1475656" y="1916832"/>
            <a:ext cx="864096" cy="93610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660232" y="1916832"/>
            <a:ext cx="864096" cy="93610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99592" y="2924944"/>
            <a:ext cx="201622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971600" y="3140968"/>
            <a:ext cx="18722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dirty="0" smtClean="0"/>
              <a:t>Ручной труд</a:t>
            </a:r>
            <a:endParaRPr lang="ru-RU" sz="1700" dirty="0"/>
          </a:p>
        </p:txBody>
      </p:sp>
      <p:pic>
        <p:nvPicPr>
          <p:cNvPr id="25" name="Рисунок 24" descr="carpenter-drawing-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33056"/>
            <a:ext cx="1763688" cy="1662276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692696"/>
            <a:ext cx="6912768" cy="12241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prstTxWarp prst="textCirclePour">
              <a:avLst/>
            </a:prstTxWarp>
          </a:bodyPr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836712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Подход к предмету</a:t>
            </a:r>
            <a:endParaRPr lang="ru-RU" sz="40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1475656" y="1916832"/>
            <a:ext cx="864096" cy="93610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660232" y="1916832"/>
            <a:ext cx="864096" cy="93610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99592" y="2924944"/>
            <a:ext cx="201622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84168" y="2924944"/>
            <a:ext cx="201622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971600" y="3140968"/>
            <a:ext cx="18722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dirty="0" smtClean="0"/>
              <a:t>Ручной труд</a:t>
            </a:r>
            <a:endParaRPr lang="ru-RU" sz="1700" dirty="0"/>
          </a:p>
        </p:txBody>
      </p:sp>
      <p:sp>
        <p:nvSpPr>
          <p:cNvPr id="12" name="TextBox 11"/>
          <p:cNvSpPr txBox="1"/>
          <p:nvPr/>
        </p:nvSpPr>
        <p:spPr>
          <a:xfrm>
            <a:off x="6156176" y="3068960"/>
            <a:ext cx="18722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dirty="0" smtClean="0"/>
              <a:t>Инновационный подход</a:t>
            </a:r>
            <a:endParaRPr lang="ru-RU" sz="1700" dirty="0"/>
          </a:p>
        </p:txBody>
      </p:sp>
      <p:pic>
        <p:nvPicPr>
          <p:cNvPr id="24" name="Рисунок 23" descr="2996282_origina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66339" y="3933056"/>
            <a:ext cx="1677661" cy="1763638"/>
          </a:xfrm>
          <a:prstGeom prst="rect">
            <a:avLst/>
          </a:prstGeom>
        </p:spPr>
      </p:pic>
      <p:pic>
        <p:nvPicPr>
          <p:cNvPr id="25" name="Рисунок 24" descr="carpenter-drawing-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33056"/>
            <a:ext cx="1763688" cy="1662276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692696"/>
            <a:ext cx="6912768" cy="12241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prstTxWarp prst="textCirclePour">
              <a:avLst/>
            </a:prstTxWarp>
          </a:bodyPr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836712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Подход к предмету</a:t>
            </a:r>
            <a:endParaRPr lang="ru-RU" sz="40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1475656" y="1916832"/>
            <a:ext cx="864096" cy="93610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660232" y="1916832"/>
            <a:ext cx="864096" cy="93610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99592" y="2924944"/>
            <a:ext cx="201622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84168" y="2924944"/>
            <a:ext cx="201622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971600" y="3140968"/>
            <a:ext cx="18722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dirty="0" smtClean="0"/>
              <a:t>Ручной труд</a:t>
            </a:r>
            <a:endParaRPr lang="ru-RU" sz="1700" dirty="0"/>
          </a:p>
        </p:txBody>
      </p:sp>
      <p:sp>
        <p:nvSpPr>
          <p:cNvPr id="12" name="TextBox 11"/>
          <p:cNvSpPr txBox="1"/>
          <p:nvPr/>
        </p:nvSpPr>
        <p:spPr>
          <a:xfrm>
            <a:off x="6156176" y="3068960"/>
            <a:ext cx="18722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dirty="0" smtClean="0"/>
              <a:t>Инновационный подход</a:t>
            </a:r>
            <a:endParaRPr lang="ru-RU" sz="1700" dirty="0"/>
          </a:p>
        </p:txBody>
      </p:sp>
      <p:sp>
        <p:nvSpPr>
          <p:cNvPr id="13" name="Стрелка углом вверх 12"/>
          <p:cNvSpPr/>
          <p:nvPr/>
        </p:nvSpPr>
        <p:spPr>
          <a:xfrm rot="5400000">
            <a:off x="1799692" y="3825044"/>
            <a:ext cx="1224136" cy="1296144"/>
          </a:xfrm>
          <a:prstGeom prst="bent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углом вверх 18"/>
          <p:cNvSpPr/>
          <p:nvPr/>
        </p:nvSpPr>
        <p:spPr>
          <a:xfrm rot="5400000">
            <a:off x="6048164" y="3825044"/>
            <a:ext cx="1224136" cy="1296144"/>
          </a:xfrm>
          <a:prstGeom prst="bentUpArrow">
            <a:avLst/>
          </a:prstGeom>
          <a:scene3d>
            <a:camera prst="orthographicFront">
              <a:rot lat="21299951" lon="10799999" rev="10799999"/>
            </a:camera>
            <a:lightRig rig="threePt" dir="t"/>
          </a:scene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 descr="2996282_origina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66339" y="3933056"/>
            <a:ext cx="1677661" cy="1763638"/>
          </a:xfrm>
          <a:prstGeom prst="rect">
            <a:avLst/>
          </a:prstGeom>
        </p:spPr>
      </p:pic>
      <p:pic>
        <p:nvPicPr>
          <p:cNvPr id="25" name="Рисунок 24" descr="carpenter-drawing-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33056"/>
            <a:ext cx="1763688" cy="1662276"/>
          </a:xfrm>
          <a:prstGeom prst="rect">
            <a:avLst/>
          </a:prstGeom>
        </p:spPr>
      </p:pic>
      <p:sp>
        <p:nvSpPr>
          <p:cNvPr id="14" name="Овал 13"/>
          <p:cNvSpPr/>
          <p:nvPr/>
        </p:nvSpPr>
        <p:spPr>
          <a:xfrm>
            <a:off x="3059832" y="4077072"/>
            <a:ext cx="2952328" cy="144016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347864" y="4509120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Совмещение</a:t>
            </a:r>
            <a:endParaRPr lang="ru-RU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Основные аргументы в пользу творческого ручного труда: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Развитие интеллекта в ходе выполнения физических упражнений руками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Улучшается и развивается глазомер;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Развитие воображения;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Неповторимость, эксклюзивность, уникальность изделия;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Занятия ручным трудом привлекают детей результатами  труда.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</p:txBody>
      </p:sp>
      <p:pic>
        <p:nvPicPr>
          <p:cNvPr id="4" name="Рисунок 3" descr="29456-3-the-boss-baby-clip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1628800"/>
            <a:ext cx="2121080" cy="237626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100" dirty="0" smtClean="0">
                <a:solidFill>
                  <a:schemeClr val="tx1"/>
                </a:solidFill>
                <a:latin typeface="+mn-lt"/>
              </a:rPr>
              <a:t>Использование ИКТ на уроках позволяет: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2060848"/>
            <a:ext cx="8229600" cy="438912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lvl="0">
              <a:buFont typeface="Wingdings" pitchFamily="2" charset="2"/>
              <a:buChar char="Ø"/>
            </a:pPr>
            <a:r>
              <a:rPr lang="ru-RU" sz="3100" dirty="0" smtClean="0"/>
              <a:t>развивать умение учащихся ориентироваться в информационных потоках окружающего мира;</a:t>
            </a:r>
          </a:p>
          <a:p>
            <a:pPr lvl="0">
              <a:buFont typeface="Wingdings" pitchFamily="2" charset="2"/>
              <a:buChar char="Ø"/>
            </a:pPr>
            <a:r>
              <a:rPr lang="ru-RU" sz="3100" dirty="0" smtClean="0"/>
              <a:t>овладевать практическими способами работы с информацией;</a:t>
            </a:r>
          </a:p>
          <a:p>
            <a:pPr lvl="0">
              <a:buFont typeface="Wingdings" pitchFamily="2" charset="2"/>
              <a:buChar char="Ø"/>
            </a:pPr>
            <a:r>
              <a:rPr lang="ru-RU" sz="3100" dirty="0" smtClean="0"/>
              <a:t>развивать умения, позволяющие обмениваться информацией с помощью современных технических средств;</a:t>
            </a:r>
          </a:p>
          <a:p>
            <a:pPr lvl="0">
              <a:buFont typeface="Wingdings" pitchFamily="2" charset="2"/>
              <a:buChar char="Ø"/>
            </a:pPr>
            <a:r>
              <a:rPr lang="ru-RU" sz="3100" dirty="0" smtClean="0"/>
              <a:t>активизировать познавательную деятельность учащихся;</a:t>
            </a:r>
          </a:p>
          <a:p>
            <a:pPr lvl="0">
              <a:buFont typeface="Wingdings" pitchFamily="2" charset="2"/>
              <a:buChar char="Ø"/>
            </a:pPr>
            <a:r>
              <a:rPr lang="ru-RU" sz="3100" dirty="0" smtClean="0"/>
              <a:t>проводить уроки на высоком эстетическом уровне;</a:t>
            </a:r>
          </a:p>
          <a:p>
            <a:pPr>
              <a:buFont typeface="Wingdings" pitchFamily="2" charset="2"/>
              <a:buChar char="Ø"/>
            </a:pPr>
            <a:r>
              <a:rPr lang="ru-RU" sz="3100" dirty="0" smtClean="0"/>
              <a:t>индивидуально подойти к ученику, применяя задания разного уровня</a:t>
            </a:r>
            <a:endParaRPr lang="ru-RU" sz="3100" dirty="0"/>
          </a:p>
        </p:txBody>
      </p:sp>
      <p:pic>
        <p:nvPicPr>
          <p:cNvPr id="5" name="Рисунок 4" descr="s12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404664"/>
            <a:ext cx="1398367" cy="2056085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+mn-lt"/>
              </a:rPr>
              <a:t>3D-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МОДЕЛИРОВАНИЕ-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-Это создание трехмерной модели объекта в программах на компьютере. </a:t>
            </a:r>
          </a:p>
          <a:p>
            <a:pPr>
              <a:buNone/>
            </a:pPr>
            <a:r>
              <a:rPr lang="ru-RU" dirty="0" smtClean="0"/>
              <a:t>Программы</a:t>
            </a:r>
            <a:r>
              <a:rPr lang="en-US" dirty="0" smtClean="0"/>
              <a:t> </a:t>
            </a:r>
            <a:r>
              <a:rPr lang="ru-RU" dirty="0" smtClean="0"/>
              <a:t>моделирования для учащихся:</a:t>
            </a:r>
          </a:p>
          <a:p>
            <a:pPr>
              <a:buNone/>
            </a:pPr>
            <a:r>
              <a:rPr lang="ru-RU" dirty="0" smtClean="0"/>
              <a:t>КОМПАСС 3</a:t>
            </a:r>
            <a:r>
              <a:rPr lang="en-US" dirty="0" smtClean="0"/>
              <a:t>D</a:t>
            </a:r>
            <a:endParaRPr lang="ru-RU" dirty="0" smtClean="0"/>
          </a:p>
          <a:p>
            <a:pPr>
              <a:buNone/>
            </a:pPr>
            <a:r>
              <a:rPr lang="en-US" dirty="0" err="1" smtClean="0"/>
              <a:t>AutoCad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Tinker Cad</a:t>
            </a:r>
          </a:p>
          <a:p>
            <a:pPr>
              <a:buNone/>
            </a:pPr>
            <a:r>
              <a:rPr lang="en-US" dirty="0" smtClean="0"/>
              <a:t>Solidworks App for Kids </a:t>
            </a:r>
            <a:r>
              <a:rPr lang="ru-RU" dirty="0" smtClean="0"/>
              <a:t>(работает и на смартфоне)</a:t>
            </a:r>
            <a:endParaRPr lang="en-US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1256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1256"/>
            <a:ext cx="9144000" cy="5143500"/>
          </a:xfrm>
          <a:prstGeom prst="rect">
            <a:avLst/>
          </a:prstGeom>
        </p:spPr>
      </p:pic>
      <p:pic>
        <p:nvPicPr>
          <p:cNvPr id="3" name="Рисунок 2" descr="d0bbd0b0d0b7d0b5d180d0bdd18bd0b9-d0b3d180d0b0d0b2d0b5d180-d0bdd0b0-5-5-d0b2d1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099" y="188640"/>
            <a:ext cx="6709626" cy="501201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1256"/>
            <a:ext cx="9144000" cy="5143500"/>
          </a:xfrm>
          <a:prstGeom prst="rect">
            <a:avLst/>
          </a:prstGeom>
        </p:spPr>
      </p:pic>
      <p:pic>
        <p:nvPicPr>
          <p:cNvPr id="3" name="Рисунок 2" descr="d0bbd0b0d0b7d0b5d180d0bdd18bd0b9-d0b3d180d0b0d0b2d0b5d180-d0bdd0b0-5-5-d0b2d1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099" y="188640"/>
            <a:ext cx="6709626" cy="5012010"/>
          </a:xfrm>
          <a:prstGeom prst="rect">
            <a:avLst/>
          </a:prstGeom>
        </p:spPr>
      </p:pic>
      <p:pic>
        <p:nvPicPr>
          <p:cNvPr id="6" name="Рисунок 5" descr="AnetA8A6AutoLeveli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0"/>
            <a:ext cx="6165304" cy="616530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1256"/>
            <a:ext cx="9144000" cy="5143500"/>
          </a:xfrm>
          <a:prstGeom prst="rect">
            <a:avLst/>
          </a:prstGeom>
        </p:spPr>
      </p:pic>
      <p:pic>
        <p:nvPicPr>
          <p:cNvPr id="3" name="Рисунок 2" descr="d0bbd0b0d0b7d0b5d180d0bdd18bd0b9-d0b3d180d0b0d0b2d0b5d180-d0bdd0b0-5-5-d0b2d1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099" y="188640"/>
            <a:ext cx="6709626" cy="5012010"/>
          </a:xfrm>
          <a:prstGeom prst="rect">
            <a:avLst/>
          </a:prstGeom>
        </p:spPr>
      </p:pic>
      <p:pic>
        <p:nvPicPr>
          <p:cNvPr id="6" name="Рисунок 5" descr="AnetA8A6AutoLeveli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0"/>
            <a:ext cx="6165304" cy="6165304"/>
          </a:xfrm>
          <a:prstGeom prst="rect">
            <a:avLst/>
          </a:prstGeom>
        </p:spPr>
      </p:pic>
      <p:pic>
        <p:nvPicPr>
          <p:cNvPr id="5" name="Рисунок 4" descr="Без назван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476672"/>
            <a:ext cx="7038782" cy="5631026"/>
          </a:xfrm>
          <a:prstGeom prst="rect">
            <a:avLst/>
          </a:prstGeo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17.jpg"/>
          <p:cNvPicPr>
            <a:picLocks noChangeAspect="1"/>
          </p:cNvPicPr>
          <p:nvPr/>
        </p:nvPicPr>
        <p:blipFill>
          <a:blip r:embed="rId2" cstate="print"/>
          <a:srcRect b="38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lide-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+mn-lt"/>
              </a:rPr>
              <a:t>Интегрированные занятия на уроках технологии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1988840"/>
            <a:ext cx="2304256" cy="43204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55976" y="1988840"/>
            <a:ext cx="3960440" cy="43204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3528" y="198884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Предмет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427984" y="19888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Общее</a:t>
            </a:r>
            <a:endParaRPr lang="ru-RU" dirty="0"/>
          </a:p>
        </p:txBody>
      </p:sp>
      <p:cxnSp>
        <p:nvCxnSpPr>
          <p:cNvPr id="9" name="Прямая соединительная линия 8"/>
          <p:cNvCxnSpPr>
            <a:stCxn id="4" idx="3"/>
            <a:endCxn id="5" idx="1"/>
          </p:cNvCxnSpPr>
          <p:nvPr/>
        </p:nvCxnSpPr>
        <p:spPr>
          <a:xfrm>
            <a:off x="2555776" y="2204864"/>
            <a:ext cx="1800200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251520" y="2708920"/>
            <a:ext cx="2304256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355976" y="2708920"/>
            <a:ext cx="3960440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23528" y="270892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Физика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27984" y="270892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Электротехника, электричество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1520" y="3356992"/>
            <a:ext cx="2304256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355976" y="3356992"/>
            <a:ext cx="3960440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323528" y="335699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Обществознание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427984" y="335699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Бюджет семьи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51520" y="4077072"/>
            <a:ext cx="2304256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355976" y="4077072"/>
            <a:ext cx="3960440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323528" y="407707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Профориентация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4427984" y="4077072"/>
            <a:ext cx="3816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Профессиональное самоопределение</a:t>
            </a:r>
            <a:endParaRPr lang="ru-RU" sz="1600" dirty="0"/>
          </a:p>
        </p:txBody>
      </p:sp>
      <p:cxnSp>
        <p:nvCxnSpPr>
          <p:cNvPr id="24" name="Прямая соединительная линия 23"/>
          <p:cNvCxnSpPr>
            <a:stCxn id="11" idx="3"/>
            <a:endCxn id="12" idx="1"/>
          </p:cNvCxnSpPr>
          <p:nvPr/>
        </p:nvCxnSpPr>
        <p:spPr>
          <a:xfrm>
            <a:off x="2555776" y="2924944"/>
            <a:ext cx="1800200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5" idx="3"/>
            <a:endCxn id="16" idx="1"/>
          </p:cNvCxnSpPr>
          <p:nvPr/>
        </p:nvCxnSpPr>
        <p:spPr>
          <a:xfrm>
            <a:off x="2555776" y="3573016"/>
            <a:ext cx="1800200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9" idx="3"/>
            <a:endCxn id="20" idx="1"/>
          </p:cNvCxnSpPr>
          <p:nvPr/>
        </p:nvCxnSpPr>
        <p:spPr>
          <a:xfrm>
            <a:off x="2555776" y="4293096"/>
            <a:ext cx="1800200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95536" y="6021288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Вывод: интегрированные занятия способствуют всестороннему развитию                            ученика, как личности и как патриота своей страны в целом.</a:t>
            </a:r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51520" y="4725144"/>
            <a:ext cx="2304256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4355976" y="4725144"/>
            <a:ext cx="3960440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323528" y="472514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Черчение</a:t>
            </a:r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4427984" y="4725144"/>
            <a:ext cx="3816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Построение фигур</a:t>
            </a:r>
            <a:endParaRPr lang="ru-RU" sz="1600" dirty="0"/>
          </a:p>
        </p:txBody>
      </p:sp>
      <p:cxnSp>
        <p:nvCxnSpPr>
          <p:cNvPr id="34" name="Прямая соединительная линия 33"/>
          <p:cNvCxnSpPr>
            <a:stCxn id="30" idx="3"/>
            <a:endCxn id="31" idx="1"/>
          </p:cNvCxnSpPr>
          <p:nvPr/>
        </p:nvCxnSpPr>
        <p:spPr>
          <a:xfrm>
            <a:off x="2555776" y="4941168"/>
            <a:ext cx="1800200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5" name="Скругленный прямоугольник 34"/>
          <p:cNvSpPr/>
          <p:nvPr/>
        </p:nvSpPr>
        <p:spPr>
          <a:xfrm>
            <a:off x="251520" y="5373216"/>
            <a:ext cx="2304256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4355976" y="5373216"/>
            <a:ext cx="3960440" cy="4320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323528" y="537321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Геометрия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4427984" y="5373216"/>
            <a:ext cx="3816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Расчеты площадей</a:t>
            </a:r>
            <a:endParaRPr lang="ru-RU" sz="1600" dirty="0"/>
          </a:p>
        </p:txBody>
      </p:sp>
      <p:cxnSp>
        <p:nvCxnSpPr>
          <p:cNvPr id="39" name="Прямая соединительная линия 38"/>
          <p:cNvCxnSpPr>
            <a:stCxn id="35" idx="3"/>
            <a:endCxn id="36" idx="1"/>
          </p:cNvCxnSpPr>
          <p:nvPr/>
        </p:nvCxnSpPr>
        <p:spPr>
          <a:xfrm>
            <a:off x="2555776" y="5589240"/>
            <a:ext cx="1800200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332656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ПРИЕМЫ И МЕТОДЫ ОБУЧЕНИЯ</a:t>
            </a:r>
            <a:endParaRPr lang="ru-RU" sz="36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124744"/>
            <a:ext cx="2304256" cy="43204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28184" y="1124744"/>
            <a:ext cx="2736304" cy="43204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51520" y="112474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Средство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300192" y="112474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Прием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3275856" y="1124744"/>
            <a:ext cx="2232248" cy="504056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851920" y="119675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Метод</a:t>
            </a:r>
            <a:endParaRPr lang="ru-RU" dirty="0"/>
          </a:p>
        </p:txBody>
      </p:sp>
      <p:sp>
        <p:nvSpPr>
          <p:cNvPr id="16" name="Стрелка вправо 15"/>
          <p:cNvSpPr/>
          <p:nvPr/>
        </p:nvSpPr>
        <p:spPr>
          <a:xfrm>
            <a:off x="5508104" y="1340768"/>
            <a:ext cx="720080" cy="72008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лево 16"/>
          <p:cNvSpPr/>
          <p:nvPr/>
        </p:nvSpPr>
        <p:spPr>
          <a:xfrm>
            <a:off x="2483768" y="1340768"/>
            <a:ext cx="792088" cy="72008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79512" y="2420888"/>
            <a:ext cx="2304256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228184" y="2420888"/>
            <a:ext cx="2736304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251520" y="242088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Рассказ, диалог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6300192" y="2420888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Разработка рабочего плана</a:t>
            </a:r>
            <a:endParaRPr lang="ru-RU" sz="1400" dirty="0"/>
          </a:p>
        </p:txBody>
      </p:sp>
      <p:sp>
        <p:nvSpPr>
          <p:cNvPr id="22" name="Овал 21"/>
          <p:cNvSpPr/>
          <p:nvPr/>
        </p:nvSpPr>
        <p:spPr>
          <a:xfrm>
            <a:off x="3275856" y="2420888"/>
            <a:ext cx="2232248" cy="50405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3851920" y="249289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Устный</a:t>
            </a:r>
            <a:endParaRPr lang="ru-RU" dirty="0"/>
          </a:p>
        </p:txBody>
      </p:sp>
      <p:sp>
        <p:nvSpPr>
          <p:cNvPr id="24" name="Стрелка вправо 23"/>
          <p:cNvSpPr/>
          <p:nvPr/>
        </p:nvSpPr>
        <p:spPr>
          <a:xfrm>
            <a:off x="5508104" y="2636912"/>
            <a:ext cx="720080" cy="72008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лево 24"/>
          <p:cNvSpPr/>
          <p:nvPr/>
        </p:nvSpPr>
        <p:spPr>
          <a:xfrm>
            <a:off x="2483768" y="2636912"/>
            <a:ext cx="792088" cy="72008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79512" y="3429000"/>
            <a:ext cx="2304256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228184" y="3429000"/>
            <a:ext cx="2736304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251520" y="3429000"/>
            <a:ext cx="2160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Учебник, литература</a:t>
            </a:r>
            <a:endParaRPr lang="ru-RU" sz="1600" dirty="0"/>
          </a:p>
        </p:txBody>
      </p:sp>
      <p:sp>
        <p:nvSpPr>
          <p:cNvPr id="29" name="TextBox 28"/>
          <p:cNvSpPr txBox="1"/>
          <p:nvPr/>
        </p:nvSpPr>
        <p:spPr>
          <a:xfrm>
            <a:off x="6300192" y="3429000"/>
            <a:ext cx="2664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Изучение плана работы</a:t>
            </a:r>
            <a:endParaRPr lang="ru-RU" sz="1600" dirty="0"/>
          </a:p>
        </p:txBody>
      </p:sp>
      <p:sp>
        <p:nvSpPr>
          <p:cNvPr id="30" name="Овал 29"/>
          <p:cNvSpPr/>
          <p:nvPr/>
        </p:nvSpPr>
        <p:spPr>
          <a:xfrm>
            <a:off x="3275856" y="3429000"/>
            <a:ext cx="2232248" cy="50405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3707904" y="350100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Словесный</a:t>
            </a:r>
            <a:endParaRPr lang="ru-RU" dirty="0"/>
          </a:p>
        </p:txBody>
      </p:sp>
      <p:sp>
        <p:nvSpPr>
          <p:cNvPr id="32" name="Стрелка вправо 31"/>
          <p:cNvSpPr/>
          <p:nvPr/>
        </p:nvSpPr>
        <p:spPr>
          <a:xfrm>
            <a:off x="5508104" y="3645024"/>
            <a:ext cx="720080" cy="72008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лево 32"/>
          <p:cNvSpPr/>
          <p:nvPr/>
        </p:nvSpPr>
        <p:spPr>
          <a:xfrm>
            <a:off x="2483768" y="3645024"/>
            <a:ext cx="792088" cy="72008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79512" y="4365104"/>
            <a:ext cx="2304256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228184" y="4365104"/>
            <a:ext cx="2736304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251520" y="436510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Иллюстрация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6300192" y="4365104"/>
            <a:ext cx="2664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Составление плана работы</a:t>
            </a:r>
            <a:endParaRPr lang="ru-RU" sz="1600" dirty="0"/>
          </a:p>
        </p:txBody>
      </p:sp>
      <p:sp>
        <p:nvSpPr>
          <p:cNvPr id="38" name="Овал 37"/>
          <p:cNvSpPr/>
          <p:nvPr/>
        </p:nvSpPr>
        <p:spPr>
          <a:xfrm>
            <a:off x="3275856" y="4365104"/>
            <a:ext cx="2232248" cy="50405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3779912" y="443711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Наглядный</a:t>
            </a:r>
            <a:endParaRPr lang="ru-RU" dirty="0"/>
          </a:p>
        </p:txBody>
      </p:sp>
      <p:sp>
        <p:nvSpPr>
          <p:cNvPr id="40" name="Стрелка вправо 39"/>
          <p:cNvSpPr/>
          <p:nvPr/>
        </p:nvSpPr>
        <p:spPr>
          <a:xfrm>
            <a:off x="5508104" y="4581128"/>
            <a:ext cx="720080" cy="72008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трелка влево 40"/>
          <p:cNvSpPr/>
          <p:nvPr/>
        </p:nvSpPr>
        <p:spPr>
          <a:xfrm>
            <a:off x="2483768" y="4581128"/>
            <a:ext cx="792088" cy="72008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179512" y="5229200"/>
            <a:ext cx="2304256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6228184" y="5229200"/>
            <a:ext cx="2736304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251520" y="522920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Выпиливание и </a:t>
            </a:r>
            <a:r>
              <a:rPr lang="ru-RU" dirty="0" err="1" smtClean="0"/>
              <a:t>тд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5" name="TextBox 44"/>
          <p:cNvSpPr txBox="1"/>
          <p:nvPr/>
        </p:nvSpPr>
        <p:spPr>
          <a:xfrm>
            <a:off x="6300192" y="52292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Изготовление поделок</a:t>
            </a:r>
            <a:endParaRPr lang="ru-RU" dirty="0"/>
          </a:p>
        </p:txBody>
      </p:sp>
      <p:sp>
        <p:nvSpPr>
          <p:cNvPr id="46" name="Овал 45"/>
          <p:cNvSpPr/>
          <p:nvPr/>
        </p:nvSpPr>
        <p:spPr>
          <a:xfrm>
            <a:off x="3275856" y="5229200"/>
            <a:ext cx="2232248" cy="50405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TextBox 46"/>
          <p:cNvSpPr txBox="1"/>
          <p:nvPr/>
        </p:nvSpPr>
        <p:spPr>
          <a:xfrm>
            <a:off x="3635896" y="530120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Практический</a:t>
            </a:r>
            <a:endParaRPr lang="ru-RU" dirty="0"/>
          </a:p>
        </p:txBody>
      </p:sp>
      <p:sp>
        <p:nvSpPr>
          <p:cNvPr id="48" name="Стрелка вправо 47"/>
          <p:cNvSpPr/>
          <p:nvPr/>
        </p:nvSpPr>
        <p:spPr>
          <a:xfrm>
            <a:off x="5508104" y="5445224"/>
            <a:ext cx="720080" cy="72008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трелка влево 48"/>
          <p:cNvSpPr/>
          <p:nvPr/>
        </p:nvSpPr>
        <p:spPr>
          <a:xfrm>
            <a:off x="2483768" y="5445224"/>
            <a:ext cx="792088" cy="72008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+mn-lt"/>
              </a:rPr>
              <a:t>ВЫВОД:</a:t>
            </a:r>
            <a:endParaRPr lang="ru-RU" sz="4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274320" algn="just">
              <a:buNone/>
            </a:pPr>
            <a:r>
              <a:rPr lang="ru-RU" sz="1800" dirty="0" smtClean="0"/>
              <a:t>Исходя из всего вышесказанного, я считаю, что должен научить ребёнка работать руками и головой. Обучить азам работы с различными инструментами, на станках, которые есть в нашей столярной мастерской. А затем он сам решит, в каком направлении ему совершенствоваться. Главное, что потом мальчишки не боятся взяться за починку школьного стула, стола, велосипеда в отцовском гараже, заменить замок на дверце школьного ящика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resiz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4077072"/>
            <a:ext cx="3168352" cy="236052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+mn-lt"/>
              </a:rPr>
              <a:t>ВЫВОД:</a:t>
            </a:r>
            <a:endParaRPr lang="ru-RU" sz="4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274320" algn="just">
              <a:buNone/>
            </a:pPr>
            <a:r>
              <a:rPr lang="ru-RU" sz="1800" dirty="0" smtClean="0"/>
              <a:t>Исходя из всего вышесказанного, я считаю, что должен научить ребёнка работать руками и головой. Обучить азам работы с различными инструментами, на станках, которые есть в нашей столярной мастерской. А затем он сам решит, в каком направлении ему совершенствоваться. Главное, что потом мальчишки не боятся взяться за починку школьного стула, стола, велосипеда в отцовском гараже, заменить замок на дверце школьного ящика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resiz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4077072"/>
            <a:ext cx="3168352" cy="2360528"/>
          </a:xfrm>
          <a:prstGeom prst="rect">
            <a:avLst/>
          </a:prstGeom>
        </p:spPr>
      </p:pic>
      <p:pic>
        <p:nvPicPr>
          <p:cNvPr id="5" name="Рисунок 4" descr="img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4709</TotalTime>
  <Words>417</Words>
  <Application>Microsoft Office PowerPoint</Application>
  <PresentationFormat>Экран (4:3)</PresentationFormat>
  <Paragraphs>74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Современный урок технологии</vt:lpstr>
      <vt:lpstr>Слайд 2</vt:lpstr>
      <vt:lpstr>Слайд 3</vt:lpstr>
      <vt:lpstr>Слайд 4</vt:lpstr>
      <vt:lpstr>Слайд 5</vt:lpstr>
      <vt:lpstr> Основные аргументы в пользу творческого ручного труда:</vt:lpstr>
      <vt:lpstr>Использование ИКТ на уроках позволяет:</vt:lpstr>
      <vt:lpstr>3D-МОДЕЛИРОВАНИЕ-</vt:lpstr>
      <vt:lpstr>Слайд 9</vt:lpstr>
      <vt:lpstr>Слайд 10</vt:lpstr>
      <vt:lpstr>Слайд 11</vt:lpstr>
      <vt:lpstr>Слайд 12</vt:lpstr>
      <vt:lpstr>Слайд 13</vt:lpstr>
      <vt:lpstr>Слайд 14</vt:lpstr>
      <vt:lpstr>Интегрированные занятия на уроках технологии</vt:lpstr>
      <vt:lpstr>Слайд 16</vt:lpstr>
      <vt:lpstr>ВЫВОД:</vt:lpstr>
      <vt:lpstr>ВЫВОД: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Учитель</cp:lastModifiedBy>
  <cp:revision>82</cp:revision>
  <dcterms:created xsi:type="dcterms:W3CDTF">2020-12-02T04:03:06Z</dcterms:created>
  <dcterms:modified xsi:type="dcterms:W3CDTF">2021-11-15T05:26:30Z</dcterms:modified>
</cp:coreProperties>
</file>