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81" r:id="rId9"/>
    <p:sldId id="262" r:id="rId10"/>
    <p:sldId id="265" r:id="rId11"/>
    <p:sldId id="263" r:id="rId12"/>
    <p:sldId id="269" r:id="rId13"/>
    <p:sldId id="270" r:id="rId14"/>
    <p:sldId id="266" r:id="rId15"/>
    <p:sldId id="271" r:id="rId16"/>
    <p:sldId id="284" r:id="rId17"/>
    <p:sldId id="287" r:id="rId18"/>
    <p:sldId id="285" r:id="rId19"/>
    <p:sldId id="286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97" r:id="rId29"/>
    <p:sldId id="298" r:id="rId30"/>
    <p:sldId id="275" r:id="rId31"/>
    <p:sldId id="267" r:id="rId32"/>
    <p:sldId id="282" r:id="rId33"/>
    <p:sldId id="276" r:id="rId34"/>
    <p:sldId id="278" r:id="rId35"/>
    <p:sldId id="300" r:id="rId36"/>
    <p:sldId id="268" r:id="rId37"/>
    <p:sldId id="277" r:id="rId38"/>
    <p:sldId id="283" r:id="rId39"/>
    <p:sldId id="279" r:id="rId40"/>
    <p:sldId id="280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D9527D8-DAB0-44B5-9EDB-66C039B9C6E9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C1CA39F-C005-4145-BEB1-2584494C7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71934" y="3357562"/>
            <a:ext cx="4857784" cy="2950048"/>
          </a:xfrm>
        </p:spPr>
        <p:txBody>
          <a:bodyPr/>
          <a:lstStyle/>
          <a:p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Участники проекта педагоги МБДОУ детского сада №4: </a:t>
            </a:r>
            <a:b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Кожина Лариса Николаевна, заведующий</a:t>
            </a:r>
            <a:b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Воспитатели: </a:t>
            </a:r>
            <a:b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Харюшина Ольга Владимировна, старший воспитатель</a:t>
            </a:r>
            <a:b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Шиляева Валентина Ивановна, воспитатель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428604"/>
            <a:ext cx="8143932" cy="3286148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dirty="0">
                <a:solidFill>
                  <a:srgbClr val="C00000"/>
                </a:solidFill>
              </a:rPr>
              <a:t>ПРОЕКТ</a:t>
            </a:r>
            <a:r>
              <a:rPr lang="ru-RU" sz="3600" dirty="0">
                <a:solidFill>
                  <a:srgbClr val="C00000"/>
                </a:solidFill>
              </a:rPr>
              <a:t>  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dirty="0">
                <a:solidFill>
                  <a:srgbClr val="C00000"/>
                </a:solidFill>
              </a:rPr>
              <a:t>«Экологическая тропа детского сада – </a:t>
            </a:r>
            <a:endParaRPr lang="ru-RU" sz="3600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dirty="0">
                <a:solidFill>
                  <a:srgbClr val="C00000"/>
                </a:solidFill>
              </a:rPr>
              <a:t>территория экологии»</a:t>
            </a:r>
            <a:endParaRPr lang="ru-RU" sz="3600" dirty="0">
              <a:solidFill>
                <a:srgbClr val="C00000"/>
              </a:solidFill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00496" y="5857892"/>
            <a:ext cx="31213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Город Кирово-Чепецк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2020 </a:t>
            </a:r>
            <a:r>
              <a:rPr lang="ru-RU" b="1" dirty="0">
                <a:solidFill>
                  <a:srgbClr val="C00000"/>
                </a:solidFill>
              </a:rPr>
              <a:t>год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3786190"/>
            <a:ext cx="3581400" cy="2682875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3779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71546"/>
            <a:ext cx="8568952" cy="4949741"/>
          </a:xfrm>
        </p:spPr>
        <p:txBody>
          <a:bodyPr/>
          <a:lstStyle/>
          <a:p>
            <a:pPr algn="just">
              <a:buNone/>
            </a:pPr>
            <a:r>
              <a:rPr lang="ru-RU" sz="2400" dirty="0">
                <a:solidFill>
                  <a:srgbClr val="020202"/>
                </a:solidFill>
              </a:rPr>
              <a:t>   Проект «Экологическая тропа» открывает возможность формирования собственного жизненного опыта ребенка и, исходя из детских потребностей и интересов, развивает его как личность. </a:t>
            </a:r>
          </a:p>
          <a:p>
            <a:pPr algn="just">
              <a:buNone/>
            </a:pPr>
            <a:r>
              <a:rPr lang="ru-RU" sz="2400" dirty="0">
                <a:solidFill>
                  <a:srgbClr val="020202"/>
                </a:solidFill>
              </a:rPr>
              <a:t>   Природа своим разнообразием, красочностью и динамичностью привлекает детей, вызывает у них радостные переживания. Впечатления от родной природы, полученные в детстве, запоминаются на всю жизнь.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8696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357166"/>
            <a:ext cx="7125113" cy="924475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1472" y="1428736"/>
            <a:ext cx="8136904" cy="46085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rgbClr val="020202"/>
                </a:solidFill>
              </a:rPr>
              <a:t>Системное знакомство ребенка с миром природы позволяет развивать у него важнейшие операции мышления: анализ, сравнение, умение устанавливать взаимосвязь, обобщение.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rgbClr val="020202"/>
                </a:solidFill>
              </a:rPr>
              <a:t>Природа – неиссякаемый источник духовного обогащения. Дети постоянно в той или иной форме соприкасаются с природой. Встречи с природой помогают формировать у них реалистические знания об окружающем мире, гуманное отношение к живым существам.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3183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Цель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7704856" cy="4320479"/>
          </a:xfrm>
        </p:spPr>
        <p:txBody>
          <a:bodyPr/>
          <a:lstStyle/>
          <a:p>
            <a:pPr marL="0" indent="0" algn="just">
              <a:buNone/>
            </a:pPr>
            <a:r>
              <a:rPr lang="ru-RU" sz="2400" dirty="0">
                <a:solidFill>
                  <a:srgbClr val="020202"/>
                </a:solidFill>
              </a:rPr>
              <a:t>Экологическое развитие детей путем реализации системы практико-ориентированной экскурсионной деятельности, различных мероприятий на экологической тропе, являющейся ведущим средством формирования основ целостной, «экологической» картины мира.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5786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1"/>
            <a:ext cx="7125113" cy="648071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Задачи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96752"/>
            <a:ext cx="8568952" cy="5400599"/>
          </a:xfrm>
        </p:spPr>
        <p:txBody>
          <a:bodyPr>
            <a:noAutofit/>
          </a:bodyPr>
          <a:lstStyle/>
          <a:p>
            <a:pPr lvl="0"/>
            <a:r>
              <a:rPr lang="ru-RU" dirty="0">
                <a:solidFill>
                  <a:srgbClr val="020202"/>
                </a:solidFill>
              </a:rPr>
              <a:t>Способствовать формированию у детей элементарных представлений о взаимосвязях  и взаимодействиях живых организмов со средой обитания, бережного отношения к природным объектам. 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Создать условия для развития устойчивого интереса детей к природе, ее неживым и живым объектам и природным явлениям, потребности познания окружающего мира, вдумчивого и бережного отношения к объектам природы.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Способствовать формированию системы практических умений по изучению и улучшению состояния окружающей природы, умения видеть причину и следствие того или иного явления, делать выводы, строить логические суждения (т.е. формирование основ экологического мышления, познания основных законов, взаимосвязи и взаимозависимости в природе).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Содействовать воспитанию бережного отношения к природе, формированию умения ответственно ухаживать за растениями, желания наблюдать за жизнью растений и поведением животных, выделять характерные особенности их внешнего вида, способов передвижения, питания, приспособления.</a:t>
            </a:r>
          </a:p>
          <a:p>
            <a:endParaRPr lang="ru-RU" dirty="0">
              <a:solidFill>
                <a:srgbClr val="02020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906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125113" cy="924475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Ожидаемые результаты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1285860"/>
            <a:ext cx="8501122" cy="509546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lvl="0"/>
            <a:r>
              <a:rPr lang="ru-RU" sz="3200" dirty="0">
                <a:solidFill>
                  <a:srgbClr val="020202"/>
                </a:solidFill>
              </a:rPr>
              <a:t>Создание на территории ДОУ экологически благоприятной среды;</a:t>
            </a:r>
          </a:p>
          <a:p>
            <a:pPr lvl="0"/>
            <a:r>
              <a:rPr lang="ru-RU" sz="3200" dirty="0">
                <a:solidFill>
                  <a:srgbClr val="020202"/>
                </a:solidFill>
              </a:rPr>
              <a:t>повышение уровня экологических знаний,  познавательной и речевой активности детей дошкольного возраста;</a:t>
            </a:r>
          </a:p>
          <a:p>
            <a:pPr lvl="0"/>
            <a:r>
              <a:rPr lang="ru-RU" sz="3200" dirty="0">
                <a:solidFill>
                  <a:srgbClr val="020202"/>
                </a:solidFill>
              </a:rPr>
              <a:t>улучшение состояния психического здоровья детей: взаимодействие ребенка с природой снизит уровень тревожности и позитивно повлияет на эмоциональное самочувствие детей;</a:t>
            </a:r>
          </a:p>
          <a:p>
            <a:pPr lvl="0"/>
            <a:r>
              <a:rPr lang="ru-RU" sz="3200" dirty="0">
                <a:solidFill>
                  <a:srgbClr val="020202"/>
                </a:solidFill>
              </a:rPr>
              <a:t>совершенствование уровня знаний, экологической компетентности родителей по теме проекта;</a:t>
            </a:r>
          </a:p>
          <a:p>
            <a:pPr lvl="0"/>
            <a:r>
              <a:rPr lang="ru-RU" sz="3200" dirty="0">
                <a:solidFill>
                  <a:srgbClr val="020202"/>
                </a:solidFill>
              </a:rPr>
              <a:t>повышение уровня профессиональной подготовленности педагогов в вопросах проведения экскурсий, наблюдений по объектам экологической тропы.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7670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560840" cy="576064"/>
          </a:xfrm>
        </p:spPr>
        <p:txBody>
          <a:bodyPr/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I </a:t>
            </a:r>
            <a:r>
              <a:rPr lang="ru-RU" sz="2800" b="1" dirty="0">
                <a:solidFill>
                  <a:srgbClr val="C00000"/>
                </a:solidFill>
              </a:rPr>
              <a:t>этап реализации проекта - информационно-аналитический</a:t>
            </a:r>
            <a:r>
              <a:rPr lang="ru-RU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2832907"/>
              </p:ext>
            </p:extLst>
          </p:nvPr>
        </p:nvGraphicFramePr>
        <p:xfrm>
          <a:off x="107504" y="1556792"/>
          <a:ext cx="8856984" cy="47320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582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376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66112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894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</a:rPr>
                        <a:t>Сроки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</a:rPr>
                        <a:t>Задачи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</a:rPr>
                        <a:t>Содержание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61304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- декабрь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2017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года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46685" algn="l"/>
                        </a:tabLst>
                      </a:pPr>
                      <a:r>
                        <a:rPr lang="ru-RU" sz="1800" dirty="0">
                          <a:effectLst/>
                        </a:rPr>
                        <a:t>Определение проблемы, постановка цели  и разработка стратегии реализации проекта «Экологическая тропа детского сада – территория экологии».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46685" algn="l"/>
                        </a:tabLst>
                      </a:pPr>
                      <a:r>
                        <a:rPr lang="ru-RU" sz="1800" dirty="0">
                          <a:effectLst/>
                        </a:rPr>
                        <a:t>Установление контакта с коллективом родителей.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46685" algn="l"/>
                        </a:tabLst>
                      </a:pPr>
                      <a:r>
                        <a:rPr lang="ru-RU" sz="1800" dirty="0">
                          <a:effectLst/>
                        </a:rPr>
                        <a:t>Определение ожидаемого социально-значимого результата и необходимых условий для достижения цели.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2395" algn="l"/>
                        </a:tabLst>
                      </a:pPr>
                      <a:r>
                        <a:rPr lang="ru-RU" sz="1800" dirty="0">
                          <a:effectLst/>
                        </a:rPr>
                        <a:t>     Анализ программных</a:t>
                      </a:r>
                      <a:r>
                        <a:rPr lang="ru-RU" sz="1800" baseline="0" dirty="0">
                          <a:effectLst/>
                        </a:rPr>
                        <a:t> </a:t>
                      </a:r>
                      <a:r>
                        <a:rPr lang="ru-RU" sz="1800" dirty="0">
                          <a:effectLst/>
                        </a:rPr>
                        <a:t>требований по образовательной области «Познание» разделу «Ребенок открывает мир природы», постановка цели, определение ожидаемых результатов.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2395" algn="l"/>
                        </a:tabLst>
                      </a:pPr>
                      <a:r>
                        <a:rPr lang="ru-RU" sz="1800" baseline="0" dirty="0">
                          <a:effectLst/>
                        </a:rPr>
                        <a:t>    </a:t>
                      </a:r>
                      <a:r>
                        <a:rPr lang="ru-RU" sz="1800" dirty="0">
                          <a:effectLst/>
                        </a:rPr>
                        <a:t>Психолого-педагогическая диагностика начал экологической культуры у дошкольников.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35209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643998" cy="1428760"/>
          </a:xfrm>
        </p:spPr>
        <p:txBody>
          <a:bodyPr/>
          <a:lstStyle/>
          <a:p>
            <a:pPr algn="ctr"/>
            <a:r>
              <a:rPr lang="ru-RU" sz="1800" b="1" dirty="0"/>
              <a:t>Результаты диагностики дошкольников по образовательной области «Познавательное развитие» разделу «Ребенок открывает мир природы» (сентябрь </a:t>
            </a:r>
            <a:r>
              <a:rPr lang="ru-RU" sz="1800" b="1" dirty="0" smtClean="0"/>
              <a:t>2017 </a:t>
            </a:r>
            <a:r>
              <a:rPr lang="ru-RU" sz="1800" b="1" dirty="0"/>
              <a:t>года)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14348" y="2071678"/>
          <a:ext cx="7643868" cy="3104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09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109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109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1096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8985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Группа</a:t>
                      </a:r>
                      <a:endParaRPr lang="ru-RU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Уровни развития</a:t>
                      </a:r>
                      <a:endParaRPr lang="ru-RU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98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Высокий</a:t>
                      </a:r>
                      <a:endParaRPr lang="ru-RU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Средний</a:t>
                      </a:r>
                      <a:endParaRPr lang="ru-RU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Низкий </a:t>
                      </a:r>
                      <a:endParaRPr lang="ru-RU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898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2-я</a:t>
                      </a:r>
                      <a:r>
                        <a:rPr lang="ru-RU" sz="2400" baseline="0" dirty="0">
                          <a:latin typeface="Times New Roman"/>
                          <a:ea typeface="Times New Roman"/>
                          <a:cs typeface="Times New Roman"/>
                        </a:rPr>
                        <a:t> младшая группа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23%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76%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1%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839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Средняя</a:t>
                      </a:r>
                      <a:r>
                        <a:rPr lang="ru-RU" sz="2400" baseline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группа 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34%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66%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720080"/>
          </a:xfrm>
        </p:spPr>
        <p:txBody>
          <a:bodyPr/>
          <a:lstStyle/>
          <a:p>
            <a:r>
              <a:rPr lang="ru-RU" sz="3000" b="1" dirty="0">
                <a:solidFill>
                  <a:srgbClr val="C00000"/>
                </a:solidFill>
              </a:rPr>
              <a:t>Формы работы по реализации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8712968" cy="5544616"/>
          </a:xfrm>
        </p:spPr>
        <p:txBody>
          <a:bodyPr numCol="2">
            <a:noAutofit/>
          </a:bodyPr>
          <a:lstStyle/>
          <a:p>
            <a:pPr lvl="0"/>
            <a:r>
              <a:rPr lang="ru-RU" dirty="0">
                <a:solidFill>
                  <a:srgbClr val="020202"/>
                </a:solidFill>
              </a:rPr>
              <a:t>наблюдения, беседы и экологические экскурсии на экологической тропе;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уроки доброты;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создание видеофильмов, презентаций, слайд шоу;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познавательное чтение;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конкурсы и викторины, КВН;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продуктивная деятельность, защита плакатов, проектов;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лаборатория (опыты и эксперименты);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инсценировки и театрализации;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экологические акции;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решение экологических ситуативных задач;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ситуации морального выбора;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трудовой десант; труд в природе;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зеленый патруль;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«Лесная аптека» (рассматривание иллюстраций и беседы, поиск лекарственных растений, беседы о правилах сбора растений);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экологические, подвижные, дидактические, имитационные игры, игры-путешествия;</a:t>
            </a:r>
          </a:p>
          <a:p>
            <a:pPr lvl="0"/>
            <a:r>
              <a:rPr lang="ru-RU" dirty="0">
                <a:solidFill>
                  <a:srgbClr val="020202"/>
                </a:solidFill>
              </a:rPr>
              <a:t>эколого-познавательные праздники, досуги и развлечения.</a:t>
            </a:r>
          </a:p>
          <a:p>
            <a:pPr marL="0" indent="0">
              <a:buNone/>
            </a:pPr>
            <a:endParaRPr lang="ru-RU" dirty="0">
              <a:solidFill>
                <a:srgbClr val="02020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160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848872" cy="504056"/>
          </a:xfrm>
        </p:spPr>
        <p:txBody>
          <a:bodyPr/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II </a:t>
            </a:r>
            <a:r>
              <a:rPr lang="ru-RU" sz="2800" b="1" dirty="0">
                <a:solidFill>
                  <a:srgbClr val="C00000"/>
                </a:solidFill>
              </a:rPr>
              <a:t>этап - </a:t>
            </a:r>
            <a:r>
              <a:rPr lang="ru-RU" sz="2800" b="1" dirty="0">
                <a:solidFill>
                  <a:srgbClr val="C00000"/>
                </a:solidFill>
                <a:cs typeface="Times New Roman"/>
              </a:rPr>
              <a:t>п</a:t>
            </a:r>
            <a:r>
              <a:rPr lang="ru-RU" sz="2800" b="1" dirty="0">
                <a:solidFill>
                  <a:srgbClr val="C00000"/>
                </a:solidFill>
                <a:ea typeface="Times New Roman"/>
                <a:cs typeface="Times New Roman"/>
              </a:rPr>
              <a:t>роектно-мотивационный</a:t>
            </a:r>
            <a:r>
              <a:rPr lang="ru-RU" dirty="0">
                <a:ea typeface="Calibri"/>
                <a:cs typeface="Times New Roman"/>
              </a:rPr>
              <a:t/>
            </a:r>
            <a:br>
              <a:rPr lang="ru-RU" dirty="0">
                <a:ea typeface="Calibri"/>
                <a:cs typeface="Times New Roman"/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6680574"/>
              </p:ext>
            </p:extLst>
          </p:nvPr>
        </p:nvGraphicFramePr>
        <p:xfrm>
          <a:off x="179512" y="764704"/>
          <a:ext cx="8712969" cy="5832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58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156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33143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842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Сроки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Задачи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Содержание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483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aseline="0" dirty="0" smtClean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2018 </a:t>
                      </a: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300" baseline="0" dirty="0">
                        <a:solidFill>
                          <a:srgbClr val="020202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466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Определение путей и средств реализации проекта.</a:t>
                      </a:r>
                      <a:endParaRPr lang="ru-RU" sz="1300" baseline="0" dirty="0">
                        <a:solidFill>
                          <a:srgbClr val="020202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466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Проектирование условий способствующих успешной реализации целей и задач экологического образования для определенной возрастной категории детей.</a:t>
                      </a:r>
                      <a:endParaRPr lang="ru-RU" sz="1300" baseline="0" dirty="0">
                        <a:solidFill>
                          <a:srgbClr val="020202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300" baseline="0" dirty="0">
                        <a:solidFill>
                          <a:srgbClr val="020202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Формулирование задач экологического образования детей с учетом особенностей их развития.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Выбор методов и форм природоведческой работы с дошкольниками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Отбор дидактического, технологического материала.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Выбор форм совместной эколого-педагогической, природоохранной деятельности, активизирующих стремление родителей углубить знания об особенностях формирования личности ребенка средствами природы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Детальное обследование территории ДОУ и выделение наиболее интересных объектов.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Выбор вместе с детьми «хозяина» тропинки - сказочного персонажа, который будет давать ребятам задания, и приглашать их в гости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Составление экологического паспорта дошкольного учреждения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Изготовление табличек с символами, рисунками, подписями для видовых точек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Разработка маршрута и составление карты - схемы экологической тропы.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AutoNum type="arabicPeriod"/>
                        <a:tabLst>
                          <a:tab pos="111760" algn="l"/>
                          <a:tab pos="133985" algn="l"/>
                          <a:tab pos="291465" algn="l"/>
                        </a:tabLst>
                      </a:pPr>
                      <a:r>
                        <a:rPr lang="ru-RU" sz="1300" baseline="0" dirty="0">
                          <a:solidFill>
                            <a:srgbClr val="020202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Составление сценариев НОД, экскурсий по маршруту экологической тропы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33625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792088"/>
          </a:xfrm>
        </p:spPr>
        <p:txBody>
          <a:bodyPr/>
          <a:lstStyle/>
          <a:p>
            <a:r>
              <a:rPr lang="ru-RU" sz="2800" b="1" dirty="0">
                <a:solidFill>
                  <a:srgbClr val="C00000"/>
                </a:solidFill>
              </a:rPr>
              <a:t>Формы и методы работы с родителями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12776"/>
            <a:ext cx="8892480" cy="5112567"/>
          </a:xfrm>
        </p:spPr>
        <p:txBody>
          <a:bodyPr>
            <a:noAutofit/>
          </a:bodyPr>
          <a:lstStyle/>
          <a:p>
            <a:pPr lvl="0"/>
            <a:r>
              <a:rPr lang="ru-RU" sz="2000" dirty="0">
                <a:solidFill>
                  <a:srgbClr val="020202"/>
                </a:solidFill>
              </a:rPr>
              <a:t>взросло-детские проекты;</a:t>
            </a:r>
          </a:p>
          <a:p>
            <a:pPr lvl="0"/>
            <a:r>
              <a:rPr lang="ru-RU" sz="2000" dirty="0">
                <a:solidFill>
                  <a:srgbClr val="020202"/>
                </a:solidFill>
              </a:rPr>
              <a:t>КВН, викторина;</a:t>
            </a:r>
          </a:p>
          <a:p>
            <a:pPr lvl="0"/>
            <a:r>
              <a:rPr lang="ru-RU" sz="2000" dirty="0">
                <a:solidFill>
                  <a:srgbClr val="020202"/>
                </a:solidFill>
              </a:rPr>
              <a:t>изготовление поделок, рисунков;</a:t>
            </a:r>
            <a:r>
              <a:rPr lang="ru-RU" sz="2000" b="1" dirty="0">
                <a:solidFill>
                  <a:srgbClr val="020202"/>
                </a:solidFill>
              </a:rPr>
              <a:t> </a:t>
            </a:r>
            <a:endParaRPr lang="ru-RU" sz="2000" dirty="0">
              <a:solidFill>
                <a:srgbClr val="020202"/>
              </a:solidFill>
            </a:endParaRPr>
          </a:p>
          <a:p>
            <a:pPr lvl="0"/>
            <a:r>
              <a:rPr lang="ru-RU" sz="2000" dirty="0">
                <a:solidFill>
                  <a:srgbClr val="020202"/>
                </a:solidFill>
              </a:rPr>
              <a:t>субботники по благоустройству территории детского сада;</a:t>
            </a:r>
          </a:p>
          <a:p>
            <a:pPr lvl="0"/>
            <a:r>
              <a:rPr lang="ru-RU" sz="2000" dirty="0">
                <a:solidFill>
                  <a:srgbClr val="020202"/>
                </a:solidFill>
              </a:rPr>
              <a:t>участие в конкурсах;</a:t>
            </a:r>
          </a:p>
          <a:p>
            <a:pPr lvl="0"/>
            <a:r>
              <a:rPr lang="ru-RU" sz="2000" dirty="0">
                <a:solidFill>
                  <a:srgbClr val="020202"/>
                </a:solidFill>
              </a:rPr>
              <a:t>участие в совместных экологических развлечениях, досугах, праздниках;</a:t>
            </a:r>
          </a:p>
          <a:p>
            <a:pPr lvl="0"/>
            <a:r>
              <a:rPr lang="ru-RU" sz="2000" dirty="0">
                <a:solidFill>
                  <a:srgbClr val="020202"/>
                </a:solidFill>
              </a:rPr>
              <a:t>фотовыставки;</a:t>
            </a:r>
          </a:p>
          <a:p>
            <a:pPr lvl="0"/>
            <a:r>
              <a:rPr lang="ru-RU" sz="2000" dirty="0">
                <a:solidFill>
                  <a:srgbClr val="020202"/>
                </a:solidFill>
              </a:rPr>
              <a:t>изготовление экологической газеты;</a:t>
            </a:r>
          </a:p>
          <a:p>
            <a:pPr lvl="0"/>
            <a:r>
              <a:rPr lang="ru-RU" sz="2000" dirty="0">
                <a:solidFill>
                  <a:srgbClr val="020202"/>
                </a:solidFill>
              </a:rPr>
              <a:t>изготовление книжек-малышек (сочиняем экологические сказки).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983649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tabLst>
                <a:tab pos="133985" algn="l"/>
              </a:tabLst>
            </a:pPr>
            <a:r>
              <a:rPr lang="ru-RU" sz="1400" dirty="0">
                <a:solidFill>
                  <a:srgbClr val="020202"/>
                </a:solidFill>
                <a:ea typeface="Times New Roman"/>
                <a:cs typeface="Times New Roman"/>
              </a:rPr>
              <a:t/>
            </a:r>
            <a:br>
              <a:rPr lang="ru-RU" sz="1400" dirty="0">
                <a:solidFill>
                  <a:srgbClr val="020202"/>
                </a:solidFill>
                <a:ea typeface="Times New Roman"/>
                <a:cs typeface="Times New Roman"/>
              </a:rPr>
            </a:br>
            <a:endParaRPr lang="ru-RU" sz="14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51520" y="116632"/>
            <a:ext cx="4392488" cy="432246"/>
          </a:xfrm>
        </p:spPr>
        <p:txBody>
          <a:bodyPr/>
          <a:lstStyle/>
          <a:p>
            <a:pPr algn="ctr"/>
            <a:r>
              <a:rPr lang="ru-RU" sz="1800" dirty="0">
                <a:solidFill>
                  <a:srgbClr val="020202"/>
                </a:solidFill>
              </a:rPr>
              <a:t>«Хозяина тропинки» - </a:t>
            </a:r>
            <a:r>
              <a:rPr lang="ru-RU" sz="1800" dirty="0" err="1">
                <a:solidFill>
                  <a:srgbClr val="020202"/>
                </a:solidFill>
              </a:rPr>
              <a:t>Листовичок</a:t>
            </a:r>
            <a:endParaRPr lang="ru-RU" sz="1800" dirty="0">
              <a:solidFill>
                <a:srgbClr val="020202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532789" y="476672"/>
            <a:ext cx="4608512" cy="976413"/>
          </a:xfrm>
        </p:spPr>
        <p:txBody>
          <a:bodyPr/>
          <a:lstStyle/>
          <a:p>
            <a:pPr algn="ctr"/>
            <a:r>
              <a:rPr lang="ru-RU" sz="1800" dirty="0">
                <a:solidFill>
                  <a:srgbClr val="020202"/>
                </a:solidFill>
              </a:rPr>
              <a:t>Обследование территории, составление экологического паспорта ДОУ</a:t>
            </a:r>
          </a:p>
        </p:txBody>
      </p:sp>
      <p:pic>
        <p:nvPicPr>
          <p:cNvPr id="9" name="Объект 8" descr="C:\Documents and Settings\User\Local Settings\Temporary Internet Files\Content.Word\IMG_1136.jpg"/>
          <p:cNvPicPr>
            <a:picLocks noGrp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311" y="620688"/>
            <a:ext cx="3744416" cy="2675905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251520" y="3429000"/>
            <a:ext cx="4572000" cy="94179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  <a:tabLst>
                <a:tab pos="133985" algn="l"/>
              </a:tabLst>
            </a:pPr>
            <a:r>
              <a:rPr lang="ru-RU" sz="1600" baseline="0" dirty="0">
                <a:solidFill>
                  <a:srgbClr val="020202"/>
                </a:solidFill>
                <a:effectLst/>
                <a:latin typeface="+mn-lt"/>
                <a:ea typeface="Times New Roman"/>
                <a:cs typeface="Times New Roman"/>
              </a:rPr>
              <a:t>Изготовление табличек с символами, рисунками, подписями для видовых точек</a:t>
            </a:r>
          </a:p>
        </p:txBody>
      </p:sp>
      <p:pic>
        <p:nvPicPr>
          <p:cNvPr id="18" name="Рисунок 17" descr="C:\Documents and Settings\User\Local Settings\Temporary Internet Files\Content.Word\IMG_1092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5459" y="4077072"/>
            <a:ext cx="2514426" cy="2376264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C:\Documents and Settings\User\Local Settings\Temporary Internet Files\Content.Word\IMG_1103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987824" y="4509120"/>
            <a:ext cx="2646054" cy="2181091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Объект 19" descr="C:\Documents and Settings\User\Local Settings\Temporary Internet Files\Content.Word\IMG_0846.jpg"/>
          <p:cNvPicPr>
            <a:picLocks noGrp="1"/>
          </p:cNvPicPr>
          <p:nvPr>
            <p:ph sz="quarter" idx="4"/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148064" y="1484784"/>
            <a:ext cx="3728119" cy="3620269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7828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029400" cy="810898"/>
          </a:xfrm>
        </p:spPr>
        <p:txBody>
          <a:bodyPr/>
          <a:lstStyle/>
          <a:p>
            <a:pPr lvl="0" algn="ctr"/>
            <a:r>
              <a:rPr lang="ru-RU" sz="2000" b="1" dirty="0">
                <a:solidFill>
                  <a:srgbClr val="C00000"/>
                </a:solidFill>
                <a:ea typeface="Times New Roman"/>
                <a:cs typeface="Times New Roman"/>
              </a:rPr>
              <a:t>Разработка маршрута, выбор объектов, составление карты - схемы экологической тропы</a:t>
            </a:r>
            <a:br>
              <a:rPr lang="ru-RU" sz="2000" b="1" dirty="0">
                <a:solidFill>
                  <a:srgbClr val="C00000"/>
                </a:solidFill>
                <a:ea typeface="Times New Roman"/>
                <a:cs typeface="Times New Roman"/>
              </a:rPr>
            </a:b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79512" y="908720"/>
            <a:ext cx="8568952" cy="5688632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endParaRPr lang="ru-RU" sz="1400" dirty="0">
              <a:solidFill>
                <a:srgbClr val="020202"/>
              </a:solidFill>
            </a:endParaRP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«Русская красавица» (береза), 1/1 – скворечник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«Кустик за кустиком» (кустарники - шиповник, сирень, акация)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«Черемуха душистая» и «Осина»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«Метеостанция»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«Цветочная мозаика» (многолетники), 5/2 – крокусы, нарциссы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«Птичья столовая»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«Золотой луг» (одуванчики)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«Мир насекомых»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«Деревья» (липа, тополь, клен раскидистый)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«Первоцветы» (ландыши, мать – и - мачеха)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«Огород»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«Аптечный огород»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«Уголок нетронутой природы»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«Грибная полянка»</a:t>
            </a:r>
          </a:p>
          <a:p>
            <a:pPr lvl="1"/>
            <a:r>
              <a:rPr lang="ru-RU" sz="1400" dirty="0">
                <a:solidFill>
                  <a:srgbClr val="020202"/>
                </a:solidFill>
              </a:rPr>
              <a:t>«Столовая свиристели» (яблоня и рябина)</a:t>
            </a:r>
          </a:p>
          <a:p>
            <a:pPr lvl="1"/>
            <a:r>
              <a:rPr lang="ru-RU" sz="1400" dirty="0">
                <a:solidFill>
                  <a:schemeClr val="tx1"/>
                </a:solidFill>
              </a:rPr>
              <a:t>«Цветочная мозаика» (однолетники – бархатцы, календула)</a:t>
            </a:r>
          </a:p>
          <a:p>
            <a:pPr lvl="1"/>
            <a:r>
              <a:rPr lang="ru-RU" sz="1400" dirty="0">
                <a:solidFill>
                  <a:schemeClr val="tx1"/>
                </a:solidFill>
              </a:rPr>
              <a:t> «Цветочная мозаика» (многолетники – незабудки, маргаритки, турецкий гравилат)</a:t>
            </a:r>
          </a:p>
          <a:p>
            <a:pPr lvl="1"/>
            <a:endParaRPr lang="ru-RU" sz="1400" dirty="0">
              <a:solidFill>
                <a:srgbClr val="020202"/>
              </a:solidFill>
            </a:endParaRPr>
          </a:p>
          <a:p>
            <a:pPr marL="0" indent="0">
              <a:buNone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797464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39" y="188640"/>
            <a:ext cx="9001000" cy="576063"/>
          </a:xfrm>
        </p:spPr>
        <p:txBody>
          <a:bodyPr/>
          <a:lstStyle/>
          <a:p>
            <a:r>
              <a:rPr lang="en-US" sz="2800" b="1" dirty="0">
                <a:solidFill>
                  <a:srgbClr val="C00000"/>
                </a:solidFill>
              </a:rPr>
              <a:t>III </a:t>
            </a:r>
            <a:r>
              <a:rPr lang="ru-RU" sz="2800" b="1" dirty="0">
                <a:solidFill>
                  <a:srgbClr val="C00000"/>
                </a:solidFill>
              </a:rPr>
              <a:t>этап - содержательно-</a:t>
            </a:r>
            <a:r>
              <a:rPr lang="ru-RU" sz="2800" b="1" dirty="0" err="1">
                <a:solidFill>
                  <a:srgbClr val="C00000"/>
                </a:solidFill>
              </a:rPr>
              <a:t>деятельностный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334854"/>
              </p:ext>
            </p:extLst>
          </p:nvPr>
        </p:nvGraphicFramePr>
        <p:xfrm>
          <a:off x="107504" y="836712"/>
          <a:ext cx="8856985" cy="57688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9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939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46509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Сроки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Задачи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Содержание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4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46685" algn="l"/>
                        </a:tabLs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Реализация работы по маршруту экологической тропы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46685" algn="l"/>
                        </a:tabLs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Организация совместной деятельности участников образовательного процесса по развитию эмоционально-чувственного отношения детей к объектам живой и неживой природы, ценностных представлений об организации природоохранной деятельности, развитие способности к творческо-поисковой деятельности с учетом особенностей развития ребенка и социально-педагогических условий организации образовательной среды в условиях ДОУ и семьи.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Проведение последовательных мероприятий по маршруту экологической тропы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Привлечение детей к проектно-игровой деятельности по сбору информации и оформлению станций на территории детского сада.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Работа на территории детского сада по организации, обогащению намеченных станций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Работа с родителями по привлечению их к проектной деятельности на основе использования разнообразных форм, средств экологического воспитания детей.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AutoNum type="arabicPeriod"/>
                        <a:tabLst>
                          <a:tab pos="133985" algn="l"/>
                        </a:tabLst>
                      </a:pPr>
                      <a:r>
                        <a:rPr lang="ru-RU" sz="14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Слежение за ходом выполнения проектно-поисковых работ по сбору, оформлению и представлению (презентации) результатов реализации тематических проектов.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7892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86314" y="1428736"/>
            <a:ext cx="4143404" cy="330802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7504" y="332657"/>
            <a:ext cx="8784976" cy="792088"/>
          </a:xfrm>
        </p:spPr>
        <p:txBody>
          <a:bodyPr/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a typeface="Times New Roman"/>
                <a:cs typeface="Times New Roman"/>
              </a:rPr>
              <a:t>Проведение последовательных мероприятий по маршруту экологической тропы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/>
            </a:r>
            <a:b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</a:b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428860" y="857232"/>
            <a:ext cx="4929222" cy="433386"/>
          </a:xfrm>
        </p:spPr>
        <p:txBody>
          <a:bodyPr/>
          <a:lstStyle/>
          <a:p>
            <a:pPr algn="ctr"/>
            <a:r>
              <a:rPr lang="ru-RU" sz="1800" b="1" dirty="0">
                <a:solidFill>
                  <a:srgbClr val="020202"/>
                </a:solidFill>
              </a:rPr>
              <a:t>Открытие экологической тропы</a:t>
            </a:r>
          </a:p>
        </p:txBody>
      </p:sp>
      <p:pic>
        <p:nvPicPr>
          <p:cNvPr id="9" name="Объект 8" descr="C:\Documents and Settings\User\Рабочий стол\фото экологическая тропа\IMG_1057.jpg"/>
          <p:cNvPicPr>
            <a:picLocks noGrp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2844" y="1428736"/>
            <a:ext cx="4429156" cy="3286148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143240" y="4143380"/>
            <a:ext cx="4538658" cy="255299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3491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53"/>
            <a:ext cx="8286808" cy="78581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«Русская красавица»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286248" y="1071546"/>
            <a:ext cx="4357718" cy="1000132"/>
          </a:xfrm>
        </p:spPr>
        <p:txBody>
          <a:bodyPr/>
          <a:lstStyle/>
          <a:p>
            <a:r>
              <a:rPr lang="ru-RU" sz="1800" dirty="0">
                <a:solidFill>
                  <a:srgbClr val="020202"/>
                </a:solidFill>
              </a:rPr>
              <a:t>Совместная образовательная деятельность взрослого с детьми на станции «Русская красавица»</a:t>
            </a:r>
            <a:endParaRPr lang="ru-RU" sz="1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928670"/>
            <a:ext cx="3500462" cy="4884029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8" name="Объект 9" descr="C:\Documents and Settings\User\Local Settings\Temporary Internet Files\Content.Word\IMG_0849.jpg"/>
          <p:cNvPicPr>
            <a:picLocks noGrp="1"/>
          </p:cNvPicPr>
          <p:nvPr>
            <p:ph sz="quarter" idx="4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43636" y="2285992"/>
            <a:ext cx="2857520" cy="3786214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 descr="C:\Documents and Settings\User\Local Settings\Temporary Internet Files\Content.Word\IMG_1062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357422" y="3643314"/>
            <a:ext cx="3526682" cy="2933513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52"/>
            <a:ext cx="8143932" cy="714380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«Птичья столовая»</a:t>
            </a:r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000760" y="857232"/>
            <a:ext cx="2853056" cy="507209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57752" y="3571876"/>
            <a:ext cx="1285884" cy="312894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785794"/>
            <a:ext cx="2789629" cy="514353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00298" y="928670"/>
            <a:ext cx="3810452" cy="250033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12" name="Текст 4"/>
          <p:cNvSpPr>
            <a:spLocks noGrp="1"/>
          </p:cNvSpPr>
          <p:nvPr>
            <p:ph type="body" sz="quarter" idx="3"/>
          </p:nvPr>
        </p:nvSpPr>
        <p:spPr>
          <a:xfrm>
            <a:off x="214282" y="6000768"/>
            <a:ext cx="4286280" cy="428628"/>
          </a:xfrm>
        </p:spPr>
        <p:txBody>
          <a:bodyPr/>
          <a:lstStyle/>
          <a:p>
            <a:r>
              <a:rPr lang="ru-RU" sz="1800" dirty="0">
                <a:solidFill>
                  <a:srgbClr val="020202"/>
                </a:solidFill>
              </a:rPr>
              <a:t>Знакомство с поилкой для птиц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7" descr="C:\Documents and Settings\User\Local Settings\Temporary Internet Files\Content.Word\IMG_1079.jpg"/>
          <p:cNvPicPr>
            <a:picLocks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714744" y="3214686"/>
            <a:ext cx="4276730" cy="3538822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1"/>
            <a:ext cx="8215370" cy="78581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«Кустик за кустиком»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85720" y="4643446"/>
            <a:ext cx="4929222" cy="1071570"/>
          </a:xfrm>
        </p:spPr>
        <p:txBody>
          <a:bodyPr>
            <a:normAutofit/>
          </a:bodyPr>
          <a:lstStyle/>
          <a:p>
            <a:pPr indent="19050">
              <a:buNone/>
            </a:pPr>
            <a:endParaRPr lang="ru-RU" dirty="0">
              <a:solidFill>
                <a:srgbClr val="020202"/>
              </a:solidFill>
            </a:endParaRPr>
          </a:p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1000108"/>
            <a:ext cx="4643470" cy="328614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10" name="Текст 4"/>
          <p:cNvSpPr>
            <a:spLocks noGrp="1"/>
          </p:cNvSpPr>
          <p:nvPr>
            <p:ph type="body" sz="quarter" idx="3"/>
          </p:nvPr>
        </p:nvSpPr>
        <p:spPr>
          <a:xfrm>
            <a:off x="214282" y="4643446"/>
            <a:ext cx="3714776" cy="1143008"/>
          </a:xfrm>
        </p:spPr>
        <p:txBody>
          <a:bodyPr/>
          <a:lstStyle/>
          <a:p>
            <a:endParaRPr lang="ru-RU" sz="1800" dirty="0">
              <a:solidFill>
                <a:srgbClr val="020202"/>
              </a:solidFill>
            </a:endParaRPr>
          </a:p>
          <a:p>
            <a:r>
              <a:rPr lang="ru-RU" sz="1800" dirty="0">
                <a:solidFill>
                  <a:srgbClr val="020202"/>
                </a:solidFill>
              </a:rPr>
              <a:t>На остановке «Кустик за кустиком» дошколят встречают зайчата. 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0628" y="1000108"/>
            <a:ext cx="3945457" cy="295909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358246" cy="924475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Остановка «Черёмуха душистая»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«Осина»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1357298"/>
            <a:ext cx="5143536" cy="342902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8" name="Объект 7" descr="C:\Users\Лариса\Desktop\с телефона\фото0110.jpg"/>
          <p:cNvPicPr>
            <a:picLocks noGrp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0" y="2928934"/>
            <a:ext cx="4714908" cy="3500462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Содержимое 5"/>
          <p:cNvSpPr txBox="1">
            <a:spLocks/>
          </p:cNvSpPr>
          <p:nvPr/>
        </p:nvSpPr>
        <p:spPr>
          <a:xfrm>
            <a:off x="285720" y="5072074"/>
            <a:ext cx="3857652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342900" marR="0" lvl="0" indent="190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buFont typeface="Wingdings 2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2020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190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buFont typeface="Wingdings 2" charset="2"/>
              <a:buNone/>
              <a:tabLst/>
              <a:defRPr/>
            </a:pPr>
            <a:r>
              <a:rPr kumimoji="0" lang="ru-RU" sz="2100" b="0" i="0" u="none" strike="noStrike" kern="1200" cap="none" spc="0" normalizeH="0" baseline="0" noProof="0" dirty="0">
                <a:ln>
                  <a:noFill/>
                </a:ln>
                <a:solidFill>
                  <a:srgbClr val="02020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Вкусные плоды у черёмухи!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buFont typeface="Wingdings 2" charset="2"/>
              <a:buChar char="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501122" cy="857257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«Цветочная мозаика»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1000108"/>
            <a:ext cx="4448026" cy="35719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00232" y="3857628"/>
            <a:ext cx="5080037" cy="285752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929189" y="1000108"/>
            <a:ext cx="4000527" cy="300039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142852"/>
            <a:ext cx="7125113" cy="681574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«Метеостанция»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857232"/>
            <a:ext cx="4214842" cy="307183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57752" y="857232"/>
            <a:ext cx="2810178" cy="499587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072330" y="3214686"/>
            <a:ext cx="1891488" cy="336264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42844" y="4071942"/>
            <a:ext cx="4516432" cy="254049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12" name="Текст 4"/>
          <p:cNvSpPr txBox="1">
            <a:spLocks/>
          </p:cNvSpPr>
          <p:nvPr/>
        </p:nvSpPr>
        <p:spPr>
          <a:xfrm>
            <a:off x="4643438" y="5929330"/>
            <a:ext cx="2243078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2020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Знакомство</a:t>
            </a:r>
            <a:r>
              <a:rPr kumimoji="0" lang="ru-RU" sz="1800" b="0" i="0" u="none" strike="noStrike" kern="1200" cap="none" spc="0" normalizeH="0" noProof="0" dirty="0">
                <a:ln>
                  <a:noFill/>
                </a:ln>
                <a:solidFill>
                  <a:srgbClr val="02020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 дождемером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2020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14290"/>
            <a:ext cx="7123080" cy="1000131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Остановка «Золотой луг», «Мир насекомых»</a:t>
            </a:r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1357298"/>
            <a:ext cx="5887443" cy="33116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15074" y="1643050"/>
            <a:ext cx="2755578" cy="221457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1" name="Объект 7" descr="C:\Documents and Settings\User\Local Settings\Temporary Internet Files\Content.Word\IMG_0825.jpg"/>
          <p:cNvPicPr>
            <a:picLocks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143504" y="4000504"/>
            <a:ext cx="3500462" cy="2666576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142976" y="3714752"/>
            <a:ext cx="3571900" cy="26789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12" name="Текст 4"/>
          <p:cNvSpPr txBox="1">
            <a:spLocks/>
          </p:cNvSpPr>
          <p:nvPr/>
        </p:nvSpPr>
        <p:spPr>
          <a:xfrm>
            <a:off x="1000100" y="6500810"/>
            <a:ext cx="3786182" cy="35719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2020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Наблюдение за насекомыми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buFont typeface="Wingdings 2" charset="2"/>
              <a:buChar char="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0"/>
            <a:ext cx="5929354" cy="714380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«Деревья»</a:t>
            </a:r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1000108"/>
            <a:ext cx="4699033" cy="285752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857884" y="1142984"/>
            <a:ext cx="2850360" cy="506730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7" name="Рисунок 6" descr="C:\Documents and Settings\User\Local Settings\Temporary Internet Files\Content.Word\IMG_1079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28662" y="4000504"/>
            <a:ext cx="3857652" cy="2571768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142852"/>
            <a:ext cx="6694452" cy="78581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«Первоцветы»</a:t>
            </a:r>
            <a:endParaRPr lang="ru-RU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946530"/>
            <a:ext cx="5429288" cy="305397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357554" y="2905502"/>
            <a:ext cx="5572164" cy="3744539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8" name="Текст 4"/>
          <p:cNvSpPr txBox="1">
            <a:spLocks/>
          </p:cNvSpPr>
          <p:nvPr/>
        </p:nvSpPr>
        <p:spPr>
          <a:xfrm>
            <a:off x="428596" y="4714884"/>
            <a:ext cx="2857520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tabLst/>
              <a:defRPr/>
            </a:pPr>
            <a:r>
              <a:rPr kumimoji="0" lang="ru-RU" sz="1800" i="0" u="none" strike="noStrike" kern="1200" cap="none" spc="0" normalizeH="0" baseline="0" noProof="0" dirty="0">
                <a:ln>
                  <a:noFill/>
                </a:ln>
                <a:solidFill>
                  <a:srgbClr val="02020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Рассматривание</a:t>
            </a:r>
            <a:r>
              <a:rPr kumimoji="0" lang="ru-RU" sz="1800" i="0" u="none" strike="noStrike" kern="1200" cap="none" spc="0" normalizeH="0" noProof="0" dirty="0">
                <a:ln>
                  <a:noFill/>
                </a:ln>
                <a:solidFill>
                  <a:srgbClr val="02020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ландышей</a:t>
            </a:r>
            <a:endParaRPr kumimoji="0" lang="ru-RU" sz="1800" i="0" u="none" strike="noStrike" kern="1200" cap="none" spc="0" normalizeH="0" baseline="0" noProof="0" dirty="0">
              <a:ln>
                <a:noFill/>
              </a:ln>
              <a:solidFill>
                <a:srgbClr val="02020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072494" cy="742967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«Аптечный огород»</a:t>
            </a:r>
            <a:endParaRPr lang="ru-RU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1071546"/>
            <a:ext cx="5929354" cy="342902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8" name="Содержимое 5" descr="C:\Documents and Settings\User\Рабочий стол\фото субботник\20170602_154313[1].jpg"/>
          <p:cNvPicPr>
            <a:picLocks noGrp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71934" y="3286124"/>
            <a:ext cx="4714908" cy="310277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" name="Текст 4"/>
          <p:cNvSpPr txBox="1">
            <a:spLocks/>
          </p:cNvSpPr>
          <p:nvPr/>
        </p:nvSpPr>
        <p:spPr>
          <a:xfrm>
            <a:off x="285720" y="4929198"/>
            <a:ext cx="3600400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tabLst/>
              <a:defRPr/>
            </a:pPr>
            <a:r>
              <a:rPr lang="ru-RU" sz="1600" dirty="0">
                <a:solidFill>
                  <a:srgbClr val="020202"/>
                </a:solidFill>
              </a:rPr>
              <a:t>Посадка лекарственных растений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2020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buFont typeface="Wingdings 2" charset="2"/>
              <a:buChar char="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214290"/>
            <a:ext cx="5634259" cy="785818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«Огород»</a:t>
            </a:r>
            <a:endParaRPr lang="ru-RU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1000108"/>
            <a:ext cx="5413413" cy="328614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7" name="Содержимое 5" descr="C:\Documents and Settings\User\Рабочий стол\фото субботник\20170602_151433[1].jpg"/>
          <p:cNvPicPr>
            <a:picLocks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6248" y="3357562"/>
            <a:ext cx="4572032" cy="310277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" name="Текст 4"/>
          <p:cNvSpPr txBox="1">
            <a:spLocks/>
          </p:cNvSpPr>
          <p:nvPr/>
        </p:nvSpPr>
        <p:spPr>
          <a:xfrm>
            <a:off x="285720" y="4929198"/>
            <a:ext cx="3600400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tabLst/>
              <a:defRPr/>
            </a:pPr>
            <a:r>
              <a:rPr lang="ru-RU" sz="1600" dirty="0">
                <a:solidFill>
                  <a:srgbClr val="020202"/>
                </a:solidFill>
              </a:rPr>
              <a:t>Посадка овощных культур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2020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buFont typeface="Wingdings 2" charset="2"/>
              <a:buChar char="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52"/>
            <a:ext cx="8286807" cy="924475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«Уголок нетронутой природы», «Грибная полянка»</a:t>
            </a:r>
            <a:endParaRPr lang="ru-RU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 r="-772"/>
          <a:stretch>
            <a:fillRect/>
          </a:stretch>
        </p:blipFill>
        <p:spPr bwMode="auto">
          <a:xfrm>
            <a:off x="428596" y="1214422"/>
            <a:ext cx="4143404" cy="271464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433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4876" y="3929066"/>
            <a:ext cx="4152905" cy="273784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7" name="Рисунок 6" descr="C:\Users\Лариса\Desktop\с телефона\фото0112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72066" y="1214422"/>
            <a:ext cx="3672409" cy="2520467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2910" y="4143380"/>
            <a:ext cx="3571900" cy="25467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9"/>
            <a:ext cx="8643998" cy="642942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Остановка «Столовая свиристели»</a:t>
            </a:r>
            <a:endParaRPr lang="ru-RU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1071546"/>
            <a:ext cx="5461037" cy="307183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868" y="3643313"/>
            <a:ext cx="5224475" cy="293876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7" name="Текст 4"/>
          <p:cNvSpPr txBox="1">
            <a:spLocks/>
          </p:cNvSpPr>
          <p:nvPr/>
        </p:nvSpPr>
        <p:spPr>
          <a:xfrm>
            <a:off x="285720" y="4643446"/>
            <a:ext cx="3000396" cy="1000132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tabLst/>
              <a:defRPr/>
            </a:pPr>
            <a:r>
              <a:rPr lang="ru-RU" sz="1600" dirty="0">
                <a:solidFill>
                  <a:srgbClr val="020202"/>
                </a:solidFill>
              </a:rPr>
              <a:t>Рябина и дикая яблоня – столовая свиристели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2020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SzTx/>
              <a:buFont typeface="Wingdings 2" charset="2"/>
              <a:buChar char="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86807" cy="742967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Остановка «Цветочная мозаика»</a:t>
            </a:r>
            <a:endParaRPr lang="ru-RU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2844" y="1071546"/>
            <a:ext cx="4286280" cy="292751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3438" y="1000108"/>
            <a:ext cx="4318030" cy="278608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6" name="Объект 6" descr="C:\Documents and Settings\User\Local Settings\Temporary Internet Files\Content.Word\IMG_0840.jpg"/>
          <p:cNvPicPr>
            <a:picLocks noGrp="1"/>
          </p:cNvPicPr>
          <p:nvPr>
            <p:ph sz="half" idx="2"/>
          </p:nvPr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071670" y="3214686"/>
            <a:ext cx="4935548" cy="3460768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125113" cy="576065"/>
          </a:xfrm>
        </p:spPr>
        <p:txBody>
          <a:bodyPr/>
          <a:lstStyle/>
          <a:p>
            <a:pPr algn="ctr"/>
            <a:r>
              <a:rPr lang="ru-RU" sz="2000" dirty="0">
                <a:solidFill>
                  <a:srgbClr val="020202"/>
                </a:solidFill>
              </a:rPr>
              <a:t>Трудовые десанты</a:t>
            </a:r>
            <a:r>
              <a:rPr lang="ru-RU" dirty="0">
                <a:solidFill>
                  <a:srgbClr val="020202"/>
                </a:solidFill>
              </a:rPr>
              <a:t/>
            </a:r>
            <a:br>
              <a:rPr lang="ru-RU" dirty="0">
                <a:solidFill>
                  <a:srgbClr val="020202"/>
                </a:solidFill>
              </a:rPr>
            </a:br>
            <a:endParaRPr lang="ru-RU" dirty="0">
              <a:solidFill>
                <a:srgbClr val="020202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2915816" y="3413361"/>
            <a:ext cx="3142488" cy="792088"/>
          </a:xfrm>
        </p:spPr>
        <p:txBody>
          <a:bodyPr/>
          <a:lstStyle/>
          <a:p>
            <a:pPr algn="ctr"/>
            <a:r>
              <a:rPr lang="ru-RU" sz="1800" dirty="0">
                <a:solidFill>
                  <a:srgbClr val="020202"/>
                </a:solidFill>
              </a:rPr>
              <a:t>Выставка цветов</a:t>
            </a:r>
          </a:p>
          <a:p>
            <a:endParaRPr lang="ru-RU" dirty="0"/>
          </a:p>
        </p:txBody>
      </p:sp>
      <p:pic>
        <p:nvPicPr>
          <p:cNvPr id="7" name="Объект 6" descr="C:\Documents and Settings\User\Local Settings\Temporary Internet Files\Content.Word\Фото1418.jpg"/>
          <p:cNvPicPr>
            <a:picLocks noGrp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500042"/>
            <a:ext cx="3600400" cy="2808312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Объект 7" descr="C:\Users\Лариса\Desktop\с телефона\фото0102.jpg"/>
          <p:cNvPicPr>
            <a:picLocks noGrp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778" y="548680"/>
            <a:ext cx="3672408" cy="2789782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C:\Documents and Settings\User\Local Settings\Temporary Internet Files\Content.Word\IMG_1164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3717032"/>
            <a:ext cx="3744416" cy="2880320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C:\Documents and Settings\User\Local Settings\Temporary Internet Files\Content.Word\IMG_1161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961778" y="3809405"/>
            <a:ext cx="3744416" cy="2787947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4524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593035"/>
          </a:xfrm>
        </p:spPr>
        <p:txBody>
          <a:bodyPr/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IV </a:t>
            </a:r>
            <a:r>
              <a:rPr lang="ru-RU" sz="2800" b="1" dirty="0">
                <a:solidFill>
                  <a:srgbClr val="C00000"/>
                </a:solidFill>
              </a:rPr>
              <a:t>этап - </a:t>
            </a:r>
            <a:r>
              <a:rPr lang="ru-RU" sz="2800" b="1" dirty="0" err="1">
                <a:solidFill>
                  <a:srgbClr val="C00000"/>
                </a:solidFill>
              </a:rPr>
              <a:t>диагностико</a:t>
            </a:r>
            <a:r>
              <a:rPr lang="ru-RU" sz="2800" b="1" dirty="0">
                <a:solidFill>
                  <a:srgbClr val="C00000"/>
                </a:solidFill>
              </a:rPr>
              <a:t>-результативный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8559053"/>
              </p:ext>
            </p:extLst>
          </p:nvPr>
        </p:nvGraphicFramePr>
        <p:xfrm>
          <a:off x="395535" y="1196752"/>
          <a:ext cx="8496945" cy="4608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00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</a:rPr>
                        <a:t>Сроки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</a:rPr>
                        <a:t>Задачи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</a:rPr>
                        <a:t>Содержание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8845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Май</a:t>
                      </a:r>
                      <a:r>
                        <a:rPr lang="ru-RU" sz="1800" baseline="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года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9080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Анализ результативности достижения целей и результатов проекта, определение направления дальнейшей деятельности в ходе дальнейшей реализации проекта и за его пределами.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6695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  Мониторинг экологического развития дошкольников. 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6695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  Проведение итогового мероприятия.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6695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  Разработка методических рекомендаций для педагогов ДОУ по использованию объектов экологической тропы в работе с дошкольниками.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6695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  Оформление фотогазеты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6695" algn="l"/>
                        </a:tabLs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  Выставка детских рисунков.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89343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75724"/>
            <a:ext cx="8352928" cy="924475"/>
          </a:xfrm>
        </p:spPr>
        <p:txBody>
          <a:bodyPr/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Результаты диагностики дошкольников по образовательной области «Познавательное развитие» разделу «Ребенок открывает мир природы» 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b="1" dirty="0">
                <a:solidFill>
                  <a:srgbClr val="C00000"/>
                </a:solidFill>
              </a:rPr>
              <a:t>(май </a:t>
            </a:r>
            <a:r>
              <a:rPr lang="ru-RU" sz="2000" b="1" dirty="0" smtClean="0">
                <a:solidFill>
                  <a:srgbClr val="C00000"/>
                </a:solidFill>
              </a:rPr>
              <a:t>2020 </a:t>
            </a:r>
            <a:r>
              <a:rPr lang="ru-RU" sz="2000" b="1" dirty="0">
                <a:solidFill>
                  <a:srgbClr val="C00000"/>
                </a:solidFill>
              </a:rPr>
              <a:t>г.</a:t>
            </a:r>
            <a:r>
              <a:rPr lang="ru-RU" sz="2000" dirty="0">
                <a:solidFill>
                  <a:srgbClr val="C00000"/>
                </a:solidFill>
              </a:rPr>
              <a:t>)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9151833"/>
              </p:ext>
            </p:extLst>
          </p:nvPr>
        </p:nvGraphicFramePr>
        <p:xfrm>
          <a:off x="755576" y="2132856"/>
          <a:ext cx="7556748" cy="3528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91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891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8918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8918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6133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Группа</a:t>
                      </a:r>
                      <a:endParaRPr lang="ru-RU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Уровни развития</a:t>
                      </a:r>
                      <a:endParaRPr lang="ru-RU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13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Высокий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Средний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Низкий 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622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Старшая группа 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41%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59%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43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Подготовительная группа 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56%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44%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25133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1"/>
            <a:ext cx="7125113" cy="597153"/>
          </a:xfrm>
        </p:spPr>
        <p:txBody>
          <a:bodyPr/>
          <a:lstStyle/>
          <a:p>
            <a:pPr algn="ctr"/>
            <a:r>
              <a:rPr lang="ru-RU" sz="2000" dirty="0">
                <a:solidFill>
                  <a:srgbClr val="020202"/>
                </a:solidFill>
              </a:rPr>
              <a:t>Экологическое развлечение «Конкурс чтецов»</a:t>
            </a:r>
            <a:br>
              <a:rPr lang="ru-RU" sz="2000" dirty="0">
                <a:solidFill>
                  <a:srgbClr val="020202"/>
                </a:solidFill>
              </a:rPr>
            </a:br>
            <a:endParaRPr lang="ru-RU" sz="2000" dirty="0">
              <a:solidFill>
                <a:srgbClr val="020202"/>
              </a:solidFill>
            </a:endParaRPr>
          </a:p>
        </p:txBody>
      </p:sp>
      <p:pic>
        <p:nvPicPr>
          <p:cNvPr id="4" name="Объект 3" descr="C:\Documents and Settings\User\Local Settings\Temporary Internet Files\Content.Word\IMG_1014.jpg"/>
          <p:cNvPicPr>
            <a:picLocks noGrp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642918"/>
            <a:ext cx="3672408" cy="2860675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C:\Documents and Settings\User\Local Settings\Temporary Internet Files\Content.Word\IMG_0962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29190" y="642918"/>
            <a:ext cx="3600400" cy="2860675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85720" y="3571876"/>
            <a:ext cx="8424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20202"/>
                </a:solidFill>
              </a:rPr>
              <a:t>Экологическое развлечение в музыкальном зале «Добрый великан»</a:t>
            </a:r>
          </a:p>
        </p:txBody>
      </p:sp>
      <p:pic>
        <p:nvPicPr>
          <p:cNvPr id="7" name="Рисунок 6" descr="C:\Documents and Settings\User\Local Settings\Temporary Internet Files\Content.Word\IMG_1020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7158" y="3994711"/>
            <a:ext cx="3522117" cy="2648999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C:\Documents and Settings\User\Local Settings\Temporary Internet Files\Content.Word\IMG_1025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929191" y="3960070"/>
            <a:ext cx="3747264" cy="2683640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01983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2000232" y="214290"/>
            <a:ext cx="5429288" cy="357190"/>
          </a:xfrm>
        </p:spPr>
        <p:txBody>
          <a:bodyPr/>
          <a:lstStyle/>
          <a:p>
            <a:pPr algn="ctr"/>
            <a:r>
              <a:rPr lang="ru-RU" sz="1800" dirty="0">
                <a:solidFill>
                  <a:srgbClr val="020202"/>
                </a:solidFill>
              </a:rPr>
              <a:t>Выставка творческих работ</a:t>
            </a: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 bwMode="auto">
          <a:xfrm>
            <a:off x="1357290" y="642918"/>
            <a:ext cx="6429420" cy="2724969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2500298" y="3429000"/>
            <a:ext cx="4499810" cy="357190"/>
          </a:xfrm>
        </p:spPr>
        <p:txBody>
          <a:bodyPr/>
          <a:lstStyle/>
          <a:p>
            <a:pPr algn="ctr"/>
            <a:r>
              <a:rPr lang="ru-RU" sz="1800" dirty="0">
                <a:solidFill>
                  <a:srgbClr val="020202"/>
                </a:solidFill>
              </a:rPr>
              <a:t>Развлечения для детей</a:t>
            </a:r>
          </a:p>
        </p:txBody>
      </p:sp>
      <p:pic>
        <p:nvPicPr>
          <p:cNvPr id="1026" name="Picture 2" descr="Фото072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3768174"/>
            <a:ext cx="3929090" cy="2938216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Фото073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4282" y="3750380"/>
            <a:ext cx="3929090" cy="2944995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1472" y="571480"/>
            <a:ext cx="3909246" cy="1317643"/>
          </a:xfrm>
        </p:spPr>
        <p:txBody>
          <a:bodyPr/>
          <a:lstStyle/>
          <a:p>
            <a:r>
              <a:rPr lang="ru-RU" dirty="0"/>
              <a:t>Театрализованное представление «Муравей»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72066" y="857232"/>
            <a:ext cx="3142488" cy="576262"/>
          </a:xfrm>
        </p:spPr>
        <p:txBody>
          <a:bodyPr/>
          <a:lstStyle/>
          <a:p>
            <a:r>
              <a:rPr lang="ru-RU" dirty="0"/>
              <a:t>«Спор деревьев»</a:t>
            </a:r>
          </a:p>
        </p:txBody>
      </p:sp>
      <p:pic>
        <p:nvPicPr>
          <p:cNvPr id="7" name="Объект 7" descr="C:\Documents and Settings\User\Local Settings\Temporary Internet Files\Content.Word\IMG_1114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285992"/>
            <a:ext cx="3929090" cy="3214710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Содержимое 4" descr="C:\Users\Лариса\Desktop\с телефона\фото0105.jpg"/>
          <p:cNvPicPr>
            <a:picLocks noGrp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2" y="1571612"/>
            <a:ext cx="4000528" cy="3286148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125113" cy="737052"/>
          </a:xfrm>
        </p:spPr>
        <p:txBody>
          <a:bodyPr/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V </a:t>
            </a:r>
            <a:r>
              <a:rPr lang="ru-RU" sz="2800" b="1" dirty="0">
                <a:solidFill>
                  <a:srgbClr val="C00000"/>
                </a:solidFill>
              </a:rPr>
              <a:t>этап - презентационный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6474478"/>
              </p:ext>
            </p:extLst>
          </p:nvPr>
        </p:nvGraphicFramePr>
        <p:xfrm>
          <a:off x="251520" y="1052736"/>
          <a:ext cx="8568951" cy="4464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324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094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Сроки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Задачи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Содержание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55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Август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года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Подготовка проекта к защите.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68910" algn="l"/>
                        </a:tabLs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</a:t>
                      </a:r>
                      <a:r>
                        <a:rPr lang="ru-RU" sz="2000" baseline="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Объяснение полученных результатов, их оценка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05740" algn="l"/>
                        </a:tabLs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Подготовка продукта деятельности к презентации.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05740" algn="l"/>
                        </a:tabLs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Защита проекта (педсовет, конкурс экологических проектов)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05740" algn="l"/>
                        </a:tabLs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Рефлексия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57042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00100" y="357166"/>
            <a:ext cx="7125113" cy="395822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Защита проекта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3143240" y="5500702"/>
            <a:ext cx="2214578" cy="428628"/>
          </a:xfrm>
        </p:spPr>
        <p:txBody>
          <a:bodyPr/>
          <a:lstStyle/>
          <a:p>
            <a:pPr algn="ctr"/>
            <a:endParaRPr lang="ru-RU" sz="1800" dirty="0">
              <a:solidFill>
                <a:srgbClr val="020202"/>
              </a:solidFill>
            </a:endParaRPr>
          </a:p>
          <a:p>
            <a:pPr algn="ctr"/>
            <a:r>
              <a:rPr lang="ru-RU" sz="1800" dirty="0">
                <a:solidFill>
                  <a:srgbClr val="020202"/>
                </a:solidFill>
              </a:rPr>
              <a:t>Совет педагогов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00166" y="1000108"/>
            <a:ext cx="5953038" cy="4466290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11560" y="188640"/>
            <a:ext cx="7883038" cy="92447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Результат реализации проекта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539552" y="1700808"/>
            <a:ext cx="8352928" cy="4934007"/>
          </a:xfrm>
        </p:spPr>
        <p:txBody>
          <a:bodyPr>
            <a:normAutofit/>
          </a:bodyPr>
          <a:lstStyle/>
          <a:p>
            <a:pPr lvl="0"/>
            <a:r>
              <a:rPr lang="ru-RU" sz="2200" dirty="0">
                <a:solidFill>
                  <a:srgbClr val="020202"/>
                </a:solidFill>
              </a:rPr>
              <a:t>Повысился уровень экологических знаний, познавательной и речевой активности детей дошкольного возраста;</a:t>
            </a:r>
          </a:p>
          <a:p>
            <a:pPr lvl="0"/>
            <a:r>
              <a:rPr lang="ru-RU" sz="2200" dirty="0">
                <a:solidFill>
                  <a:srgbClr val="020202"/>
                </a:solidFill>
              </a:rPr>
              <a:t>улучшилось состояние психического здоровья детей: взаимодействие ребенка с природой снизило уровень тревожности и позитивно повлияло на эмоциональное самочувствие детей;</a:t>
            </a:r>
          </a:p>
          <a:p>
            <a:pPr lvl="0"/>
            <a:r>
              <a:rPr lang="ru-RU" sz="2200" dirty="0">
                <a:solidFill>
                  <a:srgbClr val="020202"/>
                </a:solidFill>
              </a:rPr>
              <a:t>повысился уровень профессиональной подготовленности педагогов в вопросах проведения экскурсий, образовательных ситуаций по объектам экологической тропы.</a:t>
            </a:r>
          </a:p>
          <a:p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71891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428604"/>
            <a:ext cx="7125113" cy="642942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Планы на будущее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3568" y="1357298"/>
            <a:ext cx="7704856" cy="4952022"/>
          </a:xfrm>
        </p:spPr>
        <p:txBody>
          <a:bodyPr/>
          <a:lstStyle/>
          <a:p>
            <a:r>
              <a:rPr lang="ru-RU" sz="2200" dirty="0">
                <a:solidFill>
                  <a:srgbClr val="020202"/>
                </a:solidFill>
              </a:rPr>
              <a:t>Продолжать разработку сценариев образовательных мероприятий на экологической тропе.</a:t>
            </a:r>
          </a:p>
          <a:p>
            <a:r>
              <a:rPr lang="ru-RU" sz="2200" dirty="0">
                <a:solidFill>
                  <a:srgbClr val="020202"/>
                </a:solidFill>
              </a:rPr>
              <a:t>Составить перспективный план мероприятий на экологической тропе с учетом комплексно-тематического планирования</a:t>
            </a:r>
          </a:p>
          <a:p>
            <a:r>
              <a:rPr lang="ru-RU" sz="2200" dirty="0">
                <a:solidFill>
                  <a:srgbClr val="020202"/>
                </a:solidFill>
              </a:rPr>
              <a:t>Создать мини проект по использованию огорода в работе с детьми.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857224" y="428604"/>
            <a:ext cx="7358114" cy="1714512"/>
          </a:xfrm>
        </p:spPr>
        <p:txBody>
          <a:bodyPr/>
          <a:lstStyle/>
          <a:p>
            <a:pPr algn="ctr">
              <a:buNone/>
            </a:pPr>
            <a:r>
              <a:rPr lang="ru-RU" sz="4000" b="1" dirty="0">
                <a:solidFill>
                  <a:srgbClr val="C00000"/>
                </a:solidFill>
                <a:latin typeface="+mj-lt"/>
              </a:rPr>
              <a:t>Спасибо за внимание!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472" y="2357430"/>
            <a:ext cx="3035300" cy="4037013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00496" y="2643182"/>
            <a:ext cx="4505333" cy="3365197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Весна</Template>
  <TotalTime>549</TotalTime>
  <Words>1513</Words>
  <Application>Microsoft Office PowerPoint</Application>
  <PresentationFormat>Экран (4:3)</PresentationFormat>
  <Paragraphs>216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8" baseType="lpstr">
      <vt:lpstr>Arial</vt:lpstr>
      <vt:lpstr>Calibri</vt:lpstr>
      <vt:lpstr>Courier New</vt:lpstr>
      <vt:lpstr>Times New Roman</vt:lpstr>
      <vt:lpstr>Trebuchet MS</vt:lpstr>
      <vt:lpstr>Verdana</vt:lpstr>
      <vt:lpstr>Wingdings 2</vt:lpstr>
      <vt:lpstr>Spring</vt:lpstr>
      <vt:lpstr>Участники проекта педагоги МБДОУ детского сада №4:  Кожина Лариса Николаевна, заведующий Воспитатели:  Харюшина Ольга Владимировна, старший воспитатель Шиляева Валентина Ивановна, воспитатель  </vt:lpstr>
      <vt:lpstr>Презентация PowerPoint</vt:lpstr>
      <vt:lpstr>Актуальность</vt:lpstr>
      <vt:lpstr>Цель проекта</vt:lpstr>
      <vt:lpstr>Задачи</vt:lpstr>
      <vt:lpstr>Ожидаемые результаты</vt:lpstr>
      <vt:lpstr>I этап реализации проекта - информационно-аналитический </vt:lpstr>
      <vt:lpstr>Результаты диагностики дошкольников по образовательной области «Познавательное развитие» разделу «Ребенок открывает мир природы» (сентябрь 2017 года) </vt:lpstr>
      <vt:lpstr>Формы работы по реализации проекта</vt:lpstr>
      <vt:lpstr>II этап - проектно-мотивационный </vt:lpstr>
      <vt:lpstr>Формы и методы работы с родителями</vt:lpstr>
      <vt:lpstr> </vt:lpstr>
      <vt:lpstr>Разработка маршрута, выбор объектов, составление карты - схемы экологической тропы </vt:lpstr>
      <vt:lpstr>III этап - содержательно-деятельностный</vt:lpstr>
      <vt:lpstr>Проведение последовательных мероприятий по маршруту экологической тропы </vt:lpstr>
      <vt:lpstr>Остановка «Русская красавица»</vt:lpstr>
      <vt:lpstr>Остановка «Птичья столовая»</vt:lpstr>
      <vt:lpstr>Остановка «Кустик за кустиком»</vt:lpstr>
      <vt:lpstr>Остановка «Черёмуха душистая» «Осина»</vt:lpstr>
      <vt:lpstr>Остановка «Цветочная мозаика» </vt:lpstr>
      <vt:lpstr>Остановка «Метеостанция»</vt:lpstr>
      <vt:lpstr>Остановка «Золотой луг», «Мир насекомых»</vt:lpstr>
      <vt:lpstr>Остановка «Деревья»</vt:lpstr>
      <vt:lpstr>Остановка «Первоцветы»</vt:lpstr>
      <vt:lpstr>Остановка «Аптечный огород»</vt:lpstr>
      <vt:lpstr>Остановка «Огород»</vt:lpstr>
      <vt:lpstr>Остановка «Уголок нетронутой природы», «Грибная полянка»</vt:lpstr>
      <vt:lpstr>Остановка «Столовая свиристели»</vt:lpstr>
      <vt:lpstr>Остановка «Цветочная мозаика»</vt:lpstr>
      <vt:lpstr>Трудовые десанты </vt:lpstr>
      <vt:lpstr>IV этап - диагностико-результативный</vt:lpstr>
      <vt:lpstr>Результаты диагностики дошкольников по образовательной области «Познавательное развитие» разделу «Ребенок открывает мир природы»  (май 2020 г.)</vt:lpstr>
      <vt:lpstr>Экологическое развлечение «Конкурс чтецов» </vt:lpstr>
      <vt:lpstr> </vt:lpstr>
      <vt:lpstr>Презентация PowerPoint</vt:lpstr>
      <vt:lpstr>V этап - презентационный</vt:lpstr>
      <vt:lpstr>Защита проекта</vt:lpstr>
      <vt:lpstr>Результат реализации проекта</vt:lpstr>
      <vt:lpstr>Планы на будущее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Участники проекта педагоги МКДОУ детского сада №4: Кожина Лариса Николаевна старший воспитатель Воспитатели: Поспелова Нина Николаевна, Шиляева Валентина Ивановна, Харюшина Ольга Владимировна</dc:title>
  <dc:creator>Лариса</dc:creator>
  <cp:lastModifiedBy>Ольга Владимировна</cp:lastModifiedBy>
  <cp:revision>55</cp:revision>
  <dcterms:created xsi:type="dcterms:W3CDTF">2013-11-18T15:34:24Z</dcterms:created>
  <dcterms:modified xsi:type="dcterms:W3CDTF">2022-01-25T08:06:11Z</dcterms:modified>
</cp:coreProperties>
</file>