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61" r:id="rId5"/>
    <p:sldId id="269" r:id="rId6"/>
    <p:sldId id="271" r:id="rId7"/>
    <p:sldId id="262" r:id="rId8"/>
    <p:sldId id="263" r:id="rId9"/>
    <p:sldId id="272" r:id="rId10"/>
    <p:sldId id="264" r:id="rId11"/>
    <p:sldId id="273" r:id="rId12"/>
    <p:sldId id="274" r:id="rId13"/>
    <p:sldId id="265" r:id="rId14"/>
    <p:sldId id="266" r:id="rId15"/>
    <p:sldId id="267" r:id="rId16"/>
    <p:sldId id="268" r:id="rId17"/>
    <p:sldId id="259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52215"/>
    <a:srgbClr val="34982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3" autoAdjust="0"/>
    <p:restoredTop sz="94574" autoAdjust="0"/>
  </p:normalViewPr>
  <p:slideViewPr>
    <p:cSldViewPr>
      <p:cViewPr>
        <p:scale>
          <a:sx n="50" d="100"/>
          <a:sy n="50" d="100"/>
        </p:scale>
        <p:origin x="-1253" y="-5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6151E6-6BC0-4437-B6E6-F2A773308822}" type="datetimeFigureOut">
              <a:rPr lang="ru-RU" smtClean="0"/>
              <a:pPr/>
              <a:t>30.11.2021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477171-DB70-430E-8970-F7485A68330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6151E6-6BC0-4437-B6E6-F2A773308822}" type="datetimeFigureOut">
              <a:rPr lang="ru-RU" smtClean="0"/>
              <a:pPr/>
              <a:t>30.11.2021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477171-DB70-430E-8970-F7485A68330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6151E6-6BC0-4437-B6E6-F2A773308822}" type="datetimeFigureOut">
              <a:rPr lang="ru-RU" smtClean="0"/>
              <a:pPr/>
              <a:t>30.11.2021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477171-DB70-430E-8970-F7485A68330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6151E6-6BC0-4437-B6E6-F2A773308822}" type="datetimeFigureOut">
              <a:rPr lang="ru-RU" smtClean="0"/>
              <a:pPr/>
              <a:t>30.11.2021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477171-DB70-430E-8970-F7485A68330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6151E6-6BC0-4437-B6E6-F2A773308822}" type="datetimeFigureOut">
              <a:rPr lang="ru-RU" smtClean="0"/>
              <a:pPr/>
              <a:t>30.11.2021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477171-DB70-430E-8970-F7485A68330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6151E6-6BC0-4437-B6E6-F2A773308822}" type="datetimeFigureOut">
              <a:rPr lang="ru-RU" smtClean="0"/>
              <a:pPr/>
              <a:t>30.11.2021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477171-DB70-430E-8970-F7485A68330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6151E6-6BC0-4437-B6E6-F2A773308822}" type="datetimeFigureOut">
              <a:rPr lang="ru-RU" smtClean="0"/>
              <a:pPr/>
              <a:t>30.11.2021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477171-DB70-430E-8970-F7485A68330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6151E6-6BC0-4437-B6E6-F2A773308822}" type="datetimeFigureOut">
              <a:rPr lang="ru-RU" smtClean="0"/>
              <a:pPr/>
              <a:t>30.11.2021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477171-DB70-430E-8970-F7485A68330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6151E6-6BC0-4437-B6E6-F2A773308822}" type="datetimeFigureOut">
              <a:rPr lang="ru-RU" smtClean="0"/>
              <a:pPr/>
              <a:t>30.11.2021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477171-DB70-430E-8970-F7485A68330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6151E6-6BC0-4437-B6E6-F2A773308822}" type="datetimeFigureOut">
              <a:rPr lang="ru-RU" smtClean="0"/>
              <a:pPr/>
              <a:t>30.11.2021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477171-DB70-430E-8970-F7485A68330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6151E6-6BC0-4437-B6E6-F2A773308822}" type="datetimeFigureOut">
              <a:rPr lang="ru-RU" smtClean="0"/>
              <a:pPr/>
              <a:t>30.11.2021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477171-DB70-430E-8970-F7485A68330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6151E6-6BC0-4437-B6E6-F2A773308822}" type="datetimeFigureOut">
              <a:rPr lang="ru-RU" smtClean="0"/>
              <a:pPr/>
              <a:t>30.11.2021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477171-DB70-430E-8970-F7485A683302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phot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24128" y="4635342"/>
            <a:ext cx="3635896" cy="2222657"/>
          </a:xfrm>
          <a:prstGeom prst="rect">
            <a:avLst/>
          </a:prstGeom>
        </p:spPr>
      </p:pic>
      <p:pic>
        <p:nvPicPr>
          <p:cNvPr id="7" name="Рисунок 6" descr="09558636500535e9dc8304a59d731b4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468560" y="922197"/>
            <a:ext cx="3931163" cy="6306679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552" y="-171400"/>
            <a:ext cx="8604448" cy="3024336"/>
          </a:xfrm>
        </p:spPr>
        <p:txBody>
          <a:bodyPr>
            <a:normAutofit/>
          </a:bodyPr>
          <a:lstStyle/>
          <a:p>
            <a:r>
              <a:rPr lang="ru-RU" sz="1800" dirty="0" smtClean="0">
                <a:solidFill>
                  <a:srgbClr val="252215"/>
                </a:solidFill>
                <a:latin typeface="Times New Roman" pitchFamily="18" charset="0"/>
                <a:cs typeface="Times New Roman" pitchFamily="18" charset="0"/>
              </a:rPr>
              <a:t>МБУ ДО «ДТДМ»</a:t>
            </a:r>
            <a:r>
              <a:rPr lang="ru-RU" sz="3600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n>
                  <a:solidFill>
                    <a:schemeClr val="bg2">
                      <a:lumMod val="50000"/>
                    </a:schemeClr>
                  </a:solidFill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Проект</a:t>
            </a:r>
            <a:br>
              <a:rPr lang="ru-RU" sz="2800" b="1" dirty="0" smtClean="0">
                <a:ln>
                  <a:solidFill>
                    <a:schemeClr val="bg2">
                      <a:lumMod val="50000"/>
                    </a:schemeClr>
                  </a:solidFill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n>
                  <a:solidFill>
                    <a:schemeClr val="bg2">
                      <a:lumMod val="50000"/>
                    </a:schemeClr>
                  </a:solidFill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«Комплексное эколого-краеведческое </a:t>
            </a:r>
            <a:br>
              <a:rPr lang="ru-RU" sz="2800" b="1" dirty="0" smtClean="0">
                <a:ln>
                  <a:solidFill>
                    <a:schemeClr val="bg2">
                      <a:lumMod val="50000"/>
                    </a:schemeClr>
                  </a:solidFill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n>
                  <a:solidFill>
                    <a:schemeClr val="bg2">
                      <a:lumMod val="50000"/>
                    </a:schemeClr>
                  </a:solidFill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исследование </a:t>
            </a:r>
            <a:r>
              <a:rPr lang="ru-RU" sz="2800" b="1" dirty="0" err="1" smtClean="0">
                <a:ln>
                  <a:solidFill>
                    <a:schemeClr val="bg2">
                      <a:lumMod val="50000"/>
                    </a:schemeClr>
                  </a:solidFill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Рибшевского</a:t>
            </a:r>
            <a:r>
              <a:rPr lang="ru-RU" sz="2800" b="1" dirty="0" smtClean="0">
                <a:ln>
                  <a:solidFill>
                    <a:schemeClr val="bg2">
                      <a:lumMod val="50000"/>
                    </a:schemeClr>
                  </a:solidFill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озера </a:t>
            </a:r>
            <a:br>
              <a:rPr lang="ru-RU" sz="2800" b="1" dirty="0" smtClean="0">
                <a:ln>
                  <a:solidFill>
                    <a:schemeClr val="bg2">
                      <a:lumMod val="50000"/>
                    </a:schemeClr>
                  </a:solidFill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n>
                  <a:solidFill>
                    <a:schemeClr val="bg2">
                      <a:lumMod val="50000"/>
                    </a:schemeClr>
                  </a:solidFill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 ракурсе создания экологической тропы </a:t>
            </a:r>
            <a:br>
              <a:rPr lang="ru-RU" sz="2800" b="1" dirty="0" smtClean="0">
                <a:ln>
                  <a:solidFill>
                    <a:schemeClr val="bg2">
                      <a:lumMod val="50000"/>
                    </a:schemeClr>
                  </a:solidFill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n>
                  <a:solidFill>
                    <a:schemeClr val="bg2">
                      <a:lumMod val="50000"/>
                    </a:schemeClr>
                  </a:solidFill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«Сказки Русского Леса»</a:t>
            </a:r>
            <a:endParaRPr lang="ru-RU" sz="2800" b="1" dirty="0">
              <a:ln>
                <a:solidFill>
                  <a:schemeClr val="bg2">
                    <a:lumMod val="50000"/>
                  </a:schemeClr>
                </a:solidFill>
              </a:ln>
              <a:solidFill>
                <a:schemeClr val="accent3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1520" y="2492896"/>
            <a:ext cx="8892480" cy="4365104"/>
          </a:xfrm>
        </p:spPr>
        <p:txBody>
          <a:bodyPr>
            <a:normAutofit fontScale="47500" lnSpcReduction="20000"/>
          </a:bodyPr>
          <a:lstStyle/>
          <a:p>
            <a:endParaRPr lang="ru-RU" dirty="0" smtClean="0">
              <a:solidFill>
                <a:srgbClr val="252215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4200" b="1" dirty="0" smtClean="0">
                <a:solidFill>
                  <a:srgbClr val="252215"/>
                </a:solidFill>
                <a:latin typeface="Times New Roman" pitchFamily="18" charset="0"/>
                <a:cs typeface="Times New Roman" pitchFamily="18" charset="0"/>
              </a:rPr>
              <a:t>Проектная группа: </a:t>
            </a:r>
          </a:p>
          <a:p>
            <a:r>
              <a:rPr lang="ru-RU" sz="4200" dirty="0" smtClean="0">
                <a:solidFill>
                  <a:srgbClr val="252215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4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Сивакова Светлана Александровна,</a:t>
            </a:r>
          </a:p>
          <a:p>
            <a:r>
              <a:rPr lang="ru-RU" sz="4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Мальчугина Ольга Сергеевна,</a:t>
            </a:r>
          </a:p>
          <a:p>
            <a:r>
              <a:rPr lang="ru-RU" sz="4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Никитина Елена Юрьевна                                                                                         </a:t>
            </a:r>
          </a:p>
          <a:p>
            <a:r>
              <a:rPr lang="ru-RU" sz="4200" dirty="0" smtClean="0">
                <a:solidFill>
                  <a:srgbClr val="252215"/>
                </a:solidFill>
                <a:latin typeface="Times New Roman" pitchFamily="18" charset="0"/>
                <a:cs typeface="Times New Roman" pitchFamily="18" charset="0"/>
              </a:rPr>
              <a:t>–</a:t>
            </a:r>
          </a:p>
          <a:p>
            <a:r>
              <a:rPr lang="ru-RU" sz="4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Детская Лесная Республика </a:t>
            </a:r>
          </a:p>
          <a:p>
            <a:r>
              <a:rPr lang="ru-RU" sz="4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                  Центра этнографии, краеведения и туризма МБУ ДО «ДТДМ»</a:t>
            </a:r>
          </a:p>
          <a:p>
            <a:endParaRPr lang="ru-RU" sz="4200" dirty="0" smtClean="0">
              <a:solidFill>
                <a:srgbClr val="252215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4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</a:t>
            </a:r>
          </a:p>
          <a:p>
            <a:r>
              <a:rPr lang="ru-RU" sz="4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</a:p>
          <a:p>
            <a:endParaRPr lang="ru-RU" sz="4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3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г. Смоленск</a:t>
            </a:r>
          </a:p>
          <a:p>
            <a:r>
              <a:rPr lang="ru-RU" sz="3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2021–2022 </a:t>
            </a:r>
            <a:r>
              <a:rPr lang="ru-RU" sz="3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уч.г</a:t>
            </a:r>
            <a:r>
              <a:rPr lang="ru-RU" sz="3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 descr="05303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48064" y="980728"/>
            <a:ext cx="5877272" cy="5877272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0"/>
            <a:ext cx="8229600" cy="1143000"/>
          </a:xfrm>
        </p:spPr>
        <p:txBody>
          <a:bodyPr>
            <a:normAutofit/>
          </a:bodyPr>
          <a:lstStyle/>
          <a:p>
            <a:r>
              <a:rPr lang="ru-RU" sz="4800" b="1" dirty="0" smtClean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ВВЕДЕНИЕ</a:t>
            </a:r>
            <a:endParaRPr lang="ru-RU" sz="4800" b="1" dirty="0">
              <a:ln w="19050">
                <a:solidFill>
                  <a:schemeClr val="tx1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51520" y="1052736"/>
            <a:ext cx="6768752" cy="63196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 algn="just">
              <a:spcAft>
                <a:spcPts val="800"/>
              </a:spcAft>
            </a:pPr>
            <a:r>
              <a:rPr lang="ru-RU" sz="2000" dirty="0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Одной из основных задач Детской Лесной Республики является эколого-просветительская деятельность.</a:t>
            </a:r>
          </a:p>
          <a:p>
            <a:pPr indent="457200" algn="just">
              <a:spcAft>
                <a:spcPts val="800"/>
              </a:spcAft>
            </a:pPr>
            <a:r>
              <a:rPr lang="ru-RU" sz="2000" b="1" dirty="0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Тема	</a:t>
            </a:r>
            <a:r>
              <a:rPr lang="ru-RU" sz="2000" dirty="0" smtClean="0">
                <a:solidFill>
                  <a:srgbClr val="00000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«Комплексное эколого-краеведческое исследование </a:t>
            </a:r>
            <a:r>
              <a:rPr lang="ru-RU" sz="2000" dirty="0" err="1" smtClean="0">
                <a:solidFill>
                  <a:srgbClr val="00000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Рибшевского</a:t>
            </a:r>
            <a:r>
              <a:rPr lang="ru-RU" sz="2000" dirty="0" smtClean="0">
                <a:solidFill>
                  <a:srgbClr val="00000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 озера в ракурсе создания экологической тропы "Сказки Русского Леса"» была выбрана по причине высокой степени её актуальности и социальной значимости в современных условиях. Это обусловлено широким общественным резонансом и активным интересом к вопросам эколого-краеведческого образования и воспитания, волонтёрского движения.</a:t>
            </a:r>
            <a:r>
              <a:rPr lang="ru-RU" sz="2000" dirty="0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 </a:t>
            </a:r>
          </a:p>
          <a:p>
            <a:pPr indent="457200" algn="just">
              <a:spcAft>
                <a:spcPts val="800"/>
              </a:spcAft>
            </a:pPr>
            <a:r>
              <a:rPr lang="ru-RU" sz="2000" b="1" dirty="0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Проблема:</a:t>
            </a:r>
            <a:r>
              <a:rPr lang="ru-RU" sz="20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 </a:t>
            </a:r>
            <a:r>
              <a:rPr lang="ru-RU" sz="2000" dirty="0" smtClean="0">
                <a:solidFill>
                  <a:srgbClr val="00000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новые высокие требования, которые общество предъявляет к подготовке подрастающего поколения, определяют главную функцию учреждений образования: обеспечение необходимых условий развития личности, формирование чувства патриотизма и гордости за свою Родину,   эколого-краеведческое образование и воспитание подрастающего поколения. </a:t>
            </a:r>
          </a:p>
          <a:p>
            <a:pPr indent="457200" algn="just">
              <a:spcAft>
                <a:spcPts val="800"/>
              </a:spcAft>
            </a:pPr>
            <a:endParaRPr lang="ru-RU" sz="2000" dirty="0" smtClean="0">
              <a:latin typeface="Times New Roman" pitchFamily="18" charset="0"/>
              <a:ea typeface="Calibri" panose="020F0502020204030204" pitchFamily="34" charset="0"/>
              <a:cs typeface="Times New Roman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 descr="05303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48064" y="980728"/>
            <a:ext cx="5877272" cy="5877272"/>
          </a:xfrm>
          <a:prstGeom prst="rect">
            <a:avLst/>
          </a:prstGeom>
        </p:spPr>
      </p:pic>
      <p:pic>
        <p:nvPicPr>
          <p:cNvPr id="10" name="Рисунок 9" descr="de11e272635b741a595837574d741126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1520" y="5661248"/>
            <a:ext cx="307895" cy="370799"/>
          </a:xfrm>
          <a:prstGeom prst="rect">
            <a:avLst/>
          </a:prstGeom>
        </p:spPr>
      </p:pic>
      <p:pic>
        <p:nvPicPr>
          <p:cNvPr id="11" name="Рисунок 10" descr="de11e272635b741a595837574d741126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1520" y="6093296"/>
            <a:ext cx="307895" cy="370799"/>
          </a:xfrm>
          <a:prstGeom prst="rect">
            <a:avLst/>
          </a:prstGeom>
        </p:spPr>
      </p:pic>
      <p:pic>
        <p:nvPicPr>
          <p:cNvPr id="8" name="Рисунок 7" descr="de11e272635b741a595837574d741126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1520" y="5013176"/>
            <a:ext cx="307895" cy="370799"/>
          </a:xfrm>
          <a:prstGeom prst="rect">
            <a:avLst/>
          </a:prstGeom>
        </p:spPr>
      </p:pic>
      <p:pic>
        <p:nvPicPr>
          <p:cNvPr id="6" name="Рисунок 5" descr="de11e272635b741a595837574d741126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1520" y="4149080"/>
            <a:ext cx="307896" cy="370799"/>
          </a:xfrm>
          <a:prstGeom prst="rect">
            <a:avLst/>
          </a:prstGeom>
        </p:spPr>
      </p:pic>
      <p:pic>
        <p:nvPicPr>
          <p:cNvPr id="5" name="Рисунок 4" descr="de11e272635b741a595837574d741126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1520" y="3429000"/>
            <a:ext cx="307895" cy="370799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0"/>
            <a:ext cx="8229600" cy="1143000"/>
          </a:xfrm>
        </p:spPr>
        <p:txBody>
          <a:bodyPr>
            <a:normAutofit/>
          </a:bodyPr>
          <a:lstStyle/>
          <a:p>
            <a:r>
              <a:rPr lang="ru-RU" sz="4800" b="1" dirty="0" smtClean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ВВЕДЕНИЕ</a:t>
            </a:r>
            <a:endParaRPr lang="ru-RU" sz="4800" b="1" dirty="0">
              <a:ln w="19050">
                <a:solidFill>
                  <a:schemeClr val="tx1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51520" y="1052736"/>
            <a:ext cx="6768752" cy="6376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 algn="just">
              <a:spcAft>
                <a:spcPts val="800"/>
              </a:spcAft>
            </a:pPr>
            <a:r>
              <a:rPr lang="ru-RU" sz="2100" b="1" dirty="0" smtClean="0">
                <a:solidFill>
                  <a:srgbClr val="00000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ЦЕЛЬ: </a:t>
            </a:r>
            <a:r>
              <a:rPr lang="ru-RU" sz="2100" dirty="0" smtClean="0">
                <a:solidFill>
                  <a:srgbClr val="00000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формирование активной жизненной позиции, чувства патриотизма через комплексное эколого-краеведческое исследование </a:t>
            </a:r>
            <a:r>
              <a:rPr lang="ru-RU" sz="2100" dirty="0" err="1" smtClean="0">
                <a:solidFill>
                  <a:srgbClr val="00000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Рибшевского</a:t>
            </a:r>
            <a:r>
              <a:rPr lang="ru-RU" sz="2100" dirty="0" smtClean="0">
                <a:solidFill>
                  <a:srgbClr val="00000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 озера в ракурсе создания экологической тропы «Сказки Русского Леса»</a:t>
            </a:r>
          </a:p>
          <a:p>
            <a:pPr algn="just">
              <a:buNone/>
            </a:pPr>
            <a:endParaRPr lang="ru-RU" sz="2100" dirty="0" smtClean="0">
              <a:solidFill>
                <a:srgbClr val="000000"/>
              </a:solidFill>
              <a:latin typeface="Times New Roman" pitchFamily="18" charset="0"/>
              <a:ea typeface="Calibri" panose="020F0502020204030204" pitchFamily="34" charset="0"/>
              <a:cs typeface="Times New Roman" pitchFamily="18" charset="0"/>
            </a:endParaRPr>
          </a:p>
          <a:p>
            <a:pPr indent="457200" algn="just">
              <a:buNone/>
            </a:pPr>
            <a:r>
              <a:rPr lang="ru-RU" sz="2100" b="1" dirty="0" smtClean="0">
                <a:solidFill>
                  <a:srgbClr val="00000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ЗАДАЧИ:</a:t>
            </a:r>
          </a:p>
          <a:p>
            <a:pPr lvl="0" indent="457200" algn="just"/>
            <a:r>
              <a:rPr lang="ru-RU" sz="2100" dirty="0" smtClean="0">
                <a:solidFill>
                  <a:srgbClr val="00000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вовлечение  учащихся в поисково-исследовательскую    деятельность;</a:t>
            </a:r>
          </a:p>
          <a:p>
            <a:pPr indent="457200" algn="just"/>
            <a:r>
              <a:rPr lang="ru-RU" sz="2100" dirty="0" smtClean="0">
                <a:solidFill>
                  <a:srgbClr val="00000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получение теоретических и практических знаний в сфере эколого-краеведческого и духовно-нравственного воспитания;</a:t>
            </a:r>
          </a:p>
          <a:p>
            <a:pPr indent="457200" algn="just"/>
            <a:r>
              <a:rPr lang="ru-RU" sz="2100" dirty="0" smtClean="0">
                <a:solidFill>
                  <a:srgbClr val="00000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комплексное изучение географического объекта «</a:t>
            </a:r>
            <a:r>
              <a:rPr lang="ru-RU" sz="2100" dirty="0" err="1" smtClean="0">
                <a:solidFill>
                  <a:srgbClr val="00000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Рибшевское</a:t>
            </a:r>
            <a:r>
              <a:rPr lang="ru-RU" sz="2100" dirty="0" smtClean="0">
                <a:solidFill>
                  <a:srgbClr val="00000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 озеро»;</a:t>
            </a:r>
          </a:p>
          <a:p>
            <a:pPr indent="457200" algn="just"/>
            <a:r>
              <a:rPr lang="ru-RU" sz="2100" dirty="0" smtClean="0">
                <a:solidFill>
                  <a:srgbClr val="00000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Возрождение и сохранение </a:t>
            </a:r>
            <a:r>
              <a:rPr lang="ru-RU" sz="2100" dirty="0" err="1" smtClean="0">
                <a:solidFill>
                  <a:srgbClr val="00000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экокультурных</a:t>
            </a:r>
            <a:r>
              <a:rPr lang="ru-RU" sz="2100" dirty="0" smtClean="0">
                <a:solidFill>
                  <a:srgbClr val="00000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 традиций;</a:t>
            </a:r>
          </a:p>
          <a:p>
            <a:pPr indent="457200" algn="just"/>
            <a:r>
              <a:rPr lang="ru-RU" sz="2100" dirty="0" smtClean="0">
                <a:solidFill>
                  <a:srgbClr val="00000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Создание условий для осуществления волонтёрской деятельности</a:t>
            </a:r>
          </a:p>
          <a:p>
            <a:pPr indent="457200" algn="just">
              <a:spcAft>
                <a:spcPts val="800"/>
              </a:spcAft>
            </a:pPr>
            <a:endParaRPr lang="ru-RU" sz="2000" dirty="0" smtClean="0">
              <a:solidFill>
                <a:srgbClr val="000000"/>
              </a:solidFill>
              <a:latin typeface="Times New Roman" pitchFamily="18" charset="0"/>
              <a:ea typeface="Calibri" panose="020F0502020204030204" pitchFamily="34" charset="0"/>
              <a:cs typeface="Times New Roman" pitchFamily="18" charset="0"/>
            </a:endParaRPr>
          </a:p>
          <a:p>
            <a:endParaRPr lang="ru-RU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 descr="05303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48064" y="980728"/>
            <a:ext cx="5877272" cy="5877272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88640"/>
            <a:ext cx="8229600" cy="954360"/>
          </a:xfrm>
        </p:spPr>
        <p:txBody>
          <a:bodyPr>
            <a:noAutofit/>
          </a:bodyPr>
          <a:lstStyle/>
          <a:p>
            <a:r>
              <a:rPr lang="ru-RU" b="1" dirty="0" smtClean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Изучение </a:t>
            </a:r>
            <a:r>
              <a:rPr lang="ru-RU" b="1" dirty="0" err="1" smtClean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Рибшевского</a:t>
            </a:r>
            <a:r>
              <a:rPr lang="ru-RU" b="1" dirty="0" smtClean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озера </a:t>
            </a:r>
            <a:br>
              <a:rPr lang="ru-RU" b="1" dirty="0" smtClean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 Детской Лесной Республике</a:t>
            </a:r>
            <a:endParaRPr lang="ru-RU" b="1" dirty="0">
              <a:ln w="19050">
                <a:solidFill>
                  <a:schemeClr val="tx1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51520" y="1340768"/>
            <a:ext cx="6768752" cy="26263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 algn="just">
              <a:spcAft>
                <a:spcPts val="800"/>
              </a:spcAft>
            </a:pPr>
            <a:r>
              <a:rPr lang="ru-RU" sz="2000" dirty="0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Детская Лесная Республика находится в юго-восточной части национального парка    «Смоленское </a:t>
            </a:r>
            <a:r>
              <a:rPr lang="ru-RU" sz="2000" dirty="0" err="1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Поозерье</a:t>
            </a:r>
            <a:r>
              <a:rPr lang="ru-RU" sz="2000" dirty="0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» с центром в деревне </a:t>
            </a:r>
            <a:r>
              <a:rPr lang="ru-RU" sz="2000" dirty="0" err="1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Рибшево</a:t>
            </a:r>
            <a:r>
              <a:rPr lang="ru-RU" sz="2000" dirty="0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Духовщинского</a:t>
            </a:r>
            <a:r>
              <a:rPr lang="ru-RU" sz="2000" dirty="0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 района. Круглый год мы проводим эколого-краеведческие исследования географических объектов. Украшением территории Республики является </a:t>
            </a:r>
            <a:r>
              <a:rPr lang="ru-RU" sz="2000" dirty="0" err="1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Рибшевское</a:t>
            </a:r>
            <a:r>
              <a:rPr lang="ru-RU" sz="2000" dirty="0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 озеро, которое имеет свою многолетнюю, интересную историю. </a:t>
            </a:r>
          </a:p>
          <a:p>
            <a:endParaRPr lang="ru-RU" dirty="0"/>
          </a:p>
        </p:txBody>
      </p:sp>
      <p:pic>
        <p:nvPicPr>
          <p:cNvPr id="10" name="Рисунок 9" descr="Безымянный25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5536" y="3789040"/>
            <a:ext cx="6336704" cy="286051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Содержимое 3" descr="1613641774_2-p-fon-dlya-prezentatsii-trava-3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511319" cy="6858000"/>
          </a:xfrm>
          <a:prstGeom prst="rect">
            <a:avLst/>
          </a:prstGeom>
        </p:spPr>
      </p:pic>
      <p:pic>
        <p:nvPicPr>
          <p:cNvPr id="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0" y="188641"/>
            <a:ext cx="9144000" cy="64807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Содержимое 3" descr="1613641774_2-p-fon-dlya-prezentatsii-trava-3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511319" cy="6858000"/>
          </a:xfrm>
          <a:prstGeom prst="rect">
            <a:avLst/>
          </a:prstGeom>
        </p:spPr>
      </p:pic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0" y="188640"/>
            <a:ext cx="9144000" cy="1612776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4800" b="1" dirty="0" smtClean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Изучение географического положения и площади озера</a:t>
            </a:r>
          </a:p>
        </p:txBody>
      </p:sp>
      <p:pic>
        <p:nvPicPr>
          <p:cNvPr id="6" name="Picture 2" descr="C:\Documents and Settings\Администратор\Рабочий стол\рибшево_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1772816"/>
            <a:ext cx="8490747" cy="489654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 descr="05303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48064" y="980728"/>
            <a:ext cx="5877272" cy="5877272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88640"/>
            <a:ext cx="8229600" cy="954360"/>
          </a:xfrm>
        </p:spPr>
        <p:txBody>
          <a:bodyPr>
            <a:noAutofit/>
          </a:bodyPr>
          <a:lstStyle/>
          <a:p>
            <a:r>
              <a:rPr lang="ru-RU" b="1" dirty="0" smtClean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Определение средней глубины и прозрачности воды в озере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51520" y="1484784"/>
            <a:ext cx="6768752" cy="58580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 algn="just"/>
            <a:r>
              <a:rPr lang="ru-RU" sz="2200" dirty="0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Изучение глубин озера началось с разбивки на нем промерных профилей, или створов, и определения на них положения промерных точек. На узком, сильно вытянутом в длину </a:t>
            </a:r>
            <a:r>
              <a:rPr lang="ru-RU" sz="2200" dirty="0" err="1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Рибшевском</a:t>
            </a:r>
            <a:r>
              <a:rPr lang="ru-RU" sz="2200" dirty="0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 озере промерные профили целесообразнее всего иметь в виде системы поперечников, разбитых примерно на одинаковом расстоянии друг от друга, перпендикулярно к направлению наибольшей протяженности озера. Средняя глубина озера составляет 3,6 м.</a:t>
            </a:r>
          </a:p>
          <a:p>
            <a:pPr indent="457200" algn="just"/>
            <a:r>
              <a:rPr lang="ru-RU" sz="2200" dirty="0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Промеры глубин производились ручным лотом с точностью до одного дециметра. Одновременно с этим производилось определение прозрачности воды с помощью диска </a:t>
            </a:r>
            <a:r>
              <a:rPr lang="ru-RU" sz="2200" dirty="0" err="1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Секки</a:t>
            </a:r>
            <a:r>
              <a:rPr lang="ru-RU" sz="2200" dirty="0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 и температуры воды водным термометром. </a:t>
            </a:r>
          </a:p>
          <a:p>
            <a:pPr indent="457200" algn="just"/>
            <a:r>
              <a:rPr lang="ru-RU" sz="2200" dirty="0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Средняя прозрачность воды составляет 1,6 м</a:t>
            </a:r>
            <a:r>
              <a:rPr lang="ru-RU" sz="2200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200" b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200" dirty="0" smtClean="0">
              <a:solidFill>
                <a:schemeClr val="accent5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indent="457200" algn="just">
              <a:spcAft>
                <a:spcPts val="800"/>
              </a:spcAft>
            </a:pPr>
            <a:endParaRPr lang="ru-RU" sz="2000" dirty="0" smtClean="0">
              <a:latin typeface="Times New Roman" pitchFamily="18" charset="0"/>
              <a:ea typeface="Calibri" panose="020F0502020204030204" pitchFamily="34" charset="0"/>
              <a:cs typeface="Times New Roman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 descr="05303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48064" y="980728"/>
            <a:ext cx="5877272" cy="5877272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88640"/>
            <a:ext cx="8229600" cy="954360"/>
          </a:xfrm>
        </p:spPr>
        <p:txBody>
          <a:bodyPr>
            <a:noAutofit/>
          </a:bodyPr>
          <a:lstStyle/>
          <a:p>
            <a:r>
              <a:rPr lang="ru-RU" sz="4000" b="1" dirty="0" smtClean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Содержание химических  веществ </a:t>
            </a:r>
            <a:br>
              <a:rPr lang="ru-RU" sz="4000" b="1" dirty="0" smtClean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4000" b="1" dirty="0" smtClean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 озерной воде</a:t>
            </a:r>
            <a:endParaRPr lang="ru-RU" sz="4000" b="1" dirty="0">
              <a:ln w="19050">
                <a:solidFill>
                  <a:schemeClr val="tx1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51520" y="1844824"/>
            <a:ext cx="7056784" cy="42165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6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Водородный показатель</a:t>
            </a:r>
            <a:r>
              <a:rPr lang="ru-RU" sz="2600" dirty="0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, ед. </a:t>
            </a:r>
            <a:r>
              <a:rPr lang="ru-RU" sz="2600" dirty="0" err="1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рH</a:t>
            </a:r>
            <a:r>
              <a:rPr lang="ru-RU" sz="2600" dirty="0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 6,9 </a:t>
            </a:r>
          </a:p>
          <a:p>
            <a:r>
              <a:rPr lang="ru-RU" sz="2600" dirty="0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Общая минерализация (сухой остаток), 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мг/дм</a:t>
            </a:r>
            <a:r>
              <a:rPr lang="ru-RU" sz="2600" baseline="30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2600" dirty="0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1000  </a:t>
            </a:r>
          </a:p>
          <a:p>
            <a:r>
              <a:rPr lang="ru-RU" sz="26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Жесткость воды (карбонатная)</a:t>
            </a:r>
            <a:r>
              <a:rPr lang="ru-RU" sz="2600" dirty="0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, 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ммоль/дм</a:t>
            </a:r>
            <a:r>
              <a:rPr lang="ru-RU" sz="2600" baseline="30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2600" dirty="0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 3,7</a:t>
            </a:r>
          </a:p>
          <a:p>
            <a:r>
              <a:rPr lang="ru-RU" sz="26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Нефтепродукты</a:t>
            </a:r>
            <a:r>
              <a:rPr lang="ru-RU" sz="2600" dirty="0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, суммарно,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мг/дм</a:t>
            </a:r>
            <a:r>
              <a:rPr lang="ru-RU" sz="2800" baseline="30000" dirty="0" smtClean="0">
                <a:latin typeface="Times New Roman" pitchFamily="18" charset="0"/>
                <a:cs typeface="Times New Roman" pitchFamily="18" charset="0"/>
              </a:rPr>
              <a:t>3 </a:t>
            </a:r>
            <a:r>
              <a:rPr lang="ru-RU" sz="2600" dirty="0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0,01  </a:t>
            </a:r>
          </a:p>
          <a:p>
            <a:r>
              <a:rPr lang="ru-RU" sz="26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Алюминий</a:t>
            </a:r>
            <a:r>
              <a:rPr lang="ru-RU" sz="2600" dirty="0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(Al</a:t>
            </a:r>
            <a:r>
              <a:rPr lang="ru-RU" sz="2800" baseline="30000" dirty="0" smtClean="0">
                <a:latin typeface="Times New Roman" pitchFamily="18" charset="0"/>
                <a:cs typeface="Times New Roman" pitchFamily="18" charset="0"/>
              </a:rPr>
              <a:t>3+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), мг/дм</a:t>
            </a:r>
            <a:r>
              <a:rPr lang="ru-RU" sz="2800" baseline="30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0,5 </a:t>
            </a:r>
            <a:endParaRPr lang="ru-RU" sz="2600" dirty="0" smtClean="0">
              <a:latin typeface="Times New Roman" pitchFamily="18" charset="0"/>
              <a:ea typeface="Calibri" panose="020F0502020204030204" pitchFamily="34" charset="0"/>
              <a:cs typeface="Times New Roman" pitchFamily="18" charset="0"/>
            </a:endParaRPr>
          </a:p>
          <a:p>
            <a:r>
              <a:rPr lang="ru-RU" sz="26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Железо</a:t>
            </a:r>
            <a:r>
              <a:rPr lang="ru-RU" sz="2600" dirty="0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 (</a:t>
            </a:r>
            <a:r>
              <a:rPr lang="ru-RU" sz="2600" dirty="0" err="1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Fe</a:t>
            </a:r>
            <a:r>
              <a:rPr lang="ru-RU" sz="2600" dirty="0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), суммарно (хлорное), 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мг/дм</a:t>
            </a:r>
            <a:r>
              <a:rPr lang="ru-RU" sz="2600" baseline="30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2600" dirty="0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 0,8</a:t>
            </a:r>
          </a:p>
          <a:p>
            <a:r>
              <a:rPr lang="ru-RU" sz="26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Нитраты</a:t>
            </a:r>
            <a:r>
              <a:rPr lang="ru-RU" sz="2600" dirty="0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(NO</a:t>
            </a:r>
            <a:r>
              <a:rPr lang="ru-RU" sz="2800" baseline="30000" dirty="0" smtClean="0">
                <a:latin typeface="Times New Roman" pitchFamily="18" charset="0"/>
                <a:cs typeface="Times New Roman" pitchFamily="18" charset="0"/>
              </a:rPr>
              <a:t>3-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), мг/дм</a:t>
            </a:r>
            <a:r>
              <a:rPr lang="ru-RU" sz="2800" baseline="30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45,0 </a:t>
            </a:r>
          </a:p>
          <a:p>
            <a:r>
              <a:rPr lang="ru-RU" sz="26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Ртуть </a:t>
            </a:r>
            <a:r>
              <a:rPr lang="ru-RU" sz="2600" dirty="0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(</a:t>
            </a:r>
            <a:r>
              <a:rPr lang="ru-RU" sz="2600" dirty="0" err="1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Hg</a:t>
            </a:r>
            <a:r>
              <a:rPr lang="ru-RU" sz="2600" dirty="0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), суммарно,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мг/дм</a:t>
            </a:r>
            <a:r>
              <a:rPr lang="ru-RU" sz="2600" baseline="30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2600" dirty="0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 0,0005 </a:t>
            </a:r>
          </a:p>
          <a:p>
            <a:r>
              <a:rPr lang="ru-RU" sz="26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Свинец</a:t>
            </a:r>
            <a:r>
              <a:rPr lang="ru-RU" sz="2600" dirty="0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 (</a:t>
            </a:r>
            <a:r>
              <a:rPr lang="ru-RU" sz="2600" dirty="0" err="1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Pb</a:t>
            </a:r>
            <a:r>
              <a:rPr lang="ru-RU" sz="2600" dirty="0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), суммарно, 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мг/дм</a:t>
            </a:r>
            <a:r>
              <a:rPr lang="ru-RU" sz="2600" baseline="30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2600" dirty="0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 0,03</a:t>
            </a:r>
            <a:endParaRPr lang="ru-RU" sz="2600" dirty="0">
              <a:latin typeface="Times New Roman" pitchFamily="18" charset="0"/>
              <a:ea typeface="Calibri" panose="020F0502020204030204" pitchFamily="34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Picture 2" descr="C:\Documents and Settings\Администратор\Рабочий стол\DSCN237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 descr="05303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48064" y="980728"/>
            <a:ext cx="5877272" cy="5877272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88640"/>
            <a:ext cx="8229600" cy="954360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Определение растительного состава  окрестностей </a:t>
            </a:r>
            <a:r>
              <a:rPr lang="ru-RU" sz="3600" b="1" dirty="0" err="1" smtClean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Рибшевского</a:t>
            </a:r>
            <a:r>
              <a:rPr lang="ru-RU" sz="3600" b="1" dirty="0" smtClean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озера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79512" y="1340768"/>
            <a:ext cx="7128792" cy="52322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None/>
            </a:pPr>
            <a:r>
              <a:rPr lang="ru-RU" sz="2200" dirty="0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     </a:t>
            </a:r>
            <a:r>
              <a:rPr lang="ru-RU" sz="22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Древесные растения</a:t>
            </a:r>
            <a:r>
              <a:rPr lang="ru-RU" sz="26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: </a:t>
            </a:r>
            <a:r>
              <a:rPr lang="ru-RU" sz="2200" dirty="0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Ольха серая (</a:t>
            </a:r>
            <a:r>
              <a:rPr lang="en-US" sz="2200" dirty="0" err="1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Alnus</a:t>
            </a:r>
            <a:r>
              <a:rPr lang="en-US" sz="2200" dirty="0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incana</a:t>
            </a:r>
            <a:r>
              <a:rPr lang="ru-RU" sz="2200" dirty="0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), Берёза </a:t>
            </a:r>
            <a:r>
              <a:rPr lang="ru-RU" sz="2200" dirty="0" err="1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повислая</a:t>
            </a:r>
            <a:r>
              <a:rPr lang="ru-RU" sz="2200" dirty="0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 (</a:t>
            </a:r>
            <a:r>
              <a:rPr lang="en-US" sz="2200" dirty="0" err="1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Betula</a:t>
            </a:r>
            <a:r>
              <a:rPr lang="en-US" sz="2200" dirty="0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pendula</a:t>
            </a:r>
            <a:r>
              <a:rPr lang="ru-RU" sz="2200" dirty="0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), Берёза бородавчатая (</a:t>
            </a:r>
            <a:r>
              <a:rPr lang="en-US" sz="2200" dirty="0" err="1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Betula</a:t>
            </a:r>
            <a:r>
              <a:rPr lang="en-US" sz="2200" dirty="0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kybensa</a:t>
            </a:r>
            <a:r>
              <a:rPr lang="ru-RU" sz="2200" dirty="0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), Дуб (</a:t>
            </a:r>
            <a:r>
              <a:rPr lang="en-US" sz="2200" dirty="0" err="1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Quercus</a:t>
            </a:r>
            <a:r>
              <a:rPr lang="en-US" sz="2200" dirty="0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robur</a:t>
            </a:r>
            <a:r>
              <a:rPr lang="ru-RU" sz="2200" dirty="0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), Ель (</a:t>
            </a:r>
            <a:r>
              <a:rPr lang="en-US" sz="2200" dirty="0" err="1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Picea</a:t>
            </a:r>
            <a:r>
              <a:rPr lang="en-US" sz="2200" dirty="0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abies</a:t>
            </a:r>
            <a:r>
              <a:rPr lang="ru-RU" sz="2200" dirty="0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), Сосна обыкновенная (</a:t>
            </a:r>
            <a:r>
              <a:rPr lang="en-US" sz="2200" dirty="0" err="1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Pinus</a:t>
            </a:r>
            <a:r>
              <a:rPr lang="en-US" sz="2200" dirty="0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sylvestris</a:t>
            </a:r>
            <a:r>
              <a:rPr lang="ru-RU" sz="2200" dirty="0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) , Осина (</a:t>
            </a:r>
            <a:r>
              <a:rPr lang="en-US" sz="2200" dirty="0" err="1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Popylis</a:t>
            </a:r>
            <a:r>
              <a:rPr lang="en-US" sz="2200" dirty="0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tremela</a:t>
            </a:r>
            <a:r>
              <a:rPr lang="ru-RU" sz="2200" dirty="0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), Клён (</a:t>
            </a:r>
            <a:r>
              <a:rPr lang="ru-RU" sz="2200" dirty="0" err="1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Acer</a:t>
            </a:r>
            <a:r>
              <a:rPr lang="ru-RU" sz="2200" dirty="0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platanoides</a:t>
            </a:r>
            <a:r>
              <a:rPr lang="ru-RU" sz="2200" dirty="0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), Яблоня лесная (</a:t>
            </a:r>
            <a:r>
              <a:rPr lang="en-US" sz="2200" dirty="0" err="1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Malus</a:t>
            </a:r>
            <a:r>
              <a:rPr lang="en-US" sz="2200" dirty="0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sylvestris</a:t>
            </a:r>
            <a:r>
              <a:rPr lang="en-US" sz="2200" dirty="0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 Mill</a:t>
            </a:r>
            <a:r>
              <a:rPr lang="ru-RU" sz="2200" dirty="0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), Черёмуха обыкновенная (</a:t>
            </a:r>
            <a:r>
              <a:rPr lang="en-US" sz="2200" dirty="0" err="1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Padus</a:t>
            </a:r>
            <a:r>
              <a:rPr lang="en-US" sz="2200" dirty="0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avium</a:t>
            </a:r>
            <a:r>
              <a:rPr lang="ru-RU" sz="2200" dirty="0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), Рябина обыкновенная (</a:t>
            </a:r>
            <a:r>
              <a:rPr lang="en-US" sz="2200" dirty="0" err="1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Sorbus</a:t>
            </a:r>
            <a:r>
              <a:rPr lang="en-US" sz="2200" dirty="0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aucuporia</a:t>
            </a:r>
            <a:r>
              <a:rPr lang="ru-RU" sz="2200" dirty="0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), Можжевельник.</a:t>
            </a:r>
          </a:p>
          <a:p>
            <a:pPr algn="just">
              <a:buNone/>
            </a:pPr>
            <a:endParaRPr lang="ru-RU" sz="2200" dirty="0" smtClean="0">
              <a:latin typeface="Times New Roman" pitchFamily="18" charset="0"/>
              <a:ea typeface="Calibri" panose="020F0502020204030204" pitchFamily="34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sz="2200" dirty="0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     </a:t>
            </a:r>
            <a:r>
              <a:rPr lang="ru-RU" sz="22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Кустарники и кустарнички: </a:t>
            </a:r>
            <a:r>
              <a:rPr lang="ru-RU" sz="2200" dirty="0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Смородина чёрная (</a:t>
            </a:r>
            <a:r>
              <a:rPr lang="en-US" sz="2200" dirty="0" err="1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Ribes</a:t>
            </a:r>
            <a:r>
              <a:rPr lang="en-US" sz="2200" dirty="0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nigrum</a:t>
            </a:r>
            <a:r>
              <a:rPr lang="ru-RU" sz="2200" dirty="0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), Смородина красная (</a:t>
            </a:r>
            <a:r>
              <a:rPr lang="en-US" sz="2200" dirty="0" err="1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Ribes</a:t>
            </a:r>
            <a:r>
              <a:rPr lang="en-US" sz="2200" dirty="0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rubrum</a:t>
            </a:r>
            <a:r>
              <a:rPr lang="ru-RU" sz="2200" dirty="0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), Малина обыкновенная (</a:t>
            </a:r>
            <a:r>
              <a:rPr lang="en-US" sz="2200" dirty="0" err="1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Rubus</a:t>
            </a:r>
            <a:r>
              <a:rPr lang="en-US" sz="2200" dirty="0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idaeus</a:t>
            </a:r>
            <a:r>
              <a:rPr lang="ru-RU" sz="2200" dirty="0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), Крушина ломкая, </a:t>
            </a:r>
            <a:r>
              <a:rPr lang="ru-RU" sz="2200" dirty="0" err="1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Гуманика</a:t>
            </a:r>
            <a:r>
              <a:rPr lang="ru-RU" sz="2200" dirty="0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,  Лещина, Ива белая (</a:t>
            </a:r>
            <a:r>
              <a:rPr lang="en-US" sz="2200" dirty="0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Salix alba</a:t>
            </a:r>
            <a:r>
              <a:rPr lang="ru-RU" sz="2200" dirty="0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), Ива козья (</a:t>
            </a:r>
            <a:r>
              <a:rPr lang="en-US" sz="2200" dirty="0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Salix </a:t>
            </a:r>
            <a:r>
              <a:rPr lang="en-US" sz="2200" dirty="0" err="1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caprea</a:t>
            </a:r>
            <a:r>
              <a:rPr lang="ru-RU" sz="2200" dirty="0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), Черника (</a:t>
            </a:r>
            <a:r>
              <a:rPr lang="en-US" sz="2200" dirty="0" err="1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Vaccinium</a:t>
            </a:r>
            <a:r>
              <a:rPr lang="en-US" sz="2200" dirty="0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myrtillus</a:t>
            </a:r>
            <a:r>
              <a:rPr lang="ru-RU" sz="2200" dirty="0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),  </a:t>
            </a:r>
            <a:r>
              <a:rPr lang="ru-RU" sz="2200" dirty="0" err="1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Волчник</a:t>
            </a:r>
            <a:r>
              <a:rPr lang="ru-RU" sz="2200" dirty="0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  обыкновенный (</a:t>
            </a:r>
            <a:r>
              <a:rPr lang="en-US" sz="2200" dirty="0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Daphne </a:t>
            </a:r>
            <a:r>
              <a:rPr lang="en-US" sz="2200" dirty="0" err="1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mesereum</a:t>
            </a:r>
            <a:r>
              <a:rPr lang="ru-RU" sz="2200" dirty="0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), Калина обыкновенная (</a:t>
            </a:r>
            <a:r>
              <a:rPr lang="en-US" sz="2200" dirty="0" err="1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Viburnum</a:t>
            </a:r>
            <a:r>
              <a:rPr lang="en-US" sz="2200" dirty="0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opulus</a:t>
            </a:r>
            <a:r>
              <a:rPr lang="ru-RU" sz="2200" dirty="0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Содержимое 3" descr="1613641774_2-p-fon-dlya-prezentatsii-trava-3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511319" cy="6858000"/>
          </a:xfrm>
          <a:prstGeom prst="rect">
            <a:avLst/>
          </a:prstGeom>
        </p:spPr>
      </p:pic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0" y="188640"/>
            <a:ext cx="9144000" cy="1612776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4400" b="1" dirty="0" smtClean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Движение по экологической тропе</a:t>
            </a:r>
          </a:p>
        </p:txBody>
      </p:sp>
      <p:pic>
        <p:nvPicPr>
          <p:cNvPr id="5" name="Picture 2" descr="C:\Documents and Settings\Администратор\Рабочий стол\DSCN461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1268760"/>
            <a:ext cx="4176464" cy="2520280"/>
          </a:xfrm>
          <a:prstGeom prst="rect">
            <a:avLst/>
          </a:prstGeom>
          <a:noFill/>
        </p:spPr>
      </p:pic>
      <p:pic>
        <p:nvPicPr>
          <p:cNvPr id="7" name="Picture 2" descr="D:\экран 2\сороки ДАМ\AMD_0098.JPG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4860032" y="1268760"/>
            <a:ext cx="3646485" cy="2509446"/>
          </a:xfrm>
          <a:prstGeom prst="rect">
            <a:avLst/>
          </a:prstGeom>
          <a:noFill/>
        </p:spPr>
      </p:pic>
      <p:pic>
        <p:nvPicPr>
          <p:cNvPr id="9" name="Picture 2" descr="D:\экран 2\Озеро Ткачук\озеро\DSCN2399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67744" y="4077072"/>
            <a:ext cx="4639335" cy="25922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Содержимое 3" descr="1613641774_2-p-fon-dlya-prezentatsii-trava-3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511319" cy="6858000"/>
          </a:xfrm>
          <a:prstGeom prst="rect">
            <a:avLst/>
          </a:prstGeom>
        </p:spPr>
      </p:pic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0" y="0"/>
            <a:ext cx="9144000" cy="1368152"/>
          </a:xfrm>
        </p:spPr>
        <p:txBody>
          <a:bodyPr>
            <a:normAutofit fontScale="92500"/>
          </a:bodyPr>
          <a:lstStyle/>
          <a:p>
            <a:pPr algn="ctr">
              <a:buNone/>
            </a:pPr>
            <a:r>
              <a:rPr lang="ru-RU" sz="4400" b="1" dirty="0" smtClean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Стоянки и праздники экологической тропы «Сказки Русского леса» </a:t>
            </a:r>
          </a:p>
        </p:txBody>
      </p:sp>
      <p:pic>
        <p:nvPicPr>
          <p:cNvPr id="10" name="Picture 2" descr="D:\экран 2\Озеро Ткачук\фото\DSCN414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5" y="1554502"/>
            <a:ext cx="3831001" cy="2594577"/>
          </a:xfrm>
          <a:prstGeom prst="rect">
            <a:avLst/>
          </a:prstGeom>
          <a:noFill/>
        </p:spPr>
      </p:pic>
      <p:pic>
        <p:nvPicPr>
          <p:cNvPr id="11" name="Picture 2" descr="C:\Documents and Settings\Администратор\Рабочий стол\DSCN1376.JPG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5076055" y="1556792"/>
            <a:ext cx="3456385" cy="2484880"/>
          </a:xfrm>
          <a:prstGeom prst="rect">
            <a:avLst/>
          </a:prstGeom>
          <a:noFill/>
        </p:spPr>
      </p:pic>
      <p:pic>
        <p:nvPicPr>
          <p:cNvPr id="12" name="Picture 2" descr="C:\Documents and Settings\Администратор\Рабочий стол\P6290347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99792" y="4295328"/>
            <a:ext cx="3888432" cy="256267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 descr="05303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48064" y="980728"/>
            <a:ext cx="5877272" cy="5877272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88640"/>
            <a:ext cx="9144000" cy="954360"/>
          </a:xfrm>
        </p:spPr>
        <p:txBody>
          <a:bodyPr>
            <a:noAutofit/>
          </a:bodyPr>
          <a:lstStyle/>
          <a:p>
            <a:r>
              <a:rPr lang="ru-RU" sz="4800" b="1" dirty="0" smtClean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ВЫВОДЫ И ПЕРСПЕКТИВЫ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79512" y="1412776"/>
            <a:ext cx="6624736" cy="51398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    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Выводы и практические рекомендации:</a:t>
            </a:r>
          </a:p>
          <a:p>
            <a:pPr algn="just"/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За период исследования озера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Рибшевского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были проведены следующие работы:</a:t>
            </a:r>
          </a:p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1). Изучение литературы и других архивных документов, поясняющих исторические данные создания озера.</a:t>
            </a:r>
          </a:p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2). Определение средней глубины, прозрачности и кислотности воды, ихтиофауны озера.</a:t>
            </a:r>
          </a:p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3). Изучение почв, растительности в окрестностях озера.</a:t>
            </a:r>
          </a:p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4). Создание экологической тропы «Сказки Русского Леса».</a:t>
            </a:r>
          </a:p>
          <a:p>
            <a:pPr algn="just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         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 descr="05303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48064" y="980728"/>
            <a:ext cx="5877272" cy="5877272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88640"/>
            <a:ext cx="9144000" cy="954360"/>
          </a:xfrm>
        </p:spPr>
        <p:txBody>
          <a:bodyPr>
            <a:noAutofit/>
          </a:bodyPr>
          <a:lstStyle/>
          <a:p>
            <a:r>
              <a:rPr lang="ru-RU" sz="4800" b="1" dirty="0" smtClean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ВЫВОДЫ И ПЕРСПЕКТИВЫ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79512" y="1196752"/>
            <a:ext cx="6624736" cy="56015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  В ходе подготовки проекта удалось доказать сформулированную в начале исследования гипотезу и выяснить, что обеспечение необходимых условий развития личности, формирование чувства патриотизма и гордости за свою Родину возможно только через участие ребенка в конкретном практически значимом деле.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  Практическая значимость данной работы обусловлена потенциально широким спектром применения полученных знаний в практической сфере деятельности. В ходе выполнения данной работы участниками были получены профессиональные навыки, которые пригодятся в будущей практической деятельности. Этот факт непосредственно обуславливает практическую значимость проведённой работы.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   Взятая для исследования тема  имеет перспективы для дальнейшей работы. 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Опыт и наработки Детской Лесной Республики в сфере эколого-просветительской деятельности могут быть использованы экологическими объединениями, туристическими группами, активом школьных краеведческих кружков.</a:t>
            </a:r>
          </a:p>
          <a:p>
            <a:pPr algn="just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         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 descr="05303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48064" y="980728"/>
            <a:ext cx="5877272" cy="5877272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88640"/>
            <a:ext cx="9144000" cy="954360"/>
          </a:xfrm>
        </p:spPr>
        <p:txBody>
          <a:bodyPr>
            <a:noAutofit/>
          </a:bodyPr>
          <a:lstStyle/>
          <a:p>
            <a:r>
              <a:rPr lang="ru-RU" sz="4800" b="1" dirty="0" smtClean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ЗАКЛЮЧЕНИЕ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51520" y="1052736"/>
            <a:ext cx="6805264" cy="60529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spcAft>
                <a:spcPts val="800"/>
              </a:spcAft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        Результатом реализации проекта стало создание экологической тропы в юго-восточной части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Рибшевского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озера «Сказки Русского Леса», которая на протяжении 10 лет активно используется при проведении эколого-познавательных мероприятий Международного слета детских и молодежных общественных организаций «Мосты дружбы».  </a:t>
            </a:r>
          </a:p>
          <a:p>
            <a:pPr indent="457200" algn="just">
              <a:spcAft>
                <a:spcPts val="800"/>
              </a:spcAft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Круглогодичные туристско-краеведческие сборы по программе Детской Лесной Республики включают мониторинговые исследования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Рибшевского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озера, волонтёрские работы по расчистке и прохождению экологической тропы. В течение одного учебного года 10-12 прохождений с общим количеством участников 500 человек.</a:t>
            </a:r>
          </a:p>
          <a:p>
            <a:pPr indent="457200" algn="just"/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 descr="05303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48064" y="980728"/>
            <a:ext cx="5877272" cy="5877272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88640"/>
            <a:ext cx="9144000" cy="954360"/>
          </a:xfrm>
        </p:spPr>
        <p:txBody>
          <a:bodyPr>
            <a:noAutofit/>
          </a:bodyPr>
          <a:lstStyle/>
          <a:p>
            <a:r>
              <a:rPr lang="ru-RU" sz="4800" b="1" dirty="0" smtClean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ЗАКЛЮЧЕНИЕ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79512" y="1196752"/>
            <a:ext cx="6696744" cy="56220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spcAft>
                <a:spcPts val="800"/>
              </a:spcAft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   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 ходе реализации проекта, вдоль экологической тропы проведены экологические волонтёрские десанты:</a:t>
            </a:r>
          </a:p>
          <a:p>
            <a:pPr indent="457200" algn="just">
              <a:spcAft>
                <a:spcPts val="800"/>
              </a:spcAft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посажены деревья и кустарники – 70 единиц;</a:t>
            </a:r>
          </a:p>
          <a:p>
            <a:pPr indent="457200" algn="just">
              <a:spcAft>
                <a:spcPts val="800"/>
              </a:spcAft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изготовлены и размещены кормушки – 10 единиц;</a:t>
            </a:r>
          </a:p>
          <a:p>
            <a:pPr indent="457200" algn="just">
              <a:spcAft>
                <a:spcPts val="800"/>
              </a:spcAft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благоустроено туристических объектов – 5 стоянок («Алые паруса», «Остров Твардовского», «Байдарочный причал», «Избушка Бабы-Яги», «Богатырская застава».</a:t>
            </a:r>
          </a:p>
          <a:p>
            <a:pPr indent="457200" algn="just">
              <a:spcAft>
                <a:spcPts val="800"/>
              </a:spcAft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По итогам проведения экологических мероприятий создан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мультимедийный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продукт (презентация).</a:t>
            </a:r>
          </a:p>
          <a:p>
            <a:pPr indent="457200" algn="just">
              <a:spcAft>
                <a:spcPts val="800"/>
              </a:spcAft>
            </a:pP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de11e272635b741a595837574d741126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5536" y="2492896"/>
            <a:ext cx="283464" cy="341376"/>
          </a:xfrm>
          <a:prstGeom prst="rect">
            <a:avLst/>
          </a:prstGeom>
        </p:spPr>
      </p:pic>
      <p:pic>
        <p:nvPicPr>
          <p:cNvPr id="7" name="Рисунок 6" descr="de11e272635b741a595837574d741126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5536" y="2996952"/>
            <a:ext cx="283464" cy="341376"/>
          </a:xfrm>
          <a:prstGeom prst="rect">
            <a:avLst/>
          </a:prstGeom>
        </p:spPr>
      </p:pic>
      <p:pic>
        <p:nvPicPr>
          <p:cNvPr id="8" name="Рисунок 7" descr="de11e272635b741a595837574d741126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5536" y="3789040"/>
            <a:ext cx="283464" cy="34137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1613641774_2-p-fon-dlya-prezentatsii-trava-3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511319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908</TotalTime>
  <Words>846</Words>
  <Application>Microsoft Office PowerPoint</Application>
  <PresentationFormat>Экран (4:3)</PresentationFormat>
  <Paragraphs>75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Тема Office</vt:lpstr>
      <vt:lpstr>МБУ ДО «ДТДМ» Проект  «Комплексное эколого-краеведческое  исследование Рибшевского озера  в ракурсе создания экологической тропы  «Сказки Русского Леса»</vt:lpstr>
      <vt:lpstr>ВВЕДЕНИЕ</vt:lpstr>
      <vt:lpstr>ВВЕДЕНИЕ</vt:lpstr>
      <vt:lpstr>Изучение Рибшевского озера  в Детской Лесной Республике</vt:lpstr>
      <vt:lpstr>Слайд 5</vt:lpstr>
      <vt:lpstr>Слайд 6</vt:lpstr>
      <vt:lpstr>Определение средней глубины и прозрачности воды в озере</vt:lpstr>
      <vt:lpstr>Содержание химических  веществ  в озерной воде</vt:lpstr>
      <vt:lpstr>Слайд 9</vt:lpstr>
      <vt:lpstr>Определение растительного состава  окрестностей Рибшевского озера</vt:lpstr>
      <vt:lpstr>Слайд 11</vt:lpstr>
      <vt:lpstr>Слайд 12</vt:lpstr>
      <vt:lpstr>ВЫВОДЫ И ПЕРСПЕКТИВЫ</vt:lpstr>
      <vt:lpstr>ВЫВОДЫ И ПЕРСПЕКТИВЫ</vt:lpstr>
      <vt:lpstr>ЗАКЛЮЧЕНИЕ</vt:lpstr>
      <vt:lpstr>ЗАКЛЮЧЕНИЕ</vt:lpstr>
      <vt:lpstr>Слайд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МБУ ДО «ДТДМ» Проект  «Комплексное эколого-краеведческое  исследование Рибшевского озера  в ракурсе создания экологической тропы  «Сказки Русского Леса»</dc:title>
  <dc:creator>1</dc:creator>
  <cp:lastModifiedBy>1</cp:lastModifiedBy>
  <cp:revision>48</cp:revision>
  <dcterms:created xsi:type="dcterms:W3CDTF">2021-05-24T07:18:47Z</dcterms:created>
  <dcterms:modified xsi:type="dcterms:W3CDTF">2021-11-30T17:59:08Z</dcterms:modified>
</cp:coreProperties>
</file>