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ED8BBC"/>
    <a:srgbClr val="FFCCFF"/>
    <a:srgbClr val="873179"/>
    <a:srgbClr val="660066"/>
    <a:srgbClr val="FF7C80"/>
    <a:srgbClr val="660033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38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013FF-49B7-4C91-AE70-BACF63E5556B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5B610-145B-480B-BC2A-D0BE02CC6A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5B610-145B-480B-BC2A-D0BE02CC6A1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image" Target="../media/image20.jpeg"/><Relationship Id="rId12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13.png"/><Relationship Id="rId5" Type="http://schemas.openxmlformats.org/officeDocument/2006/relationships/image" Target="../media/image18.jpeg"/><Relationship Id="rId10" Type="http://schemas.openxmlformats.org/officeDocument/2006/relationships/image" Target="../media/image12.jpe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13.png"/><Relationship Id="rId3" Type="http://schemas.openxmlformats.org/officeDocument/2006/relationships/image" Target="../media/image1.jpeg"/><Relationship Id="rId7" Type="http://schemas.openxmlformats.org/officeDocument/2006/relationships/image" Target="../media/image25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16.pn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3.png"/><Relationship Id="rId9" Type="http://schemas.openxmlformats.org/officeDocument/2006/relationships/image" Target="../media/image27.jpe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0.jpeg"/><Relationship Id="rId10" Type="http://schemas.openxmlformats.org/officeDocument/2006/relationships/image" Target="../media/image31.png"/><Relationship Id="rId4" Type="http://schemas.openxmlformats.org/officeDocument/2006/relationships/image" Target="../media/image29.jpe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6.pn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Рисунок 15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88640"/>
            <a:ext cx="3156263" cy="2520280"/>
          </a:xfrm>
          <a:prstGeom prst="rect">
            <a:avLst/>
          </a:prstGeom>
        </p:spPr>
      </p:pic>
      <p:pic>
        <p:nvPicPr>
          <p:cNvPr id="8" name="Рисунок 7" descr="part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188639"/>
            <a:ext cx="5688632" cy="4394753"/>
          </a:xfrm>
          <a:prstGeom prst="rect">
            <a:avLst/>
          </a:prstGeom>
        </p:spPr>
      </p:pic>
      <p:pic>
        <p:nvPicPr>
          <p:cNvPr id="12" name="Рисунок 11" descr="Галерея: Интересные места Германии: Счастливый дом Рицци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052736"/>
            <a:ext cx="489654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Горизонтальный свиток 10"/>
          <p:cNvSpPr/>
          <p:nvPr/>
        </p:nvSpPr>
        <p:spPr>
          <a:xfrm>
            <a:off x="3491880" y="332656"/>
            <a:ext cx="5400600" cy="613470"/>
          </a:xfrm>
          <a:prstGeom prst="horizontalScroll">
            <a:avLst/>
          </a:prstGeom>
          <a:blipFill>
            <a:blip r:embed="rId6" cstate="print"/>
            <a:stretch>
              <a:fillRect/>
            </a:stretch>
          </a:blipFill>
          <a:ln>
            <a:solidFill>
              <a:srgbClr val="80008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  <a:scene3d>
              <a:camera prst="obliqueTopLef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400" b="1" i="1" dirty="0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«</a:t>
            </a:r>
            <a:r>
              <a:rPr lang="en-US" sz="2400" b="1" i="1" dirty="0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Das </a:t>
            </a:r>
            <a:r>
              <a:rPr lang="en-US" sz="2400" b="1" i="1" dirty="0" err="1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glückliche</a:t>
            </a:r>
            <a:r>
              <a:rPr lang="en-US" sz="2400" b="1" i="1" dirty="0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 </a:t>
            </a:r>
            <a:r>
              <a:rPr lang="en-US" sz="2400" b="1" i="1" dirty="0" err="1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Haus</a:t>
            </a:r>
            <a:r>
              <a:rPr lang="en-US" sz="2400" b="1" i="1" dirty="0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 von </a:t>
            </a:r>
            <a:r>
              <a:rPr lang="en-US" sz="2400" b="1" i="1" dirty="0" err="1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Rizzi</a:t>
            </a:r>
            <a:r>
              <a:rPr lang="ru-RU" sz="2400" b="1" i="1" dirty="0" smtClean="0">
                <a:ln w="50800"/>
                <a:solidFill>
                  <a:srgbClr val="800080"/>
                </a:solidFill>
                <a:latin typeface="Segoe UI Black" pitchFamily="34" charset="0"/>
                <a:ea typeface="Segoe UI Black" pitchFamily="34" charset="0"/>
              </a:rPr>
              <a:t>»</a:t>
            </a:r>
            <a:endParaRPr lang="ru-RU" sz="2400" b="1" i="1" dirty="0">
              <a:ln w="50800"/>
              <a:solidFill>
                <a:srgbClr val="800080"/>
              </a:solidFill>
              <a:latin typeface="Segoe UI Black" pitchFamily="34" charset="0"/>
              <a:ea typeface="Segoe UI Black" pitchFamily="34" charset="0"/>
            </a:endParaRPr>
          </a:p>
        </p:txBody>
      </p:sp>
      <p:pic>
        <p:nvPicPr>
          <p:cNvPr id="17" name="Picture 3" descr="C:\Users\Йожик\Desktop\СЧАСТЛИВЫЙ ДОМ РИЦЦИ\картинки\rinspeed-bamboo-to-receive-james-rizzi-exterior-touches_3.jpg"/>
          <p:cNvPicPr>
            <a:picLocks noChangeAspect="1" noChangeArrowheads="1"/>
          </p:cNvPicPr>
          <p:nvPr/>
        </p:nvPicPr>
        <p:blipFill>
          <a:blip r:embed="rId7" cstate="print"/>
          <a:srcRect b="16667"/>
          <a:stretch>
            <a:fillRect/>
          </a:stretch>
        </p:blipFill>
        <p:spPr bwMode="auto">
          <a:xfrm>
            <a:off x="539552" y="692696"/>
            <a:ext cx="2110002" cy="1800200"/>
          </a:xfrm>
          <a:prstGeom prst="rect">
            <a:avLst/>
          </a:prstGeom>
          <a:noFill/>
        </p:spPr>
      </p:pic>
      <p:pic>
        <p:nvPicPr>
          <p:cNvPr id="20" name="Рисунок 19" descr="parts (2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96136" y="3645024"/>
            <a:ext cx="2887098" cy="2305352"/>
          </a:xfrm>
          <a:prstGeom prst="rect">
            <a:avLst/>
          </a:prstGeom>
        </p:spPr>
      </p:pic>
      <p:pic>
        <p:nvPicPr>
          <p:cNvPr id="21" name="Picture 2" descr="C:\Users\Йожик\Desktop\СЧАСТЛИВЫЙ ДОМ РИЦЦИ\картинки\visiblewall-maueroriginale-james_rizzi-02.jpg"/>
          <p:cNvPicPr>
            <a:picLocks noChangeAspect="1" noChangeArrowheads="1"/>
          </p:cNvPicPr>
          <p:nvPr/>
        </p:nvPicPr>
        <p:blipFill>
          <a:blip r:embed="rId9" cstate="print"/>
          <a:srcRect b="25746"/>
          <a:stretch>
            <a:fillRect/>
          </a:stretch>
        </p:blipFill>
        <p:spPr bwMode="auto">
          <a:xfrm>
            <a:off x="6228184" y="4149080"/>
            <a:ext cx="1872208" cy="1584176"/>
          </a:xfrm>
          <a:prstGeom prst="rect">
            <a:avLst/>
          </a:prstGeom>
          <a:noFill/>
        </p:spPr>
      </p:pic>
      <p:pic>
        <p:nvPicPr>
          <p:cNvPr id="14" name="Рисунок 13" descr="презентацияаоа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1606285"/>
            <a:ext cx="6794006" cy="5251715"/>
          </a:xfrm>
          <a:prstGeom prst="rect">
            <a:avLst/>
          </a:prstGeom>
        </p:spPr>
      </p:pic>
      <p:pic>
        <p:nvPicPr>
          <p:cNvPr id="15" name="Рисунок 14" descr="58363705_p3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 flipH="1">
            <a:off x="6912259" y="4617132"/>
            <a:ext cx="720080" cy="3384375"/>
          </a:xfrm>
          <a:prstGeom prst="wedgeRoundRectCallou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25" name="Прямоугольник 24"/>
          <p:cNvSpPr/>
          <p:nvPr/>
        </p:nvSpPr>
        <p:spPr>
          <a:xfrm>
            <a:off x="5580112" y="5949280"/>
            <a:ext cx="3384376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buNone/>
            </a:pP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Die </a:t>
            </a: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Präsentation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 </a:t>
            </a: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wurde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 von </a:t>
            </a: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Shurawljowa</a:t>
            </a:r>
            <a:r>
              <a:rPr lang="ru-RU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 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 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O.N. </a:t>
            </a: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gemacht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.</a:t>
            </a:r>
          </a:p>
          <a:p>
            <a:pPr algn="ctr">
              <a:buNone/>
            </a:pP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Nowo-Jamskaja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 </a:t>
            </a: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Schule</a:t>
            </a:r>
            <a:endParaRPr lang="en-US" sz="1000" b="1" i="1" dirty="0" smtClean="0">
              <a:ln w="50800"/>
              <a:solidFill>
                <a:srgbClr val="800080"/>
              </a:solidFill>
              <a:latin typeface="Lucida Sans Unicode" pitchFamily="34" charset="0"/>
              <a:ea typeface="PMingLiU-ExtB" pitchFamily="18" charset="-120"/>
              <a:cs typeface="Lucida Sans Unicode" pitchFamily="34" charset="0"/>
            </a:endParaRPr>
          </a:p>
          <a:p>
            <a:pPr algn="ctr">
              <a:buNone/>
            </a:pP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Staritzer</a:t>
            </a:r>
            <a:r>
              <a:rPr lang="en-US" sz="1000" b="1" i="1" dirty="0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  </a:t>
            </a:r>
            <a:r>
              <a:rPr lang="en-US" sz="1000" b="1" i="1" dirty="0" err="1" smtClean="0">
                <a:ln w="50800"/>
                <a:solidFill>
                  <a:srgbClr val="800080"/>
                </a:solidFill>
                <a:latin typeface="Lucida Sans Unicode" pitchFamily="34" charset="0"/>
                <a:ea typeface="PMingLiU-ExtB" pitchFamily="18" charset="-120"/>
                <a:cs typeface="Lucida Sans Unicode" pitchFamily="34" charset="0"/>
              </a:rPr>
              <a:t>Bezirk</a:t>
            </a:r>
            <a:endParaRPr lang="ru-RU" sz="1000" b="1" i="1" dirty="0" smtClean="0">
              <a:ln w="50800"/>
              <a:solidFill>
                <a:srgbClr val="800080"/>
              </a:solidFill>
              <a:latin typeface="Lucida Sans Unicode" pitchFamily="34" charset="0"/>
              <a:ea typeface="PMingLiU-ExtB" pitchFamily="18" charset="-120"/>
              <a:cs typeface="Lucida Sans Unicode" pitchFamily="34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4" name="Содержимое 3" descr="Самый невероятный офисный комплекс в Германии («Happy Rizzi House», Брауншвейг).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268760"/>
            <a:ext cx="5904656" cy="3672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презентация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12" name="Рисунок 11" descr="58363705_p3_master1200.jpg"/>
          <p:cNvPicPr>
            <a:picLocks noChangeAspect="1"/>
          </p:cNvPicPr>
          <p:nvPr/>
        </p:nvPicPr>
        <p:blipFill>
          <a:blip r:embed="rId6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3" name="Рисунок 12" descr="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619672" y="5373216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Guten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Tag!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Diesmal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hat Niedersachsen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uns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zu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Gast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. In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der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Stadt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Braunschweig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kann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man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ein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ungewöhnliches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Gebäude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sehen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. Es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nennt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man </a:t>
            </a:r>
            <a:r>
              <a:rPr lang="ru-RU" dirty="0" smtClean="0">
                <a:latin typeface="Lucida Console" pitchFamily="49" charset="0"/>
                <a:ea typeface="Yu Gothic Medium" pitchFamily="34" charset="-128"/>
              </a:rPr>
              <a:t>«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glückliches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Haus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 von </a:t>
            </a:r>
            <a:r>
              <a:rPr lang="en-US" dirty="0" err="1" smtClean="0">
                <a:latin typeface="Lucida Console" pitchFamily="49" charset="0"/>
                <a:ea typeface="Yu Gothic Medium" pitchFamily="34" charset="-128"/>
              </a:rPr>
              <a:t>Rizzi</a:t>
            </a:r>
            <a:r>
              <a:rPr lang="ru-RU" dirty="0" smtClean="0">
                <a:latin typeface="Lucida Console" pitchFamily="49" charset="0"/>
                <a:ea typeface="Yu Gothic Medium" pitchFamily="34" charset="-128"/>
              </a:rPr>
              <a:t>»</a:t>
            </a:r>
            <a:r>
              <a:rPr lang="en-US" dirty="0" smtClean="0">
                <a:latin typeface="Lucida Console" pitchFamily="49" charset="0"/>
                <a:ea typeface="Yu Gothic Medium" pitchFamily="34" charset="-128"/>
              </a:rPr>
              <a:t>.</a:t>
            </a:r>
            <a:endParaRPr lang="ru-RU" dirty="0">
              <a:latin typeface="Lucida Console" pitchFamily="49" charset="0"/>
              <a:ea typeface="Yu Gothic Medium" pitchFamily="34" charset="-128"/>
            </a:endParaRPr>
          </a:p>
        </p:txBody>
      </p:sp>
      <p:pic>
        <p:nvPicPr>
          <p:cNvPr id="15" name="Рисунок 14" descr="parts (3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6" name="Содержимое 5" descr="Эксцентричный комплекс вызывал неприятие и протест местных жителей (Брауншвейг, Германия).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196752"/>
            <a:ext cx="597666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презентация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9" name="Рисунок 8" descr="58363705_p3_master1200.jpg"/>
          <p:cNvPicPr>
            <a:picLocks noChangeAspect="1"/>
          </p:cNvPicPr>
          <p:nvPr/>
        </p:nvPicPr>
        <p:blipFill>
          <a:blip r:embed="rId6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0" name="Рисунок 9" descr="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1" name="Рисунок 10" descr="parts (3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619672" y="5373216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Lucida Console" pitchFamily="49" charset="0"/>
              </a:rPr>
              <a:t>Kreatives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Gebäude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wurde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statt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der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Burgruinen</a:t>
            </a:r>
            <a:r>
              <a:rPr lang="en-US" dirty="0" smtClean="0">
                <a:latin typeface="Lucida Console" pitchFamily="49" charset="0"/>
              </a:rPr>
              <a:t> 2001 </a:t>
            </a:r>
            <a:r>
              <a:rPr lang="en-US" dirty="0" err="1" smtClean="0">
                <a:latin typeface="Lucida Console" pitchFamily="49" charset="0"/>
              </a:rPr>
              <a:t>gebaut</a:t>
            </a:r>
            <a:r>
              <a:rPr lang="en-US" dirty="0" smtClean="0">
                <a:latin typeface="Lucida Console" pitchFamily="49" charset="0"/>
              </a:rPr>
              <a:t>. </a:t>
            </a:r>
            <a:r>
              <a:rPr lang="en-US" dirty="0" err="1" smtClean="0">
                <a:latin typeface="Lucida Console" pitchFamily="49" charset="0"/>
              </a:rPr>
              <a:t>Diesen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Bau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projektierte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Konrad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Kloster</a:t>
            </a:r>
            <a:r>
              <a:rPr lang="en-US" dirty="0" smtClean="0">
                <a:latin typeface="Lucida Console" pitchFamily="49" charset="0"/>
              </a:rPr>
              <a:t>. </a:t>
            </a:r>
            <a:r>
              <a:rPr lang="en-US" dirty="0" err="1" smtClean="0">
                <a:latin typeface="Lucida Console" pitchFamily="49" charset="0"/>
              </a:rPr>
              <a:t>Mit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dem</a:t>
            </a:r>
            <a:r>
              <a:rPr lang="en-US" dirty="0" smtClean="0">
                <a:latin typeface="Lucida Console" pitchFamily="49" charset="0"/>
              </a:rPr>
              <a:t> Design des </a:t>
            </a:r>
            <a:r>
              <a:rPr lang="en-US" dirty="0" err="1" smtClean="0">
                <a:latin typeface="Lucida Console" pitchFamily="49" charset="0"/>
              </a:rPr>
              <a:t>Hauses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beschäftigte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sich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amerikanischer</a:t>
            </a:r>
            <a:r>
              <a:rPr lang="en-US" dirty="0" smtClean="0">
                <a:latin typeface="Lucida Console" pitchFamily="49" charset="0"/>
              </a:rPr>
              <a:t> Pop-Art-</a:t>
            </a:r>
            <a:r>
              <a:rPr lang="en-US" dirty="0" err="1" smtClean="0">
                <a:latin typeface="Lucida Console" pitchFamily="49" charset="0"/>
              </a:rPr>
              <a:t>Künstler</a:t>
            </a:r>
            <a:r>
              <a:rPr lang="en-US" dirty="0" smtClean="0">
                <a:latin typeface="Lucida Console" pitchFamily="49" charset="0"/>
              </a:rPr>
              <a:t> James </a:t>
            </a:r>
            <a:r>
              <a:rPr lang="en-US" dirty="0" err="1" smtClean="0">
                <a:latin typeface="Lucida Console" pitchFamily="49" charset="0"/>
              </a:rPr>
              <a:t>Rizzi</a:t>
            </a:r>
            <a:r>
              <a:rPr lang="en-US" dirty="0" smtClean="0">
                <a:latin typeface="Lucida Console" pitchFamily="49" charset="0"/>
              </a:rPr>
              <a:t>.</a:t>
            </a:r>
            <a:endParaRPr lang="ru-RU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2051" name="Picture 3" descr="C:\Users\Йожик\Desktop\СЧАСТЛИВЫЙ ДОМ РИЦЦИ\картинки\slide_202784_579020_fre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9" y="1196752"/>
            <a:ext cx="2448272" cy="1777719"/>
          </a:xfrm>
          <a:prstGeom prst="rect">
            <a:avLst/>
          </a:prstGeom>
          <a:noFill/>
        </p:spPr>
      </p:pic>
      <p:pic>
        <p:nvPicPr>
          <p:cNvPr id="2052" name="Picture 4" descr="C:\Users\Йожик\Desktop\СЧАСТЛИВЫЙ ДОМ РИЦЦИ\картинки\pg-44-rizzi-epa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2996952"/>
            <a:ext cx="2832315" cy="1998222"/>
          </a:xfrm>
          <a:prstGeom prst="rect">
            <a:avLst/>
          </a:prstGeom>
          <a:noFill/>
        </p:spPr>
      </p:pic>
      <p:pic>
        <p:nvPicPr>
          <p:cNvPr id="2053" name="Picture 5" descr="C:\Users\Йожик\Desktop\СЧАСТЛИВЫЙ ДОМ РИЦЦИ\картинки\Rizzi-WHEN-SANTA-COMES-TO-TOWN-24x30-drucksigniert.jpg"/>
          <p:cNvPicPr>
            <a:picLocks noChangeAspect="1" noChangeArrowheads="1"/>
          </p:cNvPicPr>
          <p:nvPr/>
        </p:nvPicPr>
        <p:blipFill>
          <a:blip r:embed="rId6" cstate="print"/>
          <a:srcRect l="11131" t="12177" r="10951" b="11717"/>
          <a:stretch>
            <a:fillRect/>
          </a:stretch>
        </p:blipFill>
        <p:spPr bwMode="auto">
          <a:xfrm>
            <a:off x="6732240" y="1196752"/>
            <a:ext cx="1728192" cy="1656184"/>
          </a:xfrm>
          <a:prstGeom prst="rect">
            <a:avLst/>
          </a:prstGeom>
          <a:noFill/>
        </p:spPr>
      </p:pic>
      <p:pic>
        <p:nvPicPr>
          <p:cNvPr id="2054" name="Picture 6" descr="C:\Users\Йожик\Desktop\СЧАСТЛИВЫЙ ДОМ РИЦЦИ\картинки\james-rizzi-we-love-our-mo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1196752"/>
            <a:ext cx="1730664" cy="1728192"/>
          </a:xfrm>
          <a:prstGeom prst="rect">
            <a:avLst/>
          </a:prstGeom>
          <a:noFill/>
        </p:spPr>
      </p:pic>
      <p:pic>
        <p:nvPicPr>
          <p:cNvPr id="2055" name="Picture 7" descr="C:\Users\Йожик\Desktop\СЧАСТЛИВЫЙ ДОМ РИЦЦИ\картинки\b45f0b6dd0e88c8e026e272b384d8cd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2996952"/>
            <a:ext cx="3024336" cy="2016224"/>
          </a:xfrm>
          <a:prstGeom prst="rect">
            <a:avLst/>
          </a:prstGeom>
          <a:noFill/>
        </p:spPr>
      </p:pic>
      <p:pic>
        <p:nvPicPr>
          <p:cNvPr id="15" name="Рисунок 14" descr="презентация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11" name="Рисунок 10" descr="58363705_p3_master1200.jpg"/>
          <p:cNvPicPr>
            <a:picLocks noChangeAspect="1"/>
          </p:cNvPicPr>
          <p:nvPr/>
        </p:nvPicPr>
        <p:blipFill>
          <a:blip r:embed="rId10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2" name="Рисунок 11" descr="1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3" name="Рисунок 12" descr="parts (3)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619672" y="5373216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Lucida Console" pitchFamily="49" charset="0"/>
              </a:rPr>
              <a:t>James </a:t>
            </a:r>
            <a:r>
              <a:rPr lang="en-US" dirty="0" err="1" smtClean="0">
                <a:latin typeface="Lucida Console" pitchFamily="49" charset="0"/>
              </a:rPr>
              <a:t>Rizzi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wurde</a:t>
            </a:r>
            <a:r>
              <a:rPr lang="en-US" dirty="0" smtClean="0">
                <a:latin typeface="Lucida Console" pitchFamily="49" charset="0"/>
              </a:rPr>
              <a:t> am 5.Oktober 1950 in New-York </a:t>
            </a:r>
            <a:r>
              <a:rPr lang="en-US" dirty="0" err="1" smtClean="0">
                <a:latin typeface="Lucida Console" pitchFamily="49" charset="0"/>
              </a:rPr>
              <a:t>geboren</a:t>
            </a:r>
            <a:r>
              <a:rPr lang="en-US" dirty="0" smtClean="0">
                <a:latin typeface="Lucida Console" pitchFamily="49" charset="0"/>
              </a:rPr>
              <a:t>. </a:t>
            </a:r>
            <a:r>
              <a:rPr lang="en-US" dirty="0" err="1" smtClean="0">
                <a:latin typeface="Lucida Console" pitchFamily="49" charset="0"/>
              </a:rPr>
              <a:t>Er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studierte</a:t>
            </a:r>
            <a:r>
              <a:rPr lang="en-US" dirty="0" smtClean="0">
                <a:latin typeface="Lucida Console" pitchFamily="49" charset="0"/>
              </a:rPr>
              <a:t> die </a:t>
            </a:r>
            <a:r>
              <a:rPr lang="en-US" dirty="0" err="1" smtClean="0">
                <a:latin typeface="Lucida Console" pitchFamily="49" charset="0"/>
              </a:rPr>
              <a:t>schönen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Künste</a:t>
            </a:r>
            <a:r>
              <a:rPr lang="en-US" dirty="0" smtClean="0">
                <a:latin typeface="Lucida Console" pitchFamily="49" charset="0"/>
              </a:rPr>
              <a:t>. </a:t>
            </a:r>
            <a:endParaRPr lang="ru-RU" dirty="0" smtClean="0">
              <a:latin typeface="Lucida Console" pitchFamily="49" charset="0"/>
            </a:endParaRPr>
          </a:p>
          <a:p>
            <a:r>
              <a:rPr lang="en-US" dirty="0" smtClean="0">
                <a:latin typeface="Lucida Console" pitchFamily="49" charset="0"/>
              </a:rPr>
              <a:t>Cartoon-</a:t>
            </a:r>
            <a:r>
              <a:rPr lang="en-US" dirty="0" err="1" smtClean="0">
                <a:latin typeface="Lucida Console" pitchFamily="49" charset="0"/>
              </a:rPr>
              <a:t>Zeichnungen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galten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als</a:t>
            </a:r>
            <a:r>
              <a:rPr lang="en-US" dirty="0" smtClean="0">
                <a:latin typeface="Lucida Console" pitchFamily="49" charset="0"/>
              </a:rPr>
              <a:t> seine </a:t>
            </a:r>
            <a:r>
              <a:rPr lang="en-US" dirty="0" err="1" smtClean="0">
                <a:latin typeface="Lucida Console" pitchFamily="49" charset="0"/>
              </a:rPr>
              <a:t>Schaffensbesonderheit</a:t>
            </a:r>
            <a:r>
              <a:rPr lang="en-US" dirty="0" smtClean="0">
                <a:latin typeface="Lucida Console" pitchFamily="49" charset="0"/>
              </a:rPr>
              <a:t>.</a:t>
            </a:r>
            <a:endParaRPr lang="ru-RU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89828808_p2_master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Рисунок 11" descr="parts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3075" name="Picture 3" descr="C:\Users\Йожик\Desktop\СЧАСТЛИВЫЙ ДОМ РИЦЦИ\картинки\4741007679_2d91d14dc3_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268760"/>
            <a:ext cx="2088232" cy="1656184"/>
          </a:xfrm>
          <a:prstGeom prst="rect">
            <a:avLst/>
          </a:prstGeom>
          <a:noFill/>
        </p:spPr>
      </p:pic>
      <p:pic>
        <p:nvPicPr>
          <p:cNvPr id="3077" name="Picture 5" descr="C:\Users\Йожик\Desktop\СЧАСТЛИВЫЙ ДОМ РИЦЦИ\картинки\1-2453-965353.jpg"/>
          <p:cNvPicPr>
            <a:picLocks noChangeAspect="1" noChangeArrowheads="1"/>
          </p:cNvPicPr>
          <p:nvPr/>
        </p:nvPicPr>
        <p:blipFill>
          <a:blip r:embed="rId6" cstate="print"/>
          <a:srcRect l="6577" t="8025" r="7919"/>
          <a:stretch>
            <a:fillRect/>
          </a:stretch>
        </p:blipFill>
        <p:spPr bwMode="auto">
          <a:xfrm>
            <a:off x="6948264" y="1268760"/>
            <a:ext cx="1296144" cy="1650645"/>
          </a:xfrm>
          <a:prstGeom prst="rect">
            <a:avLst/>
          </a:prstGeom>
          <a:noFill/>
        </p:spPr>
      </p:pic>
      <p:pic>
        <p:nvPicPr>
          <p:cNvPr id="3078" name="Picture 6" descr="C:\Users\Йожик\Desktop\СЧАСТЛИВЫЙ ДОМ РИЦЦИ\картинки\127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2852936"/>
            <a:ext cx="1584176" cy="2112913"/>
          </a:xfrm>
          <a:prstGeom prst="rect">
            <a:avLst/>
          </a:prstGeom>
          <a:noFill/>
        </p:spPr>
      </p:pic>
      <p:pic>
        <p:nvPicPr>
          <p:cNvPr id="3079" name="Picture 7" descr="C:\Users\Йожик\Desktop\СЧАСТЛИВЫЙ ДОМ РИЦЦИ\картинки\cb2514f3dc44f0e6b2736d6c1d4bf3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3140968"/>
            <a:ext cx="2016224" cy="1760836"/>
          </a:xfrm>
          <a:prstGeom prst="rect">
            <a:avLst/>
          </a:prstGeom>
          <a:noFill/>
        </p:spPr>
      </p:pic>
      <p:pic>
        <p:nvPicPr>
          <p:cNvPr id="3080" name="Picture 8" descr="C:\Users\Йожик\Desktop\СЧАСТЛИВЫЙ ДОМ РИЦЦИ\картинки\RizziPaintingFILAsneakers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1268760"/>
            <a:ext cx="2016224" cy="1647945"/>
          </a:xfrm>
          <a:prstGeom prst="rect">
            <a:avLst/>
          </a:prstGeom>
          <a:noFill/>
        </p:spPr>
      </p:pic>
      <p:pic>
        <p:nvPicPr>
          <p:cNvPr id="3074" name="Picture 2" descr="C:\Users\Йожик\Desktop\СЧАСТЛИВЫЙ ДОМ РИЦЦИ\картинки\120475702_20150215_163505.jpg"/>
          <p:cNvPicPr>
            <a:picLocks noGrp="1" noChangeAspect="1" noChangeArrowheads="1"/>
          </p:cNvPicPr>
          <p:nvPr>
            <p:ph idx="1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3068960"/>
            <a:ext cx="2088232" cy="1840882"/>
          </a:xfrm>
          <a:prstGeom prst="rect">
            <a:avLst/>
          </a:prstGeom>
          <a:noFill/>
        </p:spPr>
      </p:pic>
      <p:pic>
        <p:nvPicPr>
          <p:cNvPr id="17" name="Рисунок 16" descr="презентация1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13" name="Рисунок 12" descr="58363705_p3_master1200.jpg"/>
          <p:cNvPicPr>
            <a:picLocks noChangeAspect="1"/>
          </p:cNvPicPr>
          <p:nvPr/>
        </p:nvPicPr>
        <p:blipFill>
          <a:blip r:embed="rId12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4" name="Рисунок 13" descr="1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5" name="Рисунок 14" descr="parts (3)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619672" y="5373216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Lucida Console" pitchFamily="49" charset="0"/>
              </a:rPr>
              <a:t>Lustige</a:t>
            </a:r>
            <a:r>
              <a:rPr lang="en-US" dirty="0" smtClean="0">
                <a:latin typeface="Lucida Console" pitchFamily="49" charset="0"/>
              </a:rPr>
              <a:t> und </a:t>
            </a:r>
            <a:r>
              <a:rPr lang="en-US" dirty="0" err="1" smtClean="0">
                <a:latin typeface="Lucida Console" pitchFamily="49" charset="0"/>
              </a:rPr>
              <a:t>farbenfrohe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Abbildungen</a:t>
            </a:r>
            <a:r>
              <a:rPr lang="en-US" dirty="0" smtClean="0">
                <a:latin typeface="Lucida Console" pitchFamily="49" charset="0"/>
              </a:rPr>
              <a:t> von James </a:t>
            </a:r>
            <a:r>
              <a:rPr lang="en-US" dirty="0" err="1" smtClean="0">
                <a:latin typeface="Lucida Console" pitchFamily="49" charset="0"/>
              </a:rPr>
              <a:t>Rizzi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schmücken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Flugzeuge</a:t>
            </a:r>
            <a:r>
              <a:rPr lang="en-US" dirty="0" smtClean="0">
                <a:latin typeface="Lucida Console" pitchFamily="49" charset="0"/>
              </a:rPr>
              <a:t>, Autos, </a:t>
            </a:r>
            <a:r>
              <a:rPr lang="de-DE" dirty="0" smtClean="0">
                <a:latin typeface="Lucida Console" pitchFamily="49" charset="0"/>
              </a:rPr>
              <a:t>einiges </a:t>
            </a:r>
            <a:r>
              <a:rPr lang="en-US" dirty="0" err="1" smtClean="0">
                <a:latin typeface="Lucida Console" pitchFamily="49" charset="0"/>
              </a:rPr>
              <a:t>Geschirr</a:t>
            </a:r>
            <a:r>
              <a:rPr lang="en-US" dirty="0" smtClean="0">
                <a:latin typeface="Lucida Console" pitchFamily="49" charset="0"/>
              </a:rPr>
              <a:t>, </a:t>
            </a:r>
            <a:r>
              <a:rPr lang="en-US" dirty="0" err="1" smtClean="0">
                <a:latin typeface="Lucida Console" pitchFamily="49" charset="0"/>
              </a:rPr>
              <a:t>Taschen</a:t>
            </a:r>
            <a:r>
              <a:rPr lang="en-US" dirty="0" smtClean="0">
                <a:latin typeface="Lucida Console" pitchFamily="49" charset="0"/>
              </a:rPr>
              <a:t> und </a:t>
            </a:r>
            <a:r>
              <a:rPr lang="en-US" dirty="0" err="1" smtClean="0">
                <a:latin typeface="Lucida Console" pitchFamily="49" charset="0"/>
              </a:rPr>
              <a:t>andere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Sachen</a:t>
            </a:r>
            <a:r>
              <a:rPr lang="en-US" dirty="0" smtClean="0">
                <a:latin typeface="Lucida Console" pitchFamily="49" charset="0"/>
              </a:rPr>
              <a:t>. Seine </a:t>
            </a:r>
            <a:r>
              <a:rPr lang="en-US" dirty="0" err="1" smtClean="0">
                <a:latin typeface="Lucida Console" pitchFamily="49" charset="0"/>
              </a:rPr>
              <a:t>Bilder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sind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positiv</a:t>
            </a:r>
            <a:r>
              <a:rPr lang="en-US" dirty="0" smtClean="0">
                <a:latin typeface="Lucida Console" pitchFamily="49" charset="0"/>
              </a:rPr>
              <a:t> und </a:t>
            </a:r>
            <a:r>
              <a:rPr lang="en-US" dirty="0" err="1" smtClean="0">
                <a:latin typeface="Lucida Console" pitchFamily="49" charset="0"/>
              </a:rPr>
              <a:t>voll</a:t>
            </a:r>
            <a:r>
              <a:rPr lang="en-US" dirty="0" smtClean="0">
                <a:latin typeface="Lucida Console" pitchFamily="49" charset="0"/>
              </a:rPr>
              <a:t> von </a:t>
            </a:r>
            <a:r>
              <a:rPr lang="en-US" dirty="0" err="1" smtClean="0">
                <a:latin typeface="Lucida Console" pitchFamily="49" charset="0"/>
              </a:rPr>
              <a:t>Leben</a:t>
            </a:r>
            <a:r>
              <a:rPr lang="en-US" dirty="0" smtClean="0">
                <a:latin typeface="Lucida Console" pitchFamily="49" charset="0"/>
              </a:rPr>
              <a:t>.</a:t>
            </a:r>
            <a:endParaRPr lang="ru-RU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5122" name="Picture 2" descr="C:\Users\Йожик\Desktop\СЧАСТЛИВЫЙ ДОМ РИЦЦИ\картинки\29.08.16_Рицци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247158"/>
            <a:ext cx="4896544" cy="3427580"/>
          </a:xfrm>
          <a:prstGeom prst="rect">
            <a:avLst/>
          </a:prstGeom>
          <a:noFill/>
        </p:spPr>
      </p:pic>
      <p:pic>
        <p:nvPicPr>
          <p:cNvPr id="5123" name="Picture 3" descr="C:\Users\Йожик\Desktop\СЧАСТЛИВЫЙ ДОМ РИЦЦИ\картинки\james_rizz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996952"/>
            <a:ext cx="2880320" cy="201622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12" name="Рисунок 11" descr="презентация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9" name="Рисунок 8" descr="58363705_p3_master1200.jpg"/>
          <p:cNvPicPr>
            <a:picLocks noChangeAspect="1"/>
          </p:cNvPicPr>
          <p:nvPr/>
        </p:nvPicPr>
        <p:blipFill>
          <a:blip r:embed="rId7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0" name="Рисунок 9" descr="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1" name="Рисунок 10" descr="parts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619672" y="5373216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Lucida Console" pitchFamily="49" charset="0"/>
              </a:rPr>
              <a:t>Die </a:t>
            </a:r>
            <a:r>
              <a:rPr lang="en-US" dirty="0" err="1" smtClean="0">
                <a:latin typeface="Lucida Console" pitchFamily="49" charset="0"/>
              </a:rPr>
              <a:t>Glasmalereien</a:t>
            </a:r>
            <a:r>
              <a:rPr lang="en-US" dirty="0" smtClean="0">
                <a:latin typeface="Lucida Console" pitchFamily="49" charset="0"/>
              </a:rPr>
              <a:t> von James </a:t>
            </a:r>
            <a:r>
              <a:rPr lang="en-US" dirty="0" err="1" smtClean="0">
                <a:latin typeface="Lucida Console" pitchFamily="49" charset="0"/>
              </a:rPr>
              <a:t>Rizzi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gibt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es</a:t>
            </a:r>
            <a:r>
              <a:rPr lang="en-US" dirty="0" smtClean="0">
                <a:latin typeface="Lucida Console" pitchFamily="49" charset="0"/>
              </a:rPr>
              <a:t> in </a:t>
            </a:r>
            <a:r>
              <a:rPr lang="en-US" dirty="0" err="1" smtClean="0">
                <a:latin typeface="Lucida Console" pitchFamily="49" charset="0"/>
              </a:rPr>
              <a:t>Essener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Kirche</a:t>
            </a:r>
            <a:r>
              <a:rPr lang="en-US" dirty="0" smtClean="0">
                <a:latin typeface="Lucida Console" pitchFamily="49" charset="0"/>
              </a:rPr>
              <a:t>. </a:t>
            </a:r>
            <a:r>
              <a:rPr lang="en-US" dirty="0" err="1" smtClean="0">
                <a:latin typeface="Lucida Console" pitchFamily="49" charset="0"/>
              </a:rPr>
              <a:t>Mit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seinen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lebendigen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Bildern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wollte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amerikanischer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Künstler</a:t>
            </a:r>
            <a:r>
              <a:rPr lang="en-US" dirty="0" smtClean="0">
                <a:latin typeface="Lucida Console" pitchFamily="49" charset="0"/>
              </a:rPr>
              <a:t> die </a:t>
            </a:r>
            <a:r>
              <a:rPr lang="en-US" dirty="0" err="1" smtClean="0">
                <a:latin typeface="Lucida Console" pitchFamily="49" charset="0"/>
              </a:rPr>
              <a:t>Gemeindemitglieder</a:t>
            </a:r>
            <a:r>
              <a:rPr lang="en-US" dirty="0" smtClean="0">
                <a:latin typeface="Lucida Console" pitchFamily="49" charset="0"/>
              </a:rPr>
              <a:t> </a:t>
            </a:r>
            <a:r>
              <a:rPr lang="en-US" dirty="0" err="1" smtClean="0">
                <a:latin typeface="Lucida Console" pitchFamily="49" charset="0"/>
              </a:rPr>
              <a:t>ermutigen</a:t>
            </a:r>
            <a:r>
              <a:rPr lang="en-US" dirty="0" smtClean="0">
                <a:latin typeface="Lucida Console" pitchFamily="49" charset="0"/>
              </a:rPr>
              <a:t>. </a:t>
            </a:r>
            <a:endParaRPr lang="ru-RU" dirty="0">
              <a:latin typeface="Lucida Console" pitchFamily="49" charset="0"/>
            </a:endParaRPr>
          </a:p>
        </p:txBody>
      </p:sp>
      <p:pic>
        <p:nvPicPr>
          <p:cNvPr id="14" name="Рисунок 13" descr="5 (1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24328" y="1340768"/>
            <a:ext cx="869317" cy="1440160"/>
          </a:xfrm>
          <a:prstGeom prst="rect">
            <a:avLst/>
          </a:prstGeom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2050" name="Picture 2" descr="C:\Users\Йожик\Desktop\СЧАСТЛИВЫЙ ДОМ РИЦЦИ\картинки\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8800" y="1340768"/>
            <a:ext cx="2882037" cy="3309597"/>
          </a:xfrm>
          <a:prstGeom prst="rect">
            <a:avLst/>
          </a:prstGeom>
          <a:noFill/>
        </p:spPr>
      </p:pic>
      <p:pic>
        <p:nvPicPr>
          <p:cNvPr id="2051" name="Picture 3" descr="C:\Users\Йожик\Desktop\СЧАСТЛИВЫЙ ДОМ РИЦЦИ\картинки\224b097b028c6f1109f1461dca82dc0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340768"/>
            <a:ext cx="2843350" cy="3312368"/>
          </a:xfrm>
          <a:prstGeom prst="rect">
            <a:avLst/>
          </a:prstGeom>
          <a:noFill/>
        </p:spPr>
      </p:pic>
      <p:pic>
        <p:nvPicPr>
          <p:cNvPr id="12" name="Рисунок 11" descr="презентация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9" name="Рисунок 8" descr="58363705_p3_master1200.jpg"/>
          <p:cNvPicPr>
            <a:picLocks noChangeAspect="1"/>
          </p:cNvPicPr>
          <p:nvPr/>
        </p:nvPicPr>
        <p:blipFill>
          <a:blip r:embed="rId7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0" name="Рисунок 9" descr="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1" name="Рисунок 10" descr="parts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373216"/>
            <a:ext cx="6995120" cy="11430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latin typeface="Lucida Console" pitchFamily="49" charset="0"/>
              </a:rPr>
              <a:t>«</a:t>
            </a:r>
            <a:r>
              <a:rPr lang="en-US" sz="1800" dirty="0" err="1" smtClean="0">
                <a:latin typeface="Lucida Console" pitchFamily="49" charset="0"/>
              </a:rPr>
              <a:t>Glückliches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Haus</a:t>
            </a:r>
            <a:r>
              <a:rPr lang="en-US" sz="1800" dirty="0" smtClean="0">
                <a:latin typeface="Lucida Console" pitchFamily="49" charset="0"/>
              </a:rPr>
              <a:t> von </a:t>
            </a:r>
            <a:r>
              <a:rPr lang="en-US" sz="1800" dirty="0" err="1" smtClean="0">
                <a:latin typeface="Lucida Console" pitchFamily="49" charset="0"/>
              </a:rPr>
              <a:t>Rizzi</a:t>
            </a:r>
            <a:r>
              <a:rPr lang="ru-RU" sz="1800" dirty="0" smtClean="0">
                <a:latin typeface="Lucida Console" pitchFamily="49" charset="0"/>
              </a:rPr>
              <a:t>»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baute</a:t>
            </a:r>
            <a:r>
              <a:rPr lang="en-US" sz="1800" dirty="0" smtClean="0">
                <a:latin typeface="Lucida Console" pitchFamily="49" charset="0"/>
              </a:rPr>
              <a:t> man 2 </a:t>
            </a:r>
            <a:r>
              <a:rPr lang="en-US" sz="1800" dirty="0" err="1" smtClean="0">
                <a:latin typeface="Lucida Console" pitchFamily="49" charset="0"/>
              </a:rPr>
              <a:t>Jahre</a:t>
            </a:r>
            <a:r>
              <a:rPr lang="en-US" sz="1800" dirty="0" smtClean="0">
                <a:latin typeface="Lucida Console" pitchFamily="49" charset="0"/>
              </a:rPr>
              <a:t>. Dieses </a:t>
            </a:r>
            <a:r>
              <a:rPr lang="en-US" sz="1800" dirty="0" err="1" smtClean="0">
                <a:latin typeface="Lucida Console" pitchFamily="49" charset="0"/>
              </a:rPr>
              <a:t>Farbheim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freut</a:t>
            </a:r>
            <a:r>
              <a:rPr lang="en-US" sz="1800" dirty="0" smtClean="0">
                <a:latin typeface="Lucida Console" pitchFamily="49" charset="0"/>
              </a:rPr>
              <a:t> die </a:t>
            </a:r>
            <a:r>
              <a:rPr lang="en-US" sz="1800" dirty="0" err="1" smtClean="0">
                <a:latin typeface="Lucida Console" pitchFamily="49" charset="0"/>
              </a:rPr>
              <a:t>Stadtbewohner</a:t>
            </a:r>
            <a:r>
              <a:rPr lang="en-US" sz="1800" dirty="0" smtClean="0">
                <a:latin typeface="Lucida Console" pitchFamily="49" charset="0"/>
              </a:rPr>
              <a:t> und </a:t>
            </a:r>
            <a:r>
              <a:rPr lang="en-US" sz="1800" dirty="0" err="1" smtClean="0">
                <a:latin typeface="Lucida Console" pitchFamily="49" charset="0"/>
              </a:rPr>
              <a:t>hebt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ihre</a:t>
            </a:r>
            <a:r>
              <a:rPr lang="en-US" sz="1800" dirty="0" smtClean="0">
                <a:latin typeface="Lucida Console" pitchFamily="49" charset="0"/>
              </a:rPr>
              <a:t> Laune. </a:t>
            </a:r>
            <a:endParaRPr lang="ru-RU" sz="1800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4" name="Содержимое 3" descr="Интерьер офисов в необычном бизнес-центре Германии («Happy Rizzi House»).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196752"/>
            <a:ext cx="597666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презентация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7" name="Рисунок 6" descr="58363705_p3_master1200.jpg"/>
          <p:cNvPicPr>
            <a:picLocks noChangeAspect="1"/>
          </p:cNvPicPr>
          <p:nvPr/>
        </p:nvPicPr>
        <p:blipFill>
          <a:blip r:embed="rId6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8" name="Рисунок 7" descr="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9" name="Рисунок 8" descr="parts (3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373216"/>
            <a:ext cx="7200800" cy="1143000"/>
          </a:xfrm>
        </p:spPr>
        <p:txBody>
          <a:bodyPr>
            <a:normAutofit/>
          </a:bodyPr>
          <a:lstStyle/>
          <a:p>
            <a:pPr algn="l"/>
            <a:r>
              <a:rPr lang="en-US" sz="1800" dirty="0" err="1" smtClean="0">
                <a:latin typeface="Lucida Console" pitchFamily="49" charset="0"/>
              </a:rPr>
              <a:t>Zur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Zeit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ist</a:t>
            </a:r>
            <a:r>
              <a:rPr lang="en-US" sz="1800" dirty="0" smtClean="0">
                <a:latin typeface="Lucida Console" pitchFamily="49" charset="0"/>
              </a:rPr>
              <a:t> das </a:t>
            </a:r>
            <a:r>
              <a:rPr lang="en-US" sz="1800" dirty="0" err="1" smtClean="0">
                <a:latin typeface="Lucida Console" pitchFamily="49" charset="0"/>
              </a:rPr>
              <a:t>ein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Bürokomplex</a:t>
            </a:r>
            <a:r>
              <a:rPr lang="en-US" sz="1800" dirty="0" smtClean="0">
                <a:latin typeface="Lucida Console" pitchFamily="49" charset="0"/>
              </a:rPr>
              <a:t>. Man </a:t>
            </a:r>
            <a:r>
              <a:rPr lang="en-US" sz="1800" dirty="0" err="1" smtClean="0">
                <a:latin typeface="Lucida Console" pitchFamily="49" charset="0"/>
              </a:rPr>
              <a:t>sagt</a:t>
            </a:r>
            <a:r>
              <a:rPr lang="en-US" sz="1800" dirty="0" smtClean="0">
                <a:latin typeface="Lucida Console" pitchFamily="49" charset="0"/>
              </a:rPr>
              <a:t>, </a:t>
            </a:r>
            <a:r>
              <a:rPr lang="en-US" sz="1800" dirty="0" err="1" smtClean="0">
                <a:latin typeface="Lucida Console" pitchFamily="49" charset="0"/>
              </a:rPr>
              <a:t>dass</a:t>
            </a:r>
            <a:r>
              <a:rPr lang="en-US" sz="1800" dirty="0" smtClean="0">
                <a:latin typeface="Lucida Console" pitchFamily="49" charset="0"/>
              </a:rPr>
              <a:t> die </a:t>
            </a:r>
            <a:r>
              <a:rPr lang="en-US" sz="1800" dirty="0" err="1" smtClean="0">
                <a:latin typeface="Lucida Console" pitchFamily="49" charset="0"/>
              </a:rPr>
              <a:t>glücklichsten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Büroangestellten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Deutschlands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hier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arbeiten</a:t>
            </a:r>
            <a:r>
              <a:rPr lang="en-US" sz="1800" dirty="0" smtClean="0">
                <a:latin typeface="Lucida Console" pitchFamily="49" charset="0"/>
              </a:rPr>
              <a:t>.</a:t>
            </a:r>
            <a:endParaRPr lang="ru-RU" sz="1800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10" name="Рисунок 9" descr="https://a.d-cd.net/40cd1a6s-96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268760"/>
            <a:ext cx="2808312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https://a.d-cd.net/6f4d1a6s-960.jpg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268760"/>
            <a:ext cx="288032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презентация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7" name="Рисунок 6" descr="58363705_p3_master1200.jpg"/>
          <p:cNvPicPr>
            <a:picLocks noChangeAspect="1"/>
          </p:cNvPicPr>
          <p:nvPr/>
        </p:nvPicPr>
        <p:blipFill>
          <a:blip r:embed="rId7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8" name="Рисунок 7" descr="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1" name="Рисунок 10" descr="parts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229200"/>
            <a:ext cx="7128792" cy="1368152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latin typeface="Lucida Console" pitchFamily="49" charset="0"/>
              </a:rPr>
              <a:t>«</a:t>
            </a:r>
            <a:r>
              <a:rPr lang="en-US" sz="1800" dirty="0" err="1" smtClean="0">
                <a:latin typeface="Lucida Console" pitchFamily="49" charset="0"/>
              </a:rPr>
              <a:t>Rizzis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Haus</a:t>
            </a:r>
            <a:r>
              <a:rPr lang="ru-RU" sz="1800" dirty="0" smtClean="0">
                <a:latin typeface="Lucida Console" pitchFamily="49" charset="0"/>
              </a:rPr>
              <a:t>»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nennt</a:t>
            </a:r>
            <a:r>
              <a:rPr lang="en-US" sz="1800" dirty="0" smtClean="0">
                <a:latin typeface="Lucida Console" pitchFamily="49" charset="0"/>
              </a:rPr>
              <a:t> man </a:t>
            </a:r>
            <a:r>
              <a:rPr lang="en-US" sz="1800" dirty="0" err="1" smtClean="0">
                <a:latin typeface="Lucida Console" pitchFamily="49" charset="0"/>
              </a:rPr>
              <a:t>ein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echtes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Kunstwerk</a:t>
            </a:r>
            <a:r>
              <a:rPr lang="en-US" sz="1800" dirty="0" smtClean="0">
                <a:latin typeface="Lucida Console" pitchFamily="49" charset="0"/>
              </a:rPr>
              <a:t>. </a:t>
            </a:r>
            <a:r>
              <a:rPr lang="ru-RU" sz="1800" dirty="0" smtClean="0">
                <a:latin typeface="Lucida Console" pitchFamily="49" charset="0"/>
              </a:rPr>
              <a:t/>
            </a:r>
            <a:br>
              <a:rPr lang="ru-RU" sz="1800" dirty="0" smtClean="0">
                <a:latin typeface="Lucida Console" pitchFamily="49" charset="0"/>
              </a:rPr>
            </a:br>
            <a:r>
              <a:rPr lang="en-US" sz="1800" dirty="0" smtClean="0">
                <a:latin typeface="Lucida Console" pitchFamily="49" charset="0"/>
              </a:rPr>
              <a:t>Die </a:t>
            </a:r>
            <a:r>
              <a:rPr lang="en-US" sz="1800" dirty="0" err="1" smtClean="0">
                <a:latin typeface="Lucida Console" pitchFamily="49" charset="0"/>
              </a:rPr>
              <a:t>Wände</a:t>
            </a:r>
            <a:r>
              <a:rPr lang="en-US" sz="1800" dirty="0" smtClean="0">
                <a:latin typeface="Lucida Console" pitchFamily="49" charset="0"/>
              </a:rPr>
              <a:t> des </a:t>
            </a:r>
            <a:r>
              <a:rPr lang="en-US" sz="1800" dirty="0" err="1" smtClean="0">
                <a:latin typeface="Lucida Console" pitchFamily="49" charset="0"/>
              </a:rPr>
              <a:t>Gebäudes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sind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grell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bemalt</a:t>
            </a:r>
            <a:r>
              <a:rPr lang="en-US" sz="1800" dirty="0" smtClean="0">
                <a:latin typeface="Lucida Console" pitchFamily="49" charset="0"/>
              </a:rPr>
              <a:t>. </a:t>
            </a:r>
            <a:r>
              <a:rPr lang="en-US" sz="1800" dirty="0" err="1" smtClean="0">
                <a:latin typeface="Lucida Console" pitchFamily="49" charset="0"/>
              </a:rPr>
              <a:t>Hier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ru-RU" sz="1800" dirty="0" smtClean="0">
                <a:latin typeface="Lucida Console" pitchFamily="49" charset="0"/>
              </a:rPr>
              <a:t/>
            </a:r>
            <a:br>
              <a:rPr lang="ru-RU" sz="1800" dirty="0" smtClean="0">
                <a:latin typeface="Lucida Console" pitchFamily="49" charset="0"/>
              </a:rPr>
            </a:br>
            <a:r>
              <a:rPr lang="en-US" sz="1800" dirty="0" err="1" smtClean="0">
                <a:latin typeface="Lucida Console" pitchFamily="49" charset="0"/>
              </a:rPr>
              <a:t>sind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bunte</a:t>
            </a:r>
            <a:r>
              <a:rPr lang="en-US" sz="1800" dirty="0" smtClean="0">
                <a:latin typeface="Lucida Console" pitchFamily="49" charset="0"/>
              </a:rPr>
              <a:t> und </a:t>
            </a:r>
            <a:r>
              <a:rPr lang="en-US" sz="1800" dirty="0" err="1" smtClean="0">
                <a:latin typeface="Lucida Console" pitchFamily="49" charset="0"/>
              </a:rPr>
              <a:t>lustige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Zeichentrickfiguren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ru-RU" sz="1800" dirty="0" smtClean="0">
                <a:latin typeface="Lucida Console" pitchFamily="49" charset="0"/>
              </a:rPr>
              <a:t/>
            </a:r>
            <a:br>
              <a:rPr lang="ru-RU" sz="1800" dirty="0" smtClean="0">
                <a:latin typeface="Lucida Console" pitchFamily="49" charset="0"/>
              </a:rPr>
            </a:br>
            <a:r>
              <a:rPr lang="en-US" sz="1800" dirty="0" err="1" smtClean="0">
                <a:latin typeface="Lucida Console" pitchFamily="49" charset="0"/>
              </a:rPr>
              <a:t>dargestellt</a:t>
            </a:r>
            <a:r>
              <a:rPr lang="en-US" sz="1800" dirty="0" smtClean="0">
                <a:latin typeface="Lucida Console" pitchFamily="49" charset="0"/>
              </a:rPr>
              <a:t>. </a:t>
            </a:r>
            <a:endParaRPr lang="ru-RU" sz="1800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4" name="Содержимое 3" descr="https://a.d-cd.net/38cd1a6s-960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268760"/>
            <a:ext cx="2520280" cy="37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a.d-cd.net/78cd1a6s-96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268760"/>
            <a:ext cx="324036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презентация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8" name="Рисунок 7" descr="58363705_p3_master1200.jpg"/>
          <p:cNvPicPr>
            <a:picLocks noChangeAspect="1"/>
          </p:cNvPicPr>
          <p:nvPr/>
        </p:nvPicPr>
        <p:blipFill>
          <a:blip r:embed="rId7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9" name="Рисунок 8" descr="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0" name="Рисунок 9" descr="parts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301208"/>
            <a:ext cx="7128792" cy="129614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latin typeface="Lucida Console" pitchFamily="49" charset="0"/>
              </a:rPr>
              <a:t>«</a:t>
            </a:r>
            <a:r>
              <a:rPr lang="en-US" sz="1800" dirty="0" err="1" smtClean="0">
                <a:latin typeface="Lucida Console" pitchFamily="49" charset="0"/>
              </a:rPr>
              <a:t>Glückliches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Haus</a:t>
            </a:r>
            <a:r>
              <a:rPr lang="en-US" sz="1800" dirty="0" smtClean="0">
                <a:latin typeface="Lucida Console" pitchFamily="49" charset="0"/>
              </a:rPr>
              <a:t> von </a:t>
            </a:r>
            <a:r>
              <a:rPr lang="en-US" sz="1800" dirty="0" err="1" smtClean="0">
                <a:latin typeface="Lucida Console" pitchFamily="49" charset="0"/>
              </a:rPr>
              <a:t>Rizzi</a:t>
            </a:r>
            <a:r>
              <a:rPr lang="ru-RU" sz="1800" dirty="0" smtClean="0">
                <a:latin typeface="Lucida Console" pitchFamily="49" charset="0"/>
              </a:rPr>
              <a:t>»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ist</a:t>
            </a:r>
            <a:r>
              <a:rPr lang="en-US" sz="1800" dirty="0" smtClean="0">
                <a:latin typeface="Lucida Console" pitchFamily="49" charset="0"/>
              </a:rPr>
              <a:t> das </a:t>
            </a:r>
            <a:r>
              <a:rPr lang="en-US" sz="1800" dirty="0" err="1" smtClean="0">
                <a:latin typeface="Lucida Console" pitchFamily="49" charset="0"/>
              </a:rPr>
              <a:t>schönste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Gebäude</a:t>
            </a:r>
            <a:r>
              <a:rPr lang="en-US" sz="1800" dirty="0" smtClean="0">
                <a:latin typeface="Lucida Console" pitchFamily="49" charset="0"/>
              </a:rPr>
              <a:t> in </a:t>
            </a:r>
            <a:r>
              <a:rPr lang="en-US" sz="1800" dirty="0" err="1" smtClean="0">
                <a:latin typeface="Lucida Console" pitchFamily="49" charset="0"/>
              </a:rPr>
              <a:t>Braunschweig</a:t>
            </a:r>
            <a:r>
              <a:rPr lang="en-US" sz="1800" dirty="0" smtClean="0">
                <a:latin typeface="Lucida Console" pitchFamily="49" charset="0"/>
              </a:rPr>
              <a:t>, das </a:t>
            </a:r>
            <a:r>
              <a:rPr lang="en-US" sz="1800" dirty="0" err="1" smtClean="0">
                <a:latin typeface="Lucida Console" pitchFamily="49" charset="0"/>
              </a:rPr>
              <a:t>nur</a:t>
            </a:r>
            <a:r>
              <a:rPr lang="en-US" sz="1800" dirty="0" smtClean="0">
                <a:latin typeface="Lucida Console" pitchFamily="49" charset="0"/>
              </a:rPr>
              <a:t> positive </a:t>
            </a:r>
            <a:r>
              <a:rPr lang="en-US" sz="1800" dirty="0" err="1" smtClean="0">
                <a:latin typeface="Lucida Console" pitchFamily="49" charset="0"/>
              </a:rPr>
              <a:t>Emotionen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gibt</a:t>
            </a:r>
            <a:r>
              <a:rPr lang="en-US" sz="1800" dirty="0" smtClean="0">
                <a:latin typeface="Lucida Console" pitchFamily="49" charset="0"/>
              </a:rPr>
              <a:t>. Es </a:t>
            </a:r>
            <a:r>
              <a:rPr lang="en-US" sz="1800" dirty="0" err="1" smtClean="0">
                <a:latin typeface="Lucida Console" pitchFamily="49" charset="0"/>
              </a:rPr>
              <a:t>erinnert</a:t>
            </a:r>
            <a:r>
              <a:rPr lang="en-US" sz="1800" dirty="0" smtClean="0">
                <a:latin typeface="Lucida Console" pitchFamily="49" charset="0"/>
              </a:rPr>
              <a:t> den </a:t>
            </a:r>
            <a:r>
              <a:rPr lang="en-US" sz="1800" dirty="0" err="1" smtClean="0">
                <a:latin typeface="Lucida Console" pitchFamily="49" charset="0"/>
              </a:rPr>
              <a:t>Menschen</a:t>
            </a:r>
            <a:r>
              <a:rPr lang="en-US" sz="1800" dirty="0" smtClean="0">
                <a:latin typeface="Lucida Console" pitchFamily="49" charset="0"/>
              </a:rPr>
              <a:t> an </a:t>
            </a:r>
            <a:r>
              <a:rPr lang="en-US" sz="1800" dirty="0" err="1" smtClean="0">
                <a:latin typeface="Lucida Console" pitchFamily="49" charset="0"/>
              </a:rPr>
              <a:t>sorglose</a:t>
            </a:r>
            <a:r>
              <a:rPr lang="en-US" sz="1800" dirty="0" smtClean="0">
                <a:latin typeface="Lucida Console" pitchFamily="49" charset="0"/>
              </a:rPr>
              <a:t> und </a:t>
            </a:r>
            <a:r>
              <a:rPr lang="en-US" sz="1800" dirty="0" err="1" smtClean="0">
                <a:latin typeface="Lucida Console" pitchFamily="49" charset="0"/>
              </a:rPr>
              <a:t>beglückte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Kindheit</a:t>
            </a:r>
            <a:r>
              <a:rPr lang="en-US" sz="1800" dirty="0" smtClean="0">
                <a:latin typeface="Lucida Console" pitchFamily="49" charset="0"/>
              </a:rPr>
              <a:t>. </a:t>
            </a:r>
            <a:endParaRPr lang="ru-RU" sz="1800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89828808_p2_master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Рисунок 9" descr="parts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88640"/>
            <a:ext cx="6768752" cy="5229200"/>
          </a:xfrm>
          <a:prstGeom prst="rect">
            <a:avLst/>
          </a:prstGeom>
        </p:spPr>
      </p:pic>
      <p:pic>
        <p:nvPicPr>
          <p:cNvPr id="8" name="Рисунок 7" descr="«Happy Rizzi House» – самый жизнерадостный дом в мире (Брауншвейг, Германия).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2204864"/>
            <a:ext cx="309634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arm4.staticflickr.com/3867/14642424930_d21c9e66ea_b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268760"/>
            <a:ext cx="3096344" cy="252028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Рисунок 10" descr="презентация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80528" y="1124744"/>
            <a:ext cx="3846584" cy="4059944"/>
          </a:xfrm>
          <a:prstGeom prst="rect">
            <a:avLst/>
          </a:prstGeom>
        </p:spPr>
      </p:pic>
      <p:pic>
        <p:nvPicPr>
          <p:cNvPr id="12" name="Рисунок 11" descr="58363705_p3_master1200.jpg"/>
          <p:cNvPicPr>
            <a:picLocks noChangeAspect="1"/>
          </p:cNvPicPr>
          <p:nvPr/>
        </p:nvPicPr>
        <p:blipFill>
          <a:blip r:embed="rId7" cstate="print"/>
          <a:srcRect l="14382" t="18500" r="21803" b="10101"/>
          <a:stretch>
            <a:fillRect/>
          </a:stretch>
        </p:blipFill>
        <p:spPr>
          <a:xfrm rot="16200000">
            <a:off x="3779912" y="1484784"/>
            <a:ext cx="1584176" cy="8928992"/>
          </a:xfrm>
          <a:prstGeom prst="roundRect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3" name="Рисунок 12" descr="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2" y="5301208"/>
            <a:ext cx="1345526" cy="1296144"/>
          </a:xfrm>
          <a:prstGeom prst="rect">
            <a:avLst/>
          </a:prstGeom>
        </p:spPr>
      </p:pic>
      <p:pic>
        <p:nvPicPr>
          <p:cNvPr id="14" name="Рисунок 13" descr="parts (3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88424" y="6237312"/>
            <a:ext cx="465223" cy="4191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373216"/>
            <a:ext cx="7128792" cy="1080120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Lucida Console" pitchFamily="49" charset="0"/>
              </a:rPr>
              <a:t>Das </a:t>
            </a:r>
            <a:r>
              <a:rPr lang="en-US" sz="1800" dirty="0" err="1" smtClean="0">
                <a:latin typeface="Lucida Console" pitchFamily="49" charset="0"/>
              </a:rPr>
              <a:t>ist</a:t>
            </a:r>
            <a:r>
              <a:rPr lang="en-US" sz="1800" dirty="0" smtClean="0">
                <a:latin typeface="Lucida Console" pitchFamily="49" charset="0"/>
              </a:rPr>
              <a:t> das </a:t>
            </a:r>
            <a:r>
              <a:rPr lang="en-US" sz="1800" dirty="0" err="1" smtClean="0">
                <a:latin typeface="Lucida Console" pitchFamily="49" charset="0"/>
              </a:rPr>
              <a:t>lebensfreudigste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Haus</a:t>
            </a:r>
            <a:r>
              <a:rPr lang="en-US" sz="1800" dirty="0" smtClean="0">
                <a:latin typeface="Lucida Console" pitchFamily="49" charset="0"/>
              </a:rPr>
              <a:t> in </a:t>
            </a:r>
            <a:r>
              <a:rPr lang="en-US" sz="1800" dirty="0" err="1" smtClean="0">
                <a:latin typeface="Lucida Console" pitchFamily="49" charset="0"/>
              </a:rPr>
              <a:t>der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ganzen</a:t>
            </a:r>
            <a:r>
              <a:rPr lang="en-US" sz="1800" dirty="0" smtClean="0">
                <a:latin typeface="Lucida Console" pitchFamily="49" charset="0"/>
              </a:rPr>
              <a:t> Welt! </a:t>
            </a:r>
            <a:br>
              <a:rPr lang="en-US" sz="1800" dirty="0" smtClean="0">
                <a:latin typeface="Lucida Console" pitchFamily="49" charset="0"/>
              </a:rPr>
            </a:br>
            <a:r>
              <a:rPr lang="en-US" sz="1800" dirty="0" err="1" smtClean="0">
                <a:latin typeface="Lucida Console" pitchFamily="49" charset="0"/>
              </a:rPr>
              <a:t>Vielen</a:t>
            </a:r>
            <a:r>
              <a:rPr lang="en-US" sz="1800" dirty="0" smtClean="0">
                <a:latin typeface="Lucida Console" pitchFamily="49" charset="0"/>
              </a:rPr>
              <a:t>  Dank  </a:t>
            </a:r>
            <a:r>
              <a:rPr lang="en-US" sz="1800" dirty="0" err="1" smtClean="0">
                <a:latin typeface="Lucida Console" pitchFamily="49" charset="0"/>
              </a:rPr>
              <a:t>für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smtClean="0">
                <a:latin typeface="Lucida Console" pitchFamily="49" charset="0"/>
              </a:rPr>
              <a:t> </a:t>
            </a:r>
            <a:r>
              <a:rPr lang="en-US" sz="1800" dirty="0" err="1" smtClean="0">
                <a:latin typeface="Lucida Console" pitchFamily="49" charset="0"/>
              </a:rPr>
              <a:t>Aufmerksamkeit</a:t>
            </a:r>
            <a:r>
              <a:rPr lang="en-US" sz="1800" dirty="0" smtClean="0">
                <a:latin typeface="Lucida Console" pitchFamily="49" charset="0"/>
              </a:rPr>
              <a:t>! </a:t>
            </a:r>
            <a:endParaRPr lang="ru-RU" sz="1800" dirty="0">
              <a:latin typeface="Lucida Console" pitchFamily="49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240</Words>
  <Application>Microsoft Office PowerPoint</Application>
  <PresentationFormat>Экран (4:3)</PresentationFormat>
  <Paragraphs>16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«Glückliches Haus von Rizzi» baute man 2 Jahre. Dieses Farbheim freut die Stadtbewohner und hebt ihre Laune. </vt:lpstr>
      <vt:lpstr>Zur Zeit ist das ein Bürokomplex. Man sagt, dass die glücklichsten Büroangestellten Deutschlands hier arbeiten.</vt:lpstr>
      <vt:lpstr>«Rizzis Haus» nennt man ein echtes Kunstwerk.  Die Wände des Gebäudes sind grell bemalt. Hier  sind bunte und lustige Zeichentrickfiguren  dargestellt. </vt:lpstr>
      <vt:lpstr>«Glückliches Haus von Rizzi» ist das schönste Gebäude in Braunschweig, das nur positive Emotionen gibt. Es erinnert den Menschen an sorglose und beglückte Kindheit. </vt:lpstr>
      <vt:lpstr>Das ist das lebensfreudigste Haus in der ganzen Welt!  Vielen  Dank  für  Aufmerksamkeit!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Йожик</dc:creator>
  <cp:lastModifiedBy>Йожик</cp:lastModifiedBy>
  <cp:revision>74</cp:revision>
  <dcterms:created xsi:type="dcterms:W3CDTF">2021-07-16T12:45:52Z</dcterms:created>
  <dcterms:modified xsi:type="dcterms:W3CDTF">2022-02-21T14:30:29Z</dcterms:modified>
</cp:coreProperties>
</file>