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4"/>
  </p:notesMasterIdLst>
  <p:sldIdLst>
    <p:sldId id="270" r:id="rId2"/>
    <p:sldId id="256" r:id="rId3"/>
    <p:sldId id="266" r:id="rId4"/>
    <p:sldId id="258" r:id="rId5"/>
    <p:sldId id="259" r:id="rId6"/>
    <p:sldId id="267" r:id="rId7"/>
    <p:sldId id="260" r:id="rId8"/>
    <p:sldId id="261" r:id="rId9"/>
    <p:sldId id="264" r:id="rId10"/>
    <p:sldId id="265" r:id="rId11"/>
    <p:sldId id="271" r:id="rId12"/>
    <p:sldId id="269"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4" autoAdjust="0"/>
  </p:normalViewPr>
  <p:slideViewPr>
    <p:cSldViewPr>
      <p:cViewPr>
        <p:scale>
          <a:sx n="50" d="100"/>
          <a:sy n="50" d="100"/>
        </p:scale>
        <p:origin x="-1704" y="-6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8406CC-B234-47B7-AFF0-1421BA4543CB}" type="datetimeFigureOut">
              <a:rPr lang="ru-RU" smtClean="0"/>
              <a:pPr/>
              <a:t>14.10.2021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578295-D21B-468B-A05C-EAEEF323FDA2}" type="slidenum">
              <a:rPr lang="ru-RU" smtClean="0"/>
              <a:pPr/>
              <a:t>‹#›</a:t>
            </a:fld>
            <a:endParaRPr lang="ru-RU"/>
          </a:p>
        </p:txBody>
      </p:sp>
    </p:spTree>
    <p:extLst>
      <p:ext uri="{BB962C8B-B14F-4D97-AF65-F5344CB8AC3E}">
        <p14:creationId xmlns:p14="http://schemas.microsoft.com/office/powerpoint/2010/main" val="3806271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14.10.2021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14.10.2021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ru.wikipedia.org/wiki/%D0%9A%D0%BB%D1%8E%D1%88%D0%BA%D0%B0" TargetMode="Externa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hyperlink" Target="https://ru.wikipedia.org/wiki/%D0%9C%D1%8F%D1%87"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ru.wikipedia.org/wiki/%D0%A8%D1%82%D1%80%D0%B0%D1%84%D0%BD%D0%BE%D0%B9_%D0%B1%D1%80%D0%BE%D1%81%D0%BE%D0%BA" TargetMode="External"/><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ru.wikipedia.org/wiki/%D0%A1%D0%BF%D0%BE%D1%80%D1%82"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ru.wikipedia.org/wiki/%D0%92%D0%BE%D0%BB%D0%B5%D0%B9%D0%B1%D0%BE%D0%BB%D1%8C%D0%BD%D0%B0%D1%8F_%D0%BF%D0%BB%D0%BE%D1%89%D0%B0%D0%B4%D0%BA%D0%B0"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ru.wikipedia.org/wiki/%D0%A1%D0%BF%D0%BE%D1%80%D1%82%D0%B8%D0%B2%D0%BD%D1%8B%D0%B5_%D0%B8%D0%B3%D1%80%D1%8B" TargetMode="External"/><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hyperlink" Target="https://ru.wikipedia.org/wiki/%D0%9A%D0%BB%D1%8E%D1%88%D0%BA%D0%B0_%D0%B4%D0%BB%D1%8F_%D0%B3%D0%BE%D0%BB%D1%8C%D1%84%D0%B0" TargetMode="External"/><Relationship Id="rId4" Type="http://schemas.openxmlformats.org/officeDocument/2006/relationships/hyperlink" Target="https://ru.wikipedia.org/wiki/%D0%9C%D1%8F%D1%87"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ru.wikipedia.org/wiki/%D0%9C%D1%8F%D1%87"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ru.wikipedia.org/wiki/%D0%91%D0%B5%D0%B9%D1%81%D0%B1%D0%BE%D0%BB%D1%8C%D0%BD%D1%8B%D0%B9_%D0%BC%D1%8F%D1%87" TargetMode="External"/><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hyperlink" Target="https://ru.wikipedia.org/wiki/%D0%90%D0%BD%D0%B3%D0%BB%D0%B8%D0%B9%D1%81%D0%BA%D0%B8%D0%B9_%D1%8F%D0%B7%D1%8B%D0%BA" TargetMode="External"/><Relationship Id="rId4" Type="http://schemas.openxmlformats.org/officeDocument/2006/relationships/hyperlink" Target="https://ru.wikipedia.org/wiki/%D0%91%D0%B8%D1%82%D0%B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ru.wikipedia.org/wiki/%D0%92%D0%BE%D0%BB%D0%B0%D0%BD" TargetMode="External"/><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hyperlink" Target="https://ru.wikipedia.org/wiki/%D0%A0%D0%B0%D0%BA%D0%B5%D1%82%D0%BA%D0%B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ru.wikipedia.org/wiki/%D0%9A%D0%BB%D1%8E%D1%88%D0%BA%D0%B0" TargetMode="External"/><Relationship Id="rId3" Type="http://schemas.openxmlformats.org/officeDocument/2006/relationships/hyperlink" Target="https://ru.wikipedia.org/wiki/%D0%A5%D0%BE%D0%BA%D0%BA%D0%B5%D0%B9%D0%BD%D1%8B%D0%B9_%D0%BA%D0%BB%D1%83%D0%B1" TargetMode="External"/><Relationship Id="rId7" Type="http://schemas.openxmlformats.org/officeDocument/2006/relationships/hyperlink" Target="https://ru.wikipedia.org/wiki/%D0%A8%D0%B0%D0%B9%D0%B1%D0%B0_(%D1%85%D0%BE%D0%BA%D0%BA%D0%B5%D0%B9_%D1%81_%D1%88%D0%B0%D0%B9%D0%B1%D0%BE%D0%B9)" TargetMode="External"/><Relationship Id="rId12" Type="http://schemas.openxmlformats.org/officeDocument/2006/relationships/hyperlink" Target="https://ru.wikipedia.org/w/index.php?title=%D0%A7%D0%B8%D1%81%D1%82%D0%BE%D0%B5_%D0%B2%D1%80%D0%B5%D0%BC%D1%8F&amp;action=edit&amp;redlink=1" TargetMode="External"/><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hyperlink" Target="https://ru.wikipedia.org/wiki/%D0%9A%D0%BE%D0%BD%D1%8C%D0%BA%D0%B8" TargetMode="External"/><Relationship Id="rId11" Type="http://schemas.openxmlformats.org/officeDocument/2006/relationships/hyperlink" Target="https://ru.wikipedia.org/wiki/%D0%97%D0%B0%D0%BC%D0%B5%D0%BD%D0%B0_%D0%B2%D1%80%D0%B0%D1%82%D0%B0%D1%80%D1%8F" TargetMode="External"/><Relationship Id="rId5" Type="http://schemas.openxmlformats.org/officeDocument/2006/relationships/hyperlink" Target="https://ru.wikipedia.org/wiki/%D0%9B%D1%91%D0%B4" TargetMode="External"/><Relationship Id="rId10" Type="http://schemas.openxmlformats.org/officeDocument/2006/relationships/hyperlink" Target="https://ru.wikipedia.org/wiki/%D0%92%D1%80%D0%B0%D1%82%D0%B0%D1%80%D1%8C" TargetMode="External"/><Relationship Id="rId4" Type="http://schemas.openxmlformats.org/officeDocument/2006/relationships/hyperlink" Target="https://ru.wikipedia.org/w/index.php?title=%D0%A1%D0%BF%D0%BE%D1%80%D1%82%D0%B8%D0%B2%D0%BD%D0%B0%D1%8F_%D0%B8%D0%B3%D1%80%D0%B0&amp;action=edit&amp;redlink=1" TargetMode="External"/><Relationship Id="rId9" Type="http://schemas.openxmlformats.org/officeDocument/2006/relationships/hyperlink" Target="https://ru.wikipedia.org/wiki/%D0%92%D0%BE%D1%80%D0%BE%D1%82%D0%B0_(%D1%81%D0%BF%D0%BE%D1%80%D1%8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clipartfinders.com/clipart/730/royalty-free-stock-photos-illustration-of-children-playing-different--730162.jpg"/>
          <p:cNvPicPr/>
          <p:nvPr/>
        </p:nvPicPr>
        <p:blipFill>
          <a:blip r:embed="rId2" cstate="print"/>
          <a:srcRect/>
          <a:stretch>
            <a:fillRect/>
          </a:stretch>
        </p:blipFill>
        <p:spPr bwMode="auto">
          <a:xfrm>
            <a:off x="0" y="-243408"/>
            <a:ext cx="9380697" cy="7848872"/>
          </a:xfrm>
          <a:prstGeom prst="rect">
            <a:avLst/>
          </a:prstGeom>
          <a:noFill/>
          <a:ln w="9525">
            <a:noFill/>
            <a:miter lim="800000"/>
            <a:headEnd/>
            <a:tailEnd/>
          </a:ln>
        </p:spPr>
      </p:pic>
      <p:sp>
        <p:nvSpPr>
          <p:cNvPr id="3" name="TextBox 2"/>
          <p:cNvSpPr txBox="1"/>
          <p:nvPr/>
        </p:nvSpPr>
        <p:spPr>
          <a:xfrm>
            <a:off x="214282" y="1071546"/>
            <a:ext cx="8929718" cy="2123658"/>
          </a:xfrm>
          <a:prstGeom prst="rect">
            <a:avLst/>
          </a:prstGeom>
          <a:noFill/>
        </p:spPr>
        <p:txBody>
          <a:bodyPr wrap="square" rtlCol="0">
            <a:spAutoFit/>
          </a:bodyPr>
          <a:lstStyle/>
          <a:p>
            <a:pPr algn="ctr"/>
            <a:r>
              <a:rPr lang="ru-RU" sz="6600" b="1" dirty="0" smtClean="0">
                <a:solidFill>
                  <a:srgbClr val="002060"/>
                </a:solidFill>
              </a:rPr>
              <a:t>СПОРТИВНЫЕ ИГРЫ (С МЯЧОМ -И НЕ ТОЛЬКО)</a:t>
            </a:r>
            <a:endParaRPr lang="ru-RU" sz="6600" b="1" dirty="0">
              <a:solidFill>
                <a:srgbClr val="002060"/>
              </a:solidFill>
            </a:endParaRPr>
          </a:p>
        </p:txBody>
      </p:sp>
      <p:sp>
        <p:nvSpPr>
          <p:cNvPr id="4" name="TextBox 3"/>
          <p:cNvSpPr txBox="1"/>
          <p:nvPr/>
        </p:nvSpPr>
        <p:spPr>
          <a:xfrm>
            <a:off x="1571604" y="6000768"/>
            <a:ext cx="6474186" cy="646331"/>
          </a:xfrm>
          <a:prstGeom prst="rect">
            <a:avLst/>
          </a:prstGeom>
          <a:noFill/>
        </p:spPr>
        <p:txBody>
          <a:bodyPr wrap="square" rtlCol="0">
            <a:spAutoFit/>
          </a:bodyPr>
          <a:lstStyle/>
          <a:p>
            <a:pPr algn="ctr"/>
            <a:r>
              <a:rPr lang="ru-RU" b="1" dirty="0" smtClean="0"/>
              <a:t>Презентацию составил учитель МКОУ «Хохольский лицей»</a:t>
            </a:r>
          </a:p>
          <a:p>
            <a:pPr algn="ctr"/>
            <a:r>
              <a:rPr lang="ru-RU" b="1" dirty="0" smtClean="0"/>
              <a:t>Дрожжина Е.  П. для 1- 2 классов.</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dream-wallpaper.com/free-wallpaper/cartoon-wallpaper/children-games-1-wallpaper/1920x1440/free-wallpaper-11.jpg"/>
          <p:cNvPicPr/>
          <p:nvPr/>
        </p:nvPicPr>
        <p:blipFill>
          <a:blip r:embed="rId2" cstate="print"/>
          <a:srcRect/>
          <a:stretch>
            <a:fillRect/>
          </a:stretch>
        </p:blipFill>
        <p:spPr bwMode="auto">
          <a:xfrm>
            <a:off x="0" y="0"/>
            <a:ext cx="9144000" cy="7072338"/>
          </a:xfrm>
          <a:prstGeom prst="rect">
            <a:avLst/>
          </a:prstGeom>
          <a:noFill/>
          <a:ln w="9525">
            <a:noFill/>
            <a:miter lim="800000"/>
            <a:headEnd/>
            <a:tailEnd/>
          </a:ln>
        </p:spPr>
      </p:pic>
      <p:sp>
        <p:nvSpPr>
          <p:cNvPr id="3" name="TextBox 2"/>
          <p:cNvSpPr txBox="1"/>
          <p:nvPr/>
        </p:nvSpPr>
        <p:spPr>
          <a:xfrm>
            <a:off x="3286116" y="357166"/>
            <a:ext cx="2271154" cy="707886"/>
          </a:xfrm>
          <a:prstGeom prst="rect">
            <a:avLst/>
          </a:prstGeom>
          <a:noFill/>
        </p:spPr>
        <p:txBody>
          <a:bodyPr wrap="square" rtlCol="0">
            <a:spAutoFit/>
          </a:bodyPr>
          <a:lstStyle/>
          <a:p>
            <a:pPr algn="ctr"/>
            <a:r>
              <a:rPr lang="ru-RU" sz="4000" b="1" dirty="0" smtClean="0">
                <a:solidFill>
                  <a:srgbClr val="002060"/>
                </a:solidFill>
              </a:rPr>
              <a:t>ФУТБОЛ</a:t>
            </a:r>
            <a:endParaRPr lang="ru-RU" sz="4000" b="1" dirty="0">
              <a:solidFill>
                <a:srgbClr val="002060"/>
              </a:solidFill>
            </a:endParaRPr>
          </a:p>
        </p:txBody>
      </p:sp>
      <p:sp>
        <p:nvSpPr>
          <p:cNvPr id="4" name="TextBox 3"/>
          <p:cNvSpPr txBox="1"/>
          <p:nvPr/>
        </p:nvSpPr>
        <p:spPr>
          <a:xfrm>
            <a:off x="6286512" y="3257014"/>
            <a:ext cx="2857488" cy="3600986"/>
          </a:xfrm>
          <a:prstGeom prst="rect">
            <a:avLst/>
          </a:prstGeom>
          <a:noFill/>
        </p:spPr>
        <p:txBody>
          <a:bodyPr wrap="square" rtlCol="0">
            <a:spAutoFit/>
          </a:bodyPr>
          <a:lstStyle/>
          <a:p>
            <a:r>
              <a:rPr lang="ru-RU" sz="1400" dirty="0" smtClean="0">
                <a:solidFill>
                  <a:srgbClr val="002060"/>
                </a:solidFill>
              </a:rPr>
              <a:t>В состав команды входят 11 человек: 1 вратарь и 10 полевых Продолжительность матча мужских и женских команд составляет 90 мин. Матч состоит из двух таймов по 45 мин. После перерыва, минимальная продолжительность которого 5 мин, команды меняются воротами. Полевые игроки могут касаться мяча любой частью тела, кроме рук. За игру рукой команде назначается штрафной удар или 11-метровый удар, который выполняет игрок команды соперника</a:t>
            </a:r>
            <a:r>
              <a:rPr lang="ru-RU" dirty="0" smtClean="0">
                <a:solidFill>
                  <a:srgbClr val="002060"/>
                </a:solidFill>
              </a:rPr>
              <a:t>. </a:t>
            </a:r>
            <a:endParaRPr lang="ru-RU" sz="1400" dirty="0">
              <a:solidFill>
                <a:srgbClr val="00206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cdn.e96.ru/assets/images/catalog/kids/nastol_nye_igry/250257/Fun_game_Olimpiada_Smesharikov_khokkejj_na_trave_425183.jpg"/>
          <p:cNvPicPr/>
          <p:nvPr/>
        </p:nvPicPr>
        <p:blipFill>
          <a:blip r:embed="rId2" cstate="print"/>
          <a:srcRect/>
          <a:stretch>
            <a:fillRect/>
          </a:stretch>
        </p:blipFill>
        <p:spPr bwMode="auto">
          <a:xfrm>
            <a:off x="0" y="1"/>
            <a:ext cx="9144000" cy="6857999"/>
          </a:xfrm>
          <a:prstGeom prst="rect">
            <a:avLst/>
          </a:prstGeom>
          <a:noFill/>
          <a:ln w="9525">
            <a:noFill/>
            <a:miter lim="800000"/>
            <a:headEnd/>
            <a:tailEnd/>
          </a:ln>
        </p:spPr>
      </p:pic>
      <p:sp>
        <p:nvSpPr>
          <p:cNvPr id="3" name="TextBox 2"/>
          <p:cNvSpPr txBox="1"/>
          <p:nvPr/>
        </p:nvSpPr>
        <p:spPr>
          <a:xfrm>
            <a:off x="714348" y="285728"/>
            <a:ext cx="7359699" cy="707886"/>
          </a:xfrm>
          <a:prstGeom prst="rect">
            <a:avLst/>
          </a:prstGeom>
          <a:noFill/>
        </p:spPr>
        <p:txBody>
          <a:bodyPr wrap="square" rtlCol="0">
            <a:spAutoFit/>
          </a:bodyPr>
          <a:lstStyle/>
          <a:p>
            <a:pPr algn="ctr"/>
            <a:r>
              <a:rPr lang="ru-RU" sz="4000" b="1" dirty="0" smtClean="0">
                <a:solidFill>
                  <a:srgbClr val="002060"/>
                </a:solidFill>
              </a:rPr>
              <a:t>ХОККЕЙ НА ТРАВЕ</a:t>
            </a:r>
            <a:endParaRPr lang="ru-RU" sz="4000" b="1" dirty="0">
              <a:solidFill>
                <a:srgbClr val="002060"/>
              </a:solidFill>
            </a:endParaRPr>
          </a:p>
        </p:txBody>
      </p:sp>
      <p:sp>
        <p:nvSpPr>
          <p:cNvPr id="4" name="TextBox 3"/>
          <p:cNvSpPr txBox="1"/>
          <p:nvPr/>
        </p:nvSpPr>
        <p:spPr>
          <a:xfrm>
            <a:off x="3143240" y="5072074"/>
            <a:ext cx="6000760" cy="1600438"/>
          </a:xfrm>
          <a:prstGeom prst="rect">
            <a:avLst/>
          </a:prstGeom>
          <a:noFill/>
        </p:spPr>
        <p:txBody>
          <a:bodyPr wrap="square" rtlCol="0">
            <a:spAutoFit/>
          </a:bodyPr>
          <a:lstStyle/>
          <a:p>
            <a:r>
              <a:rPr lang="ru-RU" sz="1400" b="1" dirty="0" smtClean="0">
                <a:solidFill>
                  <a:srgbClr val="002060"/>
                </a:solidFill>
              </a:rPr>
              <a:t>В игре у участвуют по 11 игроков от каждой команды,  используя </a:t>
            </a:r>
            <a:r>
              <a:rPr lang="ru-RU" sz="1400" b="1" dirty="0" smtClean="0">
                <a:solidFill>
                  <a:srgbClr val="002060"/>
                </a:solidFill>
                <a:hlinkClick r:id="rId3" tooltip="Клюшка"/>
              </a:rPr>
              <a:t>клюшки</a:t>
            </a:r>
            <a:r>
              <a:rPr lang="ru-RU" sz="1400" b="1" dirty="0" smtClean="0">
                <a:solidFill>
                  <a:srgbClr val="002060"/>
                </a:solidFill>
              </a:rPr>
              <a:t> и твердый пластиковый </a:t>
            </a:r>
            <a:r>
              <a:rPr lang="ru-RU" sz="1400" b="1" dirty="0" smtClean="0">
                <a:solidFill>
                  <a:srgbClr val="002060"/>
                </a:solidFill>
                <a:hlinkClick r:id="rId4" tooltip="Мяч"/>
              </a:rPr>
              <a:t>мяч</a:t>
            </a:r>
            <a:r>
              <a:rPr lang="ru-RU" sz="1400" b="1" dirty="0" smtClean="0">
                <a:solidFill>
                  <a:srgbClr val="002060"/>
                </a:solidFill>
              </a:rPr>
              <a:t>. . Каждая команда может иметь на поле вратаря или играть только полевыми игроками. Матч состоит из двух периодов по 35 минут с перерывом между таймами – 5 минут. Команда, забившая больше мячей, считается победителем матча. Если мячей забито не было, или обе команды забили одинаковое количество мячей, счет в матче считается ничейным.</a:t>
            </a:r>
            <a:endParaRPr lang="ru-RU" sz="1400" b="1" dirty="0">
              <a:solidFill>
                <a:srgbClr val="00206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coolwallpapers.org/photo/31121/best-7.jpg"/>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sp>
        <p:nvSpPr>
          <p:cNvPr id="3" name="TextBox 2"/>
          <p:cNvSpPr txBox="1"/>
          <p:nvPr/>
        </p:nvSpPr>
        <p:spPr>
          <a:xfrm>
            <a:off x="3214678" y="142852"/>
            <a:ext cx="2743928" cy="707886"/>
          </a:xfrm>
          <a:prstGeom prst="rect">
            <a:avLst/>
          </a:prstGeom>
          <a:noFill/>
        </p:spPr>
        <p:txBody>
          <a:bodyPr wrap="square" rtlCol="0">
            <a:spAutoFit/>
          </a:bodyPr>
          <a:lstStyle/>
          <a:p>
            <a:pPr algn="ctr"/>
            <a:r>
              <a:rPr lang="ru-RU" sz="4000" b="1" dirty="0" smtClean="0">
                <a:solidFill>
                  <a:srgbClr val="002060"/>
                </a:solidFill>
              </a:rPr>
              <a:t>БАСКЕТБОЛ</a:t>
            </a:r>
            <a:endParaRPr lang="ru-RU" sz="4000" b="1" dirty="0">
              <a:solidFill>
                <a:srgbClr val="002060"/>
              </a:solidFill>
            </a:endParaRPr>
          </a:p>
        </p:txBody>
      </p:sp>
      <p:sp>
        <p:nvSpPr>
          <p:cNvPr id="4" name="TextBox 3"/>
          <p:cNvSpPr txBox="1"/>
          <p:nvPr/>
        </p:nvSpPr>
        <p:spPr>
          <a:xfrm>
            <a:off x="0" y="1595021"/>
            <a:ext cx="3428992" cy="5262979"/>
          </a:xfrm>
          <a:prstGeom prst="rect">
            <a:avLst/>
          </a:prstGeom>
          <a:noFill/>
        </p:spPr>
        <p:txBody>
          <a:bodyPr wrap="square" rtlCol="0">
            <a:spAutoFit/>
          </a:bodyPr>
          <a:lstStyle/>
          <a:p>
            <a:r>
              <a:rPr lang="ru-RU" sz="1400" b="1" dirty="0" smtClean="0">
                <a:solidFill>
                  <a:srgbClr val="002060"/>
                </a:solidFill>
              </a:rPr>
              <a:t>В баскетбол играют две команды, обычно по двенадцать человек, от каждой из которых на площадке одновременно присутствует пять игроков. Цель каждой команды  — забросить мяч в корзину соперника и помешать забросить его в корзину своей команды.</a:t>
            </a:r>
          </a:p>
          <a:p>
            <a:r>
              <a:rPr lang="ru-RU" sz="1400" b="1" dirty="0" smtClean="0">
                <a:solidFill>
                  <a:srgbClr val="002060"/>
                </a:solidFill>
              </a:rPr>
              <a:t>Мячом играют только руками. Бежать с мячом, не ударяя им в пол, преднамеренно бить по нему ногой, блокировать любой частью ноги или бить по нему кулаком является нарушением. </a:t>
            </a:r>
          </a:p>
          <a:p>
            <a:r>
              <a:rPr lang="ru-RU" sz="1400" b="1" dirty="0" smtClean="0">
                <a:solidFill>
                  <a:srgbClr val="002060"/>
                </a:solidFill>
              </a:rPr>
              <a:t>Победителем в баскетболе становится команда, которая по окончании игрового времени набрала большее количество очков. </a:t>
            </a:r>
          </a:p>
          <a:p>
            <a:r>
              <a:rPr lang="ru-RU" sz="1400" b="1" dirty="0" smtClean="0">
                <a:solidFill>
                  <a:srgbClr val="002060"/>
                </a:solidFill>
              </a:rPr>
              <a:t>За одно попадание мяча в кольцо может быть засчитано разное количество очков:</a:t>
            </a:r>
          </a:p>
          <a:p>
            <a:r>
              <a:rPr lang="ru-RU" sz="1400" b="1" dirty="0" smtClean="0">
                <a:solidFill>
                  <a:srgbClr val="002060"/>
                </a:solidFill>
              </a:rPr>
              <a:t>1 очко — </a:t>
            </a:r>
            <a:r>
              <a:rPr lang="ru-RU" sz="1400" b="1" dirty="0" smtClean="0">
                <a:solidFill>
                  <a:srgbClr val="002060"/>
                </a:solidFill>
                <a:hlinkClick r:id="rId3" tooltip="Штрафной бросок"/>
              </a:rPr>
              <a:t>штрафной бросок</a:t>
            </a:r>
            <a:endParaRPr lang="ru-RU" sz="1400" b="1" dirty="0" smtClean="0">
              <a:solidFill>
                <a:srgbClr val="002060"/>
              </a:solidFill>
            </a:endParaRPr>
          </a:p>
          <a:p>
            <a:r>
              <a:rPr lang="ru-RU" sz="1400" b="1" dirty="0" smtClean="0">
                <a:solidFill>
                  <a:srgbClr val="002060"/>
                </a:solidFill>
              </a:rPr>
              <a:t>2 очка — бросок со средней или близкой дистанции (ближе 3-х очковой линии)</a:t>
            </a:r>
          </a:p>
          <a:p>
            <a:r>
              <a:rPr lang="ru-RU" sz="1400" b="1" dirty="0" smtClean="0">
                <a:solidFill>
                  <a:srgbClr val="002060"/>
                </a:solidFill>
              </a:rPr>
              <a:t>3 очка — бросок из-за </a:t>
            </a:r>
            <a:r>
              <a:rPr lang="ru-RU" sz="1400" b="1" dirty="0" err="1" smtClean="0">
                <a:solidFill>
                  <a:srgbClr val="002060"/>
                </a:solidFill>
              </a:rPr>
              <a:t>трёхочковой</a:t>
            </a:r>
            <a:r>
              <a:rPr lang="ru-RU" sz="1400" b="1" dirty="0" smtClean="0">
                <a:solidFill>
                  <a:srgbClr val="002060"/>
                </a:solidFill>
              </a:rPr>
              <a:t> линии </a:t>
            </a:r>
            <a:endParaRPr lang="ru-RU" sz="1400" b="1" dirty="0">
              <a:solidFill>
                <a:srgbClr val="00206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coolwallpapers.org/photo/31122/best-6.jpg"/>
          <p:cNvPicPr/>
          <p:nvPr/>
        </p:nvPicPr>
        <p:blipFill>
          <a:blip r:embed="rId2" cstate="print"/>
          <a:srcRect/>
          <a:stretch>
            <a:fillRect/>
          </a:stretch>
        </p:blipFill>
        <p:spPr bwMode="auto">
          <a:xfrm>
            <a:off x="1" y="-357214"/>
            <a:ext cx="9144000" cy="7215214"/>
          </a:xfrm>
          <a:prstGeom prst="rect">
            <a:avLst/>
          </a:prstGeom>
          <a:noFill/>
          <a:ln w="9525">
            <a:noFill/>
            <a:miter lim="800000"/>
            <a:headEnd/>
            <a:tailEnd/>
          </a:ln>
        </p:spPr>
      </p:pic>
      <p:sp>
        <p:nvSpPr>
          <p:cNvPr id="3" name="TextBox 2"/>
          <p:cNvSpPr txBox="1"/>
          <p:nvPr/>
        </p:nvSpPr>
        <p:spPr>
          <a:xfrm>
            <a:off x="714348" y="285728"/>
            <a:ext cx="8143932" cy="707886"/>
          </a:xfrm>
          <a:prstGeom prst="rect">
            <a:avLst/>
          </a:prstGeom>
          <a:noFill/>
        </p:spPr>
        <p:txBody>
          <a:bodyPr wrap="square" rtlCol="0">
            <a:spAutoFit/>
          </a:bodyPr>
          <a:lstStyle/>
          <a:p>
            <a:pPr algn="ctr"/>
            <a:r>
              <a:rPr lang="ru-RU" sz="4000" b="1" dirty="0" smtClean="0">
                <a:solidFill>
                  <a:srgbClr val="002060"/>
                </a:solidFill>
              </a:rPr>
              <a:t>БОЛЬШОЙ ТЕННИС</a:t>
            </a:r>
            <a:endParaRPr lang="ru-RU" sz="4000" b="1" dirty="0">
              <a:solidFill>
                <a:srgbClr val="002060"/>
              </a:solidFill>
            </a:endParaRPr>
          </a:p>
        </p:txBody>
      </p:sp>
      <p:sp>
        <p:nvSpPr>
          <p:cNvPr id="4" name="TextBox 3"/>
          <p:cNvSpPr txBox="1"/>
          <p:nvPr/>
        </p:nvSpPr>
        <p:spPr>
          <a:xfrm>
            <a:off x="285720" y="5357826"/>
            <a:ext cx="8858280" cy="1446550"/>
          </a:xfrm>
          <a:prstGeom prst="rect">
            <a:avLst/>
          </a:prstGeom>
          <a:noFill/>
        </p:spPr>
        <p:txBody>
          <a:bodyPr wrap="square" rtlCol="0">
            <a:spAutoFit/>
          </a:bodyPr>
          <a:lstStyle/>
          <a:p>
            <a:r>
              <a:rPr lang="ru-RU" sz="1400" b="1" dirty="0" smtClean="0">
                <a:solidFill>
                  <a:srgbClr val="002060"/>
                </a:solidFill>
              </a:rPr>
              <a:t>Игра ведётся на специальной площадке (корте) посередине которой расположена поперечная сетка высотой  91,4 см.  В игре соперничают либо два игрока («одиночная игра»), либо две команды, состоящие из двух игроков («парная игра»). Задачей соперников (теннисистов или теннисисток) является при помощи ракеток отправлять мяч на сторону соперника так, чтобы тот не смог его отразить, не более чем после первого падения мяча на игровом поле на половине соперника.</a:t>
            </a:r>
            <a:r>
              <a:rPr lang="ru-RU" dirty="0" smtClean="0"/>
              <a:t/>
            </a:r>
            <a:br>
              <a:rPr lang="ru-RU" dirty="0" smtClean="0"/>
            </a:br>
            <a:endParaRPr lang="ru-RU" dirty="0"/>
          </a:p>
        </p:txBody>
      </p:sp>
      <p:sp>
        <p:nvSpPr>
          <p:cNvPr id="22529" name="Rectangle 1"/>
          <p:cNvSpPr>
            <a:spLocks noChangeArrowheads="1"/>
          </p:cNvSpPr>
          <p:nvPr/>
        </p:nvSpPr>
        <p:spPr bwMode="auto">
          <a:xfrm>
            <a:off x="0" y="90100"/>
            <a:ext cx="65" cy="276999"/>
          </a:xfrm>
          <a:prstGeom prst="rect">
            <a:avLst/>
          </a:prstGeom>
          <a:solidFill>
            <a:srgbClr val="5D828E"/>
          </a:solid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ingame.de/files/2010/10/tipps-und-tricks-dienstag-wii-sports-resort-screenshot-1.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TextBox 2"/>
          <p:cNvSpPr txBox="1"/>
          <p:nvPr/>
        </p:nvSpPr>
        <p:spPr>
          <a:xfrm>
            <a:off x="214282" y="5143512"/>
            <a:ext cx="8643966" cy="1600438"/>
          </a:xfrm>
          <a:prstGeom prst="rect">
            <a:avLst/>
          </a:prstGeom>
          <a:noFill/>
        </p:spPr>
        <p:txBody>
          <a:bodyPr wrap="square" rtlCol="0">
            <a:spAutoFit/>
          </a:bodyPr>
          <a:lstStyle/>
          <a:p>
            <a:r>
              <a:rPr lang="ru-RU" sz="1400" b="1" dirty="0" smtClean="0">
                <a:solidFill>
                  <a:srgbClr val="002060"/>
                </a:solidFill>
              </a:rPr>
              <a:t>Настольный теннис (также употребляется название пинг-понг) — вид </a:t>
            </a:r>
            <a:r>
              <a:rPr lang="ru-RU" sz="1400" b="1" dirty="0" smtClean="0">
                <a:solidFill>
                  <a:srgbClr val="002060"/>
                </a:solidFill>
                <a:hlinkClick r:id="rId3" tooltip="Спорт"/>
              </a:rPr>
              <a:t>спорта</a:t>
            </a:r>
            <a:r>
              <a:rPr lang="ru-RU" sz="1400" b="1" dirty="0" smtClean="0">
                <a:solidFill>
                  <a:srgbClr val="002060"/>
                </a:solidFill>
              </a:rPr>
              <a:t>, спортивная игра, основанная на перекидывании специального мяча ракетками на игровом столе с сеткой по определённым правилам. Целью игроков является достижение ситуации, когда мяч не будет правильно отбит противником. Партия состоит из розыгрышей, каждый из которых начинается с подачи. Подача выполняется поочерёдно,</a:t>
            </a:r>
          </a:p>
          <a:p>
            <a:r>
              <a:rPr lang="ru-RU" sz="1400" b="1" dirty="0" smtClean="0">
                <a:solidFill>
                  <a:srgbClr val="002060"/>
                </a:solidFill>
              </a:rPr>
              <a:t> каждым из игроков выполняет по две подачи. Партия продолжается до достижения одним из игроков 11 очков. В случае равного счёта 10:10 подача переходит к другому игроку (команде) после каждого розыгрыша до тех пор, пока отрыв не составит два очка.</a:t>
            </a:r>
            <a:endParaRPr lang="ru-RU" sz="1400" b="1" dirty="0">
              <a:solidFill>
                <a:srgbClr val="002060"/>
              </a:solidFill>
            </a:endParaRPr>
          </a:p>
        </p:txBody>
      </p:sp>
      <p:sp>
        <p:nvSpPr>
          <p:cNvPr id="4" name="TextBox 3"/>
          <p:cNvSpPr txBox="1"/>
          <p:nvPr/>
        </p:nvSpPr>
        <p:spPr>
          <a:xfrm>
            <a:off x="1857356" y="357166"/>
            <a:ext cx="5643602" cy="707886"/>
          </a:xfrm>
          <a:prstGeom prst="rect">
            <a:avLst/>
          </a:prstGeom>
          <a:noFill/>
        </p:spPr>
        <p:txBody>
          <a:bodyPr wrap="square" rtlCol="0">
            <a:spAutoFit/>
          </a:bodyPr>
          <a:lstStyle/>
          <a:p>
            <a:pPr algn="ctr"/>
            <a:r>
              <a:rPr lang="ru-RU" sz="4000" b="1" dirty="0" smtClean="0">
                <a:solidFill>
                  <a:srgbClr val="002060"/>
                </a:solidFill>
              </a:rPr>
              <a:t>НАСТОЛНЫЙ ТЕННИС</a:t>
            </a:r>
            <a:endParaRPr lang="ru-RU" sz="4000" b="1" dirty="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tregubalex.ucoz.ru/foto/Two_boys_and_two_girls_playing_beach_volleyball_ZZ.jpg"/>
          <p:cNvPicPr/>
          <p:nvPr/>
        </p:nvPicPr>
        <p:blipFill>
          <a:blip r:embed="rId2" cstate="print"/>
          <a:srcRect/>
          <a:stretch>
            <a:fillRect/>
          </a:stretch>
        </p:blipFill>
        <p:spPr bwMode="auto">
          <a:xfrm>
            <a:off x="1" y="0"/>
            <a:ext cx="9144000" cy="7429528"/>
          </a:xfrm>
          <a:prstGeom prst="rect">
            <a:avLst/>
          </a:prstGeom>
          <a:noFill/>
          <a:ln w="9525">
            <a:noFill/>
            <a:miter lim="800000"/>
            <a:headEnd/>
            <a:tailEnd/>
          </a:ln>
        </p:spPr>
      </p:pic>
      <p:sp>
        <p:nvSpPr>
          <p:cNvPr id="3" name="TextBox 2"/>
          <p:cNvSpPr txBox="1"/>
          <p:nvPr/>
        </p:nvSpPr>
        <p:spPr>
          <a:xfrm>
            <a:off x="2928926" y="428604"/>
            <a:ext cx="3643338" cy="707886"/>
          </a:xfrm>
          <a:prstGeom prst="rect">
            <a:avLst/>
          </a:prstGeom>
          <a:noFill/>
        </p:spPr>
        <p:txBody>
          <a:bodyPr wrap="square" rtlCol="0">
            <a:spAutoFit/>
          </a:bodyPr>
          <a:lstStyle/>
          <a:p>
            <a:pPr algn="ctr"/>
            <a:r>
              <a:rPr lang="ru-RU" sz="4000" b="1" dirty="0" smtClean="0">
                <a:solidFill>
                  <a:srgbClr val="002060"/>
                </a:solidFill>
              </a:rPr>
              <a:t>ВОЛЕЙБОЛ</a:t>
            </a:r>
            <a:endParaRPr lang="ru-RU" sz="4000" b="1" dirty="0">
              <a:solidFill>
                <a:srgbClr val="002060"/>
              </a:solidFill>
            </a:endParaRPr>
          </a:p>
        </p:txBody>
      </p:sp>
      <p:sp>
        <p:nvSpPr>
          <p:cNvPr id="4" name="TextBox 3"/>
          <p:cNvSpPr txBox="1"/>
          <p:nvPr/>
        </p:nvSpPr>
        <p:spPr>
          <a:xfrm>
            <a:off x="0" y="5357826"/>
            <a:ext cx="9144000" cy="1384995"/>
          </a:xfrm>
          <a:prstGeom prst="rect">
            <a:avLst/>
          </a:prstGeom>
          <a:noFill/>
        </p:spPr>
        <p:txBody>
          <a:bodyPr wrap="square" rtlCol="0">
            <a:spAutoFit/>
          </a:bodyPr>
          <a:lstStyle/>
          <a:p>
            <a:r>
              <a:rPr lang="ru-RU" sz="1400" b="1" dirty="0" smtClean="0">
                <a:solidFill>
                  <a:srgbClr val="002060"/>
                </a:solidFill>
              </a:rPr>
              <a:t>Игра ведётся на прямоугольной </a:t>
            </a:r>
            <a:r>
              <a:rPr lang="ru-RU" sz="1400" b="1" dirty="0" smtClean="0">
                <a:solidFill>
                  <a:srgbClr val="002060"/>
                </a:solidFill>
                <a:hlinkClick r:id="rId3" tooltip="Волейбольная площадка"/>
              </a:rPr>
              <a:t>площадке</a:t>
            </a:r>
            <a:r>
              <a:rPr lang="ru-RU" sz="1400" b="1" dirty="0" smtClean="0">
                <a:solidFill>
                  <a:srgbClr val="002060"/>
                </a:solidFill>
              </a:rPr>
              <a:t> размером 18х9 метров. Каждая из двух команд может иметь в составе до 14 игроков, на поле во время игры могут находиться 6 игроков. Цель игры — атакующим ударом добить мяч </a:t>
            </a:r>
            <a:r>
              <a:rPr lang="ru-RU" sz="1400" b="1" i="1" dirty="0" smtClean="0">
                <a:solidFill>
                  <a:srgbClr val="002060"/>
                </a:solidFill>
              </a:rPr>
              <a:t>до пола</a:t>
            </a:r>
            <a:r>
              <a:rPr lang="ru-RU" sz="1400" b="1" dirty="0" smtClean="0">
                <a:solidFill>
                  <a:srgbClr val="002060"/>
                </a:solidFill>
              </a:rPr>
              <a:t>, то есть до игровой поверхности площадки половины противника, или заставить его ошибиться. Волейбольная партия не ограничена во времени и продолжается до 25 очков, в пятой партии (</a:t>
            </a:r>
            <a:r>
              <a:rPr lang="ru-RU" sz="1400" b="1" dirty="0" err="1" smtClean="0">
                <a:solidFill>
                  <a:srgbClr val="002060"/>
                </a:solidFill>
              </a:rPr>
              <a:t>тай-брейк</a:t>
            </a:r>
            <a:r>
              <a:rPr lang="ru-RU" sz="1400" b="1" dirty="0" smtClean="0">
                <a:solidFill>
                  <a:srgbClr val="002060"/>
                </a:solidFill>
              </a:rPr>
              <a:t>) счёт идёт до 15 очков. При этом если преимущество над противником не достигло 2 очков, партия будет продолжаться до тех пор, пока это не произойдёт.</a:t>
            </a:r>
            <a:endParaRPr lang="ru-RU" sz="1400" b="1" dirty="0">
              <a:solidFill>
                <a:srgbClr val="00206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tatic.freepik.com/free-photo/children-s-golf-vector-material-2_15-6148.jpg"/>
          <p:cNvPicPr/>
          <p:nvPr/>
        </p:nvPicPr>
        <p:blipFill>
          <a:blip r:embed="rId2" cstate="print"/>
          <a:srcRect/>
          <a:stretch>
            <a:fillRect/>
          </a:stretch>
        </p:blipFill>
        <p:spPr bwMode="auto">
          <a:xfrm>
            <a:off x="1" y="0"/>
            <a:ext cx="9144000" cy="6857999"/>
          </a:xfrm>
          <a:prstGeom prst="rect">
            <a:avLst/>
          </a:prstGeom>
          <a:noFill/>
          <a:ln w="9525">
            <a:noFill/>
            <a:miter lim="800000"/>
            <a:headEnd/>
            <a:tailEnd/>
          </a:ln>
        </p:spPr>
      </p:pic>
      <p:sp>
        <p:nvSpPr>
          <p:cNvPr id="3" name="TextBox 2"/>
          <p:cNvSpPr txBox="1"/>
          <p:nvPr/>
        </p:nvSpPr>
        <p:spPr>
          <a:xfrm>
            <a:off x="3500430" y="428604"/>
            <a:ext cx="1990932" cy="707886"/>
          </a:xfrm>
          <a:prstGeom prst="rect">
            <a:avLst/>
          </a:prstGeom>
          <a:noFill/>
        </p:spPr>
        <p:txBody>
          <a:bodyPr wrap="square" rtlCol="0">
            <a:spAutoFit/>
          </a:bodyPr>
          <a:lstStyle/>
          <a:p>
            <a:pPr algn="ctr"/>
            <a:r>
              <a:rPr lang="ru-RU" sz="4000" b="1" dirty="0" smtClean="0">
                <a:solidFill>
                  <a:srgbClr val="002060"/>
                </a:solidFill>
              </a:rPr>
              <a:t>ГОЛЬФ</a:t>
            </a:r>
            <a:endParaRPr lang="ru-RU" sz="4000" b="1" dirty="0">
              <a:solidFill>
                <a:srgbClr val="002060"/>
              </a:solidFill>
            </a:endParaRPr>
          </a:p>
        </p:txBody>
      </p:sp>
      <p:sp>
        <p:nvSpPr>
          <p:cNvPr id="4" name="TextBox 3"/>
          <p:cNvSpPr txBox="1"/>
          <p:nvPr/>
        </p:nvSpPr>
        <p:spPr>
          <a:xfrm>
            <a:off x="2214546" y="5715016"/>
            <a:ext cx="5143536" cy="954107"/>
          </a:xfrm>
          <a:prstGeom prst="rect">
            <a:avLst/>
          </a:prstGeom>
          <a:noFill/>
        </p:spPr>
        <p:txBody>
          <a:bodyPr wrap="square" rtlCol="0">
            <a:spAutoFit/>
          </a:bodyPr>
          <a:lstStyle/>
          <a:p>
            <a:r>
              <a:rPr lang="ru-RU" sz="1400" b="1" dirty="0" smtClean="0">
                <a:solidFill>
                  <a:srgbClr val="002060"/>
                </a:solidFill>
              </a:rPr>
              <a:t>Голь — </a:t>
            </a:r>
            <a:r>
              <a:rPr lang="ru-RU" sz="1400" b="1" dirty="0" smtClean="0">
                <a:solidFill>
                  <a:srgbClr val="002060"/>
                </a:solidFill>
                <a:hlinkClick r:id="rId3" tooltip="Спортивные игры"/>
              </a:rPr>
              <a:t>спортивная игра</a:t>
            </a:r>
            <a:r>
              <a:rPr lang="ru-RU" sz="1400" b="1" dirty="0" smtClean="0">
                <a:solidFill>
                  <a:srgbClr val="002060"/>
                </a:solidFill>
              </a:rPr>
              <a:t>, в которой отдельные участники или команды соревнуются, загоняя маленький </a:t>
            </a:r>
            <a:r>
              <a:rPr lang="ru-RU" sz="1400" b="1" dirty="0" smtClean="0">
                <a:solidFill>
                  <a:srgbClr val="002060"/>
                </a:solidFill>
                <a:hlinkClick r:id="rId4" tooltip="Мяч"/>
              </a:rPr>
              <a:t>мячик</a:t>
            </a:r>
            <a:r>
              <a:rPr lang="ru-RU" sz="1400" b="1" dirty="0" smtClean="0">
                <a:solidFill>
                  <a:srgbClr val="002060"/>
                </a:solidFill>
              </a:rPr>
              <a:t> в специальные лунки ударами </a:t>
            </a:r>
            <a:r>
              <a:rPr lang="ru-RU" sz="1400" b="1" dirty="0" smtClean="0">
                <a:solidFill>
                  <a:srgbClr val="002060"/>
                </a:solidFill>
                <a:hlinkClick r:id="rId5" tooltip="Клюшка для гольфа"/>
              </a:rPr>
              <a:t>клюшек</a:t>
            </a:r>
            <a:r>
              <a:rPr lang="ru-RU" sz="1400" b="1" dirty="0" smtClean="0">
                <a:solidFill>
                  <a:srgbClr val="002060"/>
                </a:solidFill>
              </a:rPr>
              <a:t>, пытаясь пройти отведённую дистанцию за минимальное число ударов.</a:t>
            </a:r>
            <a:endParaRPr lang="ru-RU" sz="1400" b="1" dirty="0">
              <a:solidFill>
                <a:srgbClr val="00206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nf-sport.ru/wp-content/uploads/2014/06/%D0%B3%D0%B0%D0%BD%D0%B4%D0%B1%D0%BE%D0%BB-2.jpg"/>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sp>
        <p:nvSpPr>
          <p:cNvPr id="3" name="TextBox 2"/>
          <p:cNvSpPr txBox="1"/>
          <p:nvPr/>
        </p:nvSpPr>
        <p:spPr>
          <a:xfrm>
            <a:off x="-285784" y="285728"/>
            <a:ext cx="3818729" cy="707886"/>
          </a:xfrm>
          <a:prstGeom prst="rect">
            <a:avLst/>
          </a:prstGeom>
          <a:noFill/>
        </p:spPr>
        <p:txBody>
          <a:bodyPr wrap="square" rtlCol="0">
            <a:spAutoFit/>
          </a:bodyPr>
          <a:lstStyle/>
          <a:p>
            <a:pPr algn="ctr"/>
            <a:r>
              <a:rPr lang="ru-RU" sz="4000" b="1" dirty="0" smtClean="0">
                <a:solidFill>
                  <a:srgbClr val="002060"/>
                </a:solidFill>
              </a:rPr>
              <a:t>ГАНДБОЛ</a:t>
            </a:r>
            <a:endParaRPr lang="ru-RU" sz="4000" b="1" dirty="0">
              <a:solidFill>
                <a:srgbClr val="002060"/>
              </a:solidFill>
            </a:endParaRPr>
          </a:p>
        </p:txBody>
      </p:sp>
      <p:sp>
        <p:nvSpPr>
          <p:cNvPr id="5" name="TextBox 4"/>
          <p:cNvSpPr txBox="1"/>
          <p:nvPr/>
        </p:nvSpPr>
        <p:spPr>
          <a:xfrm>
            <a:off x="1500166" y="5286388"/>
            <a:ext cx="7072362" cy="954107"/>
          </a:xfrm>
          <a:prstGeom prst="rect">
            <a:avLst/>
          </a:prstGeom>
          <a:noFill/>
        </p:spPr>
        <p:txBody>
          <a:bodyPr wrap="square" rtlCol="0">
            <a:spAutoFit/>
          </a:bodyPr>
          <a:lstStyle/>
          <a:p>
            <a:r>
              <a:rPr lang="ru-RU" sz="1400" b="1" dirty="0" smtClean="0">
                <a:solidFill>
                  <a:srgbClr val="002060"/>
                </a:solidFill>
              </a:rPr>
              <a:t>Командная игра </a:t>
            </a:r>
            <a:r>
              <a:rPr lang="ru-RU" sz="1400" b="1" dirty="0" err="1" smtClean="0">
                <a:solidFill>
                  <a:srgbClr val="002060"/>
                </a:solidFill>
              </a:rPr>
              <a:t>с</a:t>
            </a:r>
            <a:r>
              <a:rPr lang="ru-RU" sz="1400" b="1" dirty="0" err="1" smtClean="0">
                <a:solidFill>
                  <a:srgbClr val="002060"/>
                </a:solidFill>
                <a:hlinkClick r:id="rId3" tooltip="Мяч"/>
              </a:rPr>
              <a:t>мячом</a:t>
            </a:r>
            <a:r>
              <a:rPr lang="ru-RU" sz="1400" b="1" dirty="0" smtClean="0">
                <a:solidFill>
                  <a:srgbClr val="002060"/>
                </a:solidFill>
              </a:rPr>
              <a:t> 7 на 7 игроков (по 6 полевых и вратарь в каждой команде). Играют мячом, руками. Цель игры — как можно больше раз забросить мяч в ворота (3 м × 2 м) соперника.</a:t>
            </a:r>
            <a:r>
              <a:rPr lang="ru-RU" sz="1400" b="1" dirty="0" smtClean="0"/>
              <a:t> </a:t>
            </a:r>
            <a:r>
              <a:rPr lang="ru-RU" sz="1400" b="1" dirty="0" smtClean="0">
                <a:solidFill>
                  <a:srgbClr val="002060"/>
                </a:solidFill>
              </a:rPr>
              <a:t>Матч состоит из двух таймов по 30 минут с 15-минутным перерывом . После перерыва команды меняются сторонами площадки.</a:t>
            </a:r>
            <a:endParaRPr lang="ru-RU" sz="1400" b="1" dirty="0">
              <a:solidFill>
                <a:srgbClr val="00206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im1-tub-ru.yandex.net/i?id=d70d38926ec619a5766ce0089225edfd&amp;n=33&amp;h=215&amp;w=344"/>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TextBox 2"/>
          <p:cNvSpPr txBox="1"/>
          <p:nvPr/>
        </p:nvSpPr>
        <p:spPr>
          <a:xfrm>
            <a:off x="1071538" y="5214950"/>
            <a:ext cx="7000923" cy="1446550"/>
          </a:xfrm>
          <a:prstGeom prst="rect">
            <a:avLst/>
          </a:prstGeom>
          <a:noFill/>
        </p:spPr>
        <p:txBody>
          <a:bodyPr wrap="square" rtlCol="0">
            <a:spAutoFit/>
          </a:bodyPr>
          <a:lstStyle/>
          <a:p>
            <a:r>
              <a:rPr lang="ru-RU" b="1" dirty="0" smtClean="0">
                <a:solidFill>
                  <a:srgbClr val="002060"/>
                </a:solidFill>
              </a:rPr>
              <a:t> </a:t>
            </a:r>
            <a:r>
              <a:rPr lang="ru-RU" sz="1400" b="1" dirty="0" smtClean="0">
                <a:solidFill>
                  <a:srgbClr val="002060"/>
                </a:solidFill>
              </a:rPr>
              <a:t>командная спортивная игра с </a:t>
            </a:r>
            <a:r>
              <a:rPr lang="ru-RU" sz="1400" b="1" dirty="0" smtClean="0">
                <a:solidFill>
                  <a:srgbClr val="002060"/>
                </a:solidFill>
                <a:hlinkClick r:id="rId3" tooltip="Бейсбольный мяч"/>
              </a:rPr>
              <a:t>бейсбольным мячом</a:t>
            </a:r>
            <a:r>
              <a:rPr lang="ru-RU" sz="1400" b="1" dirty="0" smtClean="0">
                <a:solidFill>
                  <a:srgbClr val="002060"/>
                </a:solidFill>
              </a:rPr>
              <a:t> и </a:t>
            </a:r>
            <a:r>
              <a:rPr lang="ru-RU" sz="1400" b="1" dirty="0" smtClean="0">
                <a:solidFill>
                  <a:srgbClr val="002060"/>
                </a:solidFill>
                <a:hlinkClick r:id="rId4" tooltip="Бита"/>
              </a:rPr>
              <a:t>битой</a:t>
            </a:r>
            <a:r>
              <a:rPr lang="ru-RU" sz="1400" b="1" dirty="0" smtClean="0">
                <a:solidFill>
                  <a:srgbClr val="002060"/>
                </a:solidFill>
              </a:rPr>
              <a:t>. В состязаниях участвуют две команды по девять (иногда десять) игроков каждая. Цель игры — набрать больше очков/пробежек (</a:t>
            </a:r>
            <a:r>
              <a:rPr lang="ru-RU" sz="1400" b="1" dirty="0" smtClean="0">
                <a:solidFill>
                  <a:srgbClr val="002060"/>
                </a:solidFill>
                <a:hlinkClick r:id="rId5" tooltip="Английский язык"/>
              </a:rPr>
              <a:t>англ.</a:t>
            </a:r>
            <a:r>
              <a:rPr lang="ru-RU" sz="1400" b="1" dirty="0" smtClean="0">
                <a:solidFill>
                  <a:srgbClr val="002060"/>
                </a:solidFill>
              </a:rPr>
              <a:t> </a:t>
            </a:r>
            <a:r>
              <a:rPr lang="ru-RU" sz="1400" b="1" i="1" dirty="0" err="1" smtClean="0">
                <a:solidFill>
                  <a:srgbClr val="002060"/>
                </a:solidFill>
              </a:rPr>
              <a:t>run</a:t>
            </a:r>
            <a:r>
              <a:rPr lang="ru-RU" sz="1400" b="1" dirty="0" smtClean="0">
                <a:solidFill>
                  <a:srgbClr val="002060"/>
                </a:solidFill>
              </a:rPr>
              <a:t>), чем команда противника. Очко засчитывается, когда игрок команды, играющей в нападении, пробегает по очереди все базы (квадратные (30 × 30 см) подушечки, прикреплённые к земле), расположенные в углах квадрата со сторонами 90 футов (27,4 метра).</a:t>
            </a:r>
            <a:endParaRPr lang="ru-RU" sz="1400" b="1" dirty="0">
              <a:solidFill>
                <a:srgbClr val="002060"/>
              </a:solidFill>
            </a:endParaRPr>
          </a:p>
        </p:txBody>
      </p:sp>
      <p:sp>
        <p:nvSpPr>
          <p:cNvPr id="4" name="TextBox 3"/>
          <p:cNvSpPr txBox="1"/>
          <p:nvPr/>
        </p:nvSpPr>
        <p:spPr>
          <a:xfrm>
            <a:off x="3357554" y="357166"/>
            <a:ext cx="2266261" cy="707886"/>
          </a:xfrm>
          <a:prstGeom prst="rect">
            <a:avLst/>
          </a:prstGeom>
          <a:noFill/>
        </p:spPr>
        <p:txBody>
          <a:bodyPr wrap="none" rtlCol="0">
            <a:spAutoFit/>
          </a:bodyPr>
          <a:lstStyle/>
          <a:p>
            <a:r>
              <a:rPr lang="ru-RU" sz="4000" b="1" dirty="0" smtClean="0">
                <a:solidFill>
                  <a:srgbClr val="002060"/>
                </a:solidFill>
              </a:rPr>
              <a:t>БЕЙСБОЛ</a:t>
            </a:r>
            <a:endParaRPr lang="ru-RU" sz="4000" b="1" dirty="0">
              <a:solidFill>
                <a:srgbClr val="00206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2" descr="http://ru.stockfresh.com/thumbs/lenm/4817235_%D0%B1%D0%B0%D0%B4%D0%BC%D0%B8%D0%BD%D1%82%D0%BE%D0%BD-%D0%BF%D0%B0%D1%80%D0%BA%D0%B0-%D0%B8%D0%BB%D0%BB%D1%8E%D1%81%D1%82%D1%80%D0%B0%D1%86%D0%B8%D1%8F-%D0%B3%D1%80%D1%83%D0%BF%D0%BF%D0%B0-%D0%B4%D0%B5%D1%82%D0%B5%D0%B9,-%D0%B8%D0%B3%D1%80%D0%B0%D1%8E%D1%89%D0%B8%D1%85-%D0%B4%D0%B5%D1%82%D0%B8.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 name="Рисунок 3" descr="http://weclipart.com/gimg/881E567B7E09A527/13189224-illustration-of-kids-playing-badminton--Stock-Vector-playing-children-rain.jpg"/>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sp>
        <p:nvSpPr>
          <p:cNvPr id="5" name="TextBox 4"/>
          <p:cNvSpPr txBox="1"/>
          <p:nvPr/>
        </p:nvSpPr>
        <p:spPr>
          <a:xfrm>
            <a:off x="2786050" y="285728"/>
            <a:ext cx="4071966" cy="707886"/>
          </a:xfrm>
          <a:prstGeom prst="rect">
            <a:avLst/>
          </a:prstGeom>
          <a:noFill/>
        </p:spPr>
        <p:txBody>
          <a:bodyPr wrap="square" rtlCol="0">
            <a:spAutoFit/>
          </a:bodyPr>
          <a:lstStyle/>
          <a:p>
            <a:pPr algn="ctr"/>
            <a:r>
              <a:rPr lang="ru-RU" sz="4000" b="1" dirty="0" smtClean="0">
                <a:solidFill>
                  <a:srgbClr val="002060"/>
                </a:solidFill>
              </a:rPr>
              <a:t>БАДМИНТОН</a:t>
            </a:r>
            <a:endParaRPr lang="ru-RU" sz="4000" b="1" dirty="0">
              <a:solidFill>
                <a:srgbClr val="002060"/>
              </a:solidFill>
            </a:endParaRPr>
          </a:p>
        </p:txBody>
      </p:sp>
      <p:sp>
        <p:nvSpPr>
          <p:cNvPr id="6" name="TextBox 5"/>
          <p:cNvSpPr txBox="1"/>
          <p:nvPr/>
        </p:nvSpPr>
        <p:spPr>
          <a:xfrm>
            <a:off x="357158" y="5042118"/>
            <a:ext cx="8572559" cy="1815882"/>
          </a:xfrm>
          <a:prstGeom prst="rect">
            <a:avLst/>
          </a:prstGeom>
          <a:noFill/>
        </p:spPr>
        <p:txBody>
          <a:bodyPr wrap="square" rtlCol="0">
            <a:spAutoFit/>
          </a:bodyPr>
          <a:lstStyle/>
          <a:p>
            <a:r>
              <a:rPr lang="ru-RU" sz="1400" b="1" dirty="0" smtClean="0">
                <a:solidFill>
                  <a:srgbClr val="002060"/>
                </a:solidFill>
              </a:rPr>
              <a:t>Спортивная игра в которой игроки располагаются на противоположных сторонах разделённой сеткой площадки и перекидывают </a:t>
            </a:r>
            <a:r>
              <a:rPr lang="ru-RU" sz="1400" b="1" dirty="0" smtClean="0">
                <a:solidFill>
                  <a:srgbClr val="002060"/>
                </a:solidFill>
                <a:hlinkClick r:id="rId3" tooltip="Волан"/>
              </a:rPr>
              <a:t>волан</a:t>
            </a:r>
            <a:r>
              <a:rPr lang="ru-RU" sz="1400" b="1" dirty="0" smtClean="0">
                <a:solidFill>
                  <a:srgbClr val="002060"/>
                </a:solidFill>
              </a:rPr>
              <a:t> через сетку ударами </a:t>
            </a:r>
            <a:r>
              <a:rPr lang="ru-RU" sz="1400" b="1" dirty="0" smtClean="0">
                <a:solidFill>
                  <a:srgbClr val="002060"/>
                </a:solidFill>
                <a:hlinkClick r:id="rId4" tooltip="Ракетка"/>
              </a:rPr>
              <a:t>ракеток</a:t>
            </a:r>
            <a:r>
              <a:rPr lang="ru-RU" sz="1400" b="1" dirty="0" smtClean="0">
                <a:solidFill>
                  <a:srgbClr val="002060"/>
                </a:solidFill>
              </a:rPr>
              <a:t>, стремясь "приземлить" волан на стороне противника и, наоборот, чтобы он не упал на собственное поле. Соперничают два игрока или две пары игроков (пары могут быть не только одного пола, но и смешанные - мужчина и женщина).</a:t>
            </a:r>
            <a:r>
              <a:rPr lang="ru-RU" sz="1400" dirty="0" smtClean="0"/>
              <a:t> </a:t>
            </a:r>
            <a:r>
              <a:rPr lang="ru-RU" sz="1400" b="1" dirty="0" smtClean="0">
                <a:solidFill>
                  <a:srgbClr val="002060"/>
                </a:solidFill>
              </a:rPr>
              <a:t>Подача производится из правой (чётной) или левой (нечётной) зоны подачи в зависимости от счета. Игра ведётся до 21 очка; при счёте 20:20 игра продолжается до превосходства одной из сторон в 2 очка либо до 30 (сторона, первой набравшая 30 очков, выигрывает).</a:t>
            </a:r>
          </a:p>
          <a:p>
            <a:r>
              <a:rPr lang="ru-RU" sz="1400" b="1" dirty="0" smtClean="0">
                <a:solidFill>
                  <a:srgbClr val="002060"/>
                </a:solidFill>
              </a:rPr>
              <a:t> </a:t>
            </a:r>
            <a:endParaRPr lang="ru-RU" sz="1400" b="1" dirty="0">
              <a:solidFill>
                <a:srgbClr val="00206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ds43.nevinsk.ru/wp-content/uploads/2016/04/%D1%85%D0%BE%D0%BA%D0%BA%D0%B5%D0%B9.jpg"/>
          <p:cNvPicPr/>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
        <p:nvSpPr>
          <p:cNvPr id="3" name="TextBox 2"/>
          <p:cNvSpPr txBox="1"/>
          <p:nvPr/>
        </p:nvSpPr>
        <p:spPr>
          <a:xfrm>
            <a:off x="2143108" y="142852"/>
            <a:ext cx="4535088" cy="707886"/>
          </a:xfrm>
          <a:prstGeom prst="rect">
            <a:avLst/>
          </a:prstGeom>
          <a:noFill/>
        </p:spPr>
        <p:txBody>
          <a:bodyPr wrap="none" rtlCol="0">
            <a:spAutoFit/>
          </a:bodyPr>
          <a:lstStyle/>
          <a:p>
            <a:r>
              <a:rPr lang="ru-RU" sz="4000" b="1" dirty="0" smtClean="0">
                <a:solidFill>
                  <a:srgbClr val="002060"/>
                </a:solidFill>
              </a:rPr>
              <a:t>ХОККЕЙ С ШАЙБОЙ</a:t>
            </a:r>
            <a:endParaRPr lang="ru-RU" sz="4000" b="1" dirty="0">
              <a:solidFill>
                <a:srgbClr val="002060"/>
              </a:solidFill>
            </a:endParaRPr>
          </a:p>
        </p:txBody>
      </p:sp>
      <p:sp>
        <p:nvSpPr>
          <p:cNvPr id="4" name="TextBox 3"/>
          <p:cNvSpPr txBox="1"/>
          <p:nvPr/>
        </p:nvSpPr>
        <p:spPr>
          <a:xfrm>
            <a:off x="0" y="5286388"/>
            <a:ext cx="8858280" cy="1384995"/>
          </a:xfrm>
          <a:prstGeom prst="rect">
            <a:avLst/>
          </a:prstGeom>
          <a:noFill/>
        </p:spPr>
        <p:txBody>
          <a:bodyPr wrap="square" rtlCol="0">
            <a:spAutoFit/>
          </a:bodyPr>
          <a:lstStyle/>
          <a:p>
            <a:r>
              <a:rPr lang="ru-RU" sz="1400" b="1" dirty="0" smtClean="0">
                <a:solidFill>
                  <a:srgbClr val="002060"/>
                </a:solidFill>
              </a:rPr>
              <a:t> </a:t>
            </a:r>
            <a:r>
              <a:rPr lang="ru-RU" sz="1400" b="1" dirty="0" smtClean="0">
                <a:solidFill>
                  <a:srgbClr val="002060"/>
                </a:solidFill>
                <a:hlinkClick r:id="rId3" tooltip="Хоккейный клуб"/>
              </a:rPr>
              <a:t>командная</a:t>
            </a:r>
            <a:r>
              <a:rPr lang="ru-RU" sz="1400" b="1" dirty="0" smtClean="0">
                <a:solidFill>
                  <a:srgbClr val="002060"/>
                </a:solidFill>
              </a:rPr>
              <a:t> </a:t>
            </a:r>
            <a:r>
              <a:rPr lang="ru-RU" sz="1400" b="1" dirty="0" smtClean="0">
                <a:solidFill>
                  <a:srgbClr val="002060"/>
                </a:solidFill>
                <a:hlinkClick r:id="rId4" tooltip="Спортивная игра (страница отсутствует)"/>
              </a:rPr>
              <a:t>спортивная игра</a:t>
            </a:r>
            <a:r>
              <a:rPr lang="ru-RU" sz="1400" b="1" dirty="0" smtClean="0">
                <a:solidFill>
                  <a:srgbClr val="002060"/>
                </a:solidFill>
              </a:rPr>
              <a:t> на </a:t>
            </a:r>
            <a:r>
              <a:rPr lang="ru-RU" sz="1400" b="1" dirty="0" smtClean="0">
                <a:solidFill>
                  <a:srgbClr val="002060"/>
                </a:solidFill>
                <a:hlinkClick r:id="rId5" tooltip="Лёд"/>
              </a:rPr>
              <a:t>льду</a:t>
            </a:r>
            <a:r>
              <a:rPr lang="ru-RU" sz="1400" b="1" dirty="0" smtClean="0">
                <a:solidFill>
                  <a:srgbClr val="002060"/>
                </a:solidFill>
              </a:rPr>
              <a:t>, заключающаяся в противоборстве двух команд на </a:t>
            </a:r>
            <a:r>
              <a:rPr lang="ru-RU" sz="1400" b="1" dirty="0" smtClean="0">
                <a:solidFill>
                  <a:srgbClr val="002060"/>
                </a:solidFill>
                <a:hlinkClick r:id="rId6" tooltip="Коньки"/>
              </a:rPr>
              <a:t>коньках</a:t>
            </a:r>
            <a:r>
              <a:rPr lang="ru-RU" sz="1400" b="1" dirty="0" smtClean="0">
                <a:solidFill>
                  <a:srgbClr val="002060"/>
                </a:solidFill>
              </a:rPr>
              <a:t>, которые, передавая </a:t>
            </a:r>
            <a:r>
              <a:rPr lang="ru-RU" sz="1400" b="1" dirty="0" smtClean="0">
                <a:solidFill>
                  <a:srgbClr val="002060"/>
                </a:solidFill>
                <a:hlinkClick r:id="rId7" tooltip="Шайба (хоккей с шайбой)"/>
              </a:rPr>
              <a:t>шайбу</a:t>
            </a:r>
            <a:r>
              <a:rPr lang="ru-RU" sz="1400" b="1" dirty="0" smtClean="0">
                <a:solidFill>
                  <a:srgbClr val="002060"/>
                </a:solidFill>
              </a:rPr>
              <a:t> </a:t>
            </a:r>
            <a:r>
              <a:rPr lang="ru-RU" sz="1400" b="1" dirty="0" smtClean="0">
                <a:solidFill>
                  <a:srgbClr val="002060"/>
                </a:solidFill>
                <a:hlinkClick r:id="rId8" tooltip="Клюшка"/>
              </a:rPr>
              <a:t>клюшками</a:t>
            </a:r>
            <a:r>
              <a:rPr lang="ru-RU" sz="1400" b="1" dirty="0" smtClean="0">
                <a:solidFill>
                  <a:srgbClr val="002060"/>
                </a:solidFill>
              </a:rPr>
              <a:t>, стремятся забросить её наибольшее количество раз в </a:t>
            </a:r>
            <a:r>
              <a:rPr lang="ru-RU" sz="1400" b="1" dirty="0" smtClean="0">
                <a:solidFill>
                  <a:srgbClr val="002060"/>
                </a:solidFill>
                <a:hlinkClick r:id="rId9" tooltip="Ворота (спорт)"/>
              </a:rPr>
              <a:t>ворота</a:t>
            </a:r>
            <a:r>
              <a:rPr lang="ru-RU" sz="1400" b="1" dirty="0" smtClean="0">
                <a:solidFill>
                  <a:srgbClr val="002060"/>
                </a:solidFill>
              </a:rPr>
              <a:t> соперника и не пропустить в свои. Побеждает команда, забросившая наибольшее количество шайб в ворота соперника. Одновременно на поле со стороны одной команды должны находиться шесть игроков: пять полевых и один </a:t>
            </a:r>
            <a:r>
              <a:rPr lang="ru-RU" sz="1400" b="1" dirty="0" smtClean="0">
                <a:solidFill>
                  <a:srgbClr val="002060"/>
                </a:solidFill>
                <a:hlinkClick r:id="rId10" tooltip="Вратарь"/>
              </a:rPr>
              <a:t>вратарь</a:t>
            </a:r>
            <a:r>
              <a:rPr lang="ru-RU" sz="1400" b="1" dirty="0" smtClean="0">
                <a:solidFill>
                  <a:srgbClr val="002060"/>
                </a:solidFill>
              </a:rPr>
              <a:t>. Допускается </a:t>
            </a:r>
            <a:r>
              <a:rPr lang="ru-RU" sz="1400" b="1" dirty="0" smtClean="0">
                <a:solidFill>
                  <a:srgbClr val="002060"/>
                </a:solidFill>
                <a:hlinkClick r:id="rId11" tooltip="Замена вратаря"/>
              </a:rPr>
              <a:t>замена вратаря</a:t>
            </a:r>
            <a:r>
              <a:rPr lang="ru-RU" sz="1400" b="1" dirty="0" smtClean="0">
                <a:solidFill>
                  <a:srgbClr val="002060"/>
                </a:solidFill>
              </a:rPr>
              <a:t> на шестого полевого игрока. Матч по хоккею с шайбой состоит из трёх периодов по 20 минут </a:t>
            </a:r>
            <a:r>
              <a:rPr lang="ru-RU" sz="1400" b="1" u="sng" dirty="0" smtClean="0">
                <a:solidFill>
                  <a:srgbClr val="002060"/>
                </a:solidFill>
                <a:hlinkClick r:id="rId12" tooltip="Чистое время (страница отсутствует)"/>
              </a:rPr>
              <a:t>чистого времени</a:t>
            </a:r>
            <a:r>
              <a:rPr lang="ru-RU" sz="1400" b="1" dirty="0" smtClean="0">
                <a:solidFill>
                  <a:srgbClr val="002060"/>
                </a:solidFill>
              </a:rPr>
              <a:t>. Перерывы между периодами длятся 15 минут. </a:t>
            </a:r>
            <a:endParaRPr lang="ru-RU" sz="1400" b="1" dirty="0">
              <a:solidFill>
                <a:srgbClr val="002060"/>
              </a:solidFill>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351</TotalTime>
  <Words>256</Words>
  <Application>Microsoft Office PowerPoint</Application>
  <PresentationFormat>Экран (4:3)</PresentationFormat>
  <Paragraphs>33</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Лена</dc:creator>
  <cp:lastModifiedBy>user</cp:lastModifiedBy>
  <cp:revision>38</cp:revision>
  <dcterms:created xsi:type="dcterms:W3CDTF">2016-10-25T19:58:32Z</dcterms:created>
  <dcterms:modified xsi:type="dcterms:W3CDTF">2021-10-14T06:36:47Z</dcterms:modified>
</cp:coreProperties>
</file>