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33"/>
  </p:notesMasterIdLst>
  <p:sldIdLst>
    <p:sldId id="256" r:id="rId2"/>
    <p:sldId id="258" r:id="rId3"/>
    <p:sldId id="259" r:id="rId4"/>
    <p:sldId id="261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82" r:id="rId19"/>
    <p:sldId id="283" r:id="rId20"/>
    <p:sldId id="286" r:id="rId21"/>
    <p:sldId id="287" r:id="rId22"/>
    <p:sldId id="288" r:id="rId23"/>
    <p:sldId id="289" r:id="rId24"/>
    <p:sldId id="280" r:id="rId25"/>
    <p:sldId id="281" r:id="rId26"/>
    <p:sldId id="274" r:id="rId27"/>
    <p:sldId id="275" r:id="rId28"/>
    <p:sldId id="276" r:id="rId29"/>
    <p:sldId id="277" r:id="rId30"/>
    <p:sldId id="290" r:id="rId31"/>
    <p:sldId id="278" r:id="rId3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5141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946" y="-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7" d="100"/>
        <a:sy n="67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897D7A8-3221-4DA2-827B-AC70DE905D14}" type="doc">
      <dgm:prSet loTypeId="urn:microsoft.com/office/officeart/2005/8/layout/default#1" loCatId="list" qsTypeId="urn:microsoft.com/office/officeart/2005/8/quickstyle/3d2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77A8C192-A3CA-48C6-9485-5E5A87D6C723}">
      <dgm:prSet phldrT="[Текст]" custT="1"/>
      <dgm:spPr/>
      <dgm:t>
        <a:bodyPr/>
        <a:lstStyle/>
        <a:p>
          <a:pPr algn="ctr"/>
          <a:r>
            <a:rPr lang="ru-RU" sz="1400" dirty="0" smtClean="0">
              <a:solidFill>
                <a:schemeClr val="tx1"/>
              </a:solidFill>
            </a:rPr>
            <a:t>искры электрооборудования</a:t>
          </a:r>
          <a:endParaRPr lang="ru-RU" sz="1400" dirty="0">
            <a:solidFill>
              <a:schemeClr val="tx1"/>
            </a:solidFill>
          </a:endParaRPr>
        </a:p>
      </dgm:t>
    </dgm:pt>
    <dgm:pt modelId="{D1CF0835-2D5B-48A2-967B-E2BF4F2B6454}" type="parTrans" cxnId="{7FDE25A0-27BB-4A44-93F5-C802CA01AFE0}">
      <dgm:prSet/>
      <dgm:spPr/>
      <dgm:t>
        <a:bodyPr/>
        <a:lstStyle/>
        <a:p>
          <a:pPr algn="l"/>
          <a:endParaRPr lang="ru-RU"/>
        </a:p>
      </dgm:t>
    </dgm:pt>
    <dgm:pt modelId="{3EE8673A-4A8F-4E06-A6B6-2A5D377B8B66}" type="sibTrans" cxnId="{7FDE25A0-27BB-4A44-93F5-C802CA01AFE0}">
      <dgm:prSet/>
      <dgm:spPr/>
      <dgm:t>
        <a:bodyPr/>
        <a:lstStyle/>
        <a:p>
          <a:pPr algn="l"/>
          <a:endParaRPr lang="ru-RU"/>
        </a:p>
      </dgm:t>
    </dgm:pt>
    <dgm:pt modelId="{C170A38C-7E23-49C1-A076-87C9D5B33761}">
      <dgm:prSet phldrT="[Текст]" custT="1"/>
      <dgm:spPr/>
      <dgm:t>
        <a:bodyPr/>
        <a:lstStyle/>
        <a:p>
          <a:pPr algn="ctr"/>
          <a:r>
            <a:rPr lang="ru-RU" sz="1400" dirty="0" smtClean="0">
              <a:solidFill>
                <a:schemeClr val="tx1"/>
              </a:solidFill>
            </a:rPr>
            <a:t>статическое электричество</a:t>
          </a:r>
          <a:endParaRPr lang="ru-RU" sz="1400" dirty="0">
            <a:solidFill>
              <a:schemeClr val="tx1"/>
            </a:solidFill>
          </a:endParaRPr>
        </a:p>
      </dgm:t>
    </dgm:pt>
    <dgm:pt modelId="{5E26EE39-938B-42E9-9EBF-E48BF4C92775}" type="parTrans" cxnId="{4694B9FF-6024-4818-AE12-7F4D18526E25}">
      <dgm:prSet/>
      <dgm:spPr/>
      <dgm:t>
        <a:bodyPr/>
        <a:lstStyle/>
        <a:p>
          <a:pPr algn="l"/>
          <a:endParaRPr lang="ru-RU"/>
        </a:p>
      </dgm:t>
    </dgm:pt>
    <dgm:pt modelId="{C1E1C6CA-073F-403B-BE01-DF6410D7B330}" type="sibTrans" cxnId="{4694B9FF-6024-4818-AE12-7F4D18526E25}">
      <dgm:prSet/>
      <dgm:spPr/>
      <dgm:t>
        <a:bodyPr/>
        <a:lstStyle/>
        <a:p>
          <a:pPr algn="l"/>
          <a:endParaRPr lang="ru-RU"/>
        </a:p>
      </dgm:t>
    </dgm:pt>
    <dgm:pt modelId="{E88A1C96-6C34-48C9-8CCA-3D82BA1D0D87}">
      <dgm:prSet phldrT="[Текст]" custT="1"/>
      <dgm:spPr/>
      <dgm:t>
        <a:bodyPr/>
        <a:lstStyle/>
        <a:p>
          <a:pPr algn="ctr"/>
          <a:r>
            <a:rPr lang="ru-RU" sz="1400" dirty="0" smtClean="0">
              <a:solidFill>
                <a:schemeClr val="tx1"/>
              </a:solidFill>
            </a:rPr>
            <a:t>неосторожное обращение с огнем</a:t>
          </a:r>
          <a:endParaRPr lang="ru-RU" sz="1400" dirty="0">
            <a:solidFill>
              <a:schemeClr val="tx1"/>
            </a:solidFill>
          </a:endParaRPr>
        </a:p>
      </dgm:t>
    </dgm:pt>
    <dgm:pt modelId="{75336231-E71A-4058-8B99-C48C35C49B80}" type="parTrans" cxnId="{C242C094-EBBA-419E-A677-1E967A8DD465}">
      <dgm:prSet/>
      <dgm:spPr/>
      <dgm:t>
        <a:bodyPr/>
        <a:lstStyle/>
        <a:p>
          <a:pPr algn="l"/>
          <a:endParaRPr lang="ru-RU"/>
        </a:p>
      </dgm:t>
    </dgm:pt>
    <dgm:pt modelId="{197A9B9C-50DA-410E-89DA-97DFEB851A26}" type="sibTrans" cxnId="{C242C094-EBBA-419E-A677-1E967A8DD465}">
      <dgm:prSet/>
      <dgm:spPr/>
      <dgm:t>
        <a:bodyPr/>
        <a:lstStyle/>
        <a:p>
          <a:pPr algn="l"/>
          <a:endParaRPr lang="ru-RU"/>
        </a:p>
      </dgm:t>
    </dgm:pt>
    <dgm:pt modelId="{8DBB7141-6BF6-40A1-A802-900BEC2E1EE1}">
      <dgm:prSet phldrT="[Текст]" custT="1"/>
      <dgm:spPr/>
      <dgm:t>
        <a:bodyPr/>
        <a:lstStyle/>
        <a:p>
          <a:pPr algn="ctr"/>
          <a:r>
            <a:rPr lang="ru-RU" sz="1400" dirty="0" smtClean="0">
              <a:solidFill>
                <a:schemeClr val="tx1"/>
              </a:solidFill>
            </a:rPr>
            <a:t>использование открытого огня факелов, паяльных ламп </a:t>
          </a:r>
          <a:endParaRPr lang="ru-RU" sz="1400" dirty="0">
            <a:solidFill>
              <a:schemeClr val="tx1"/>
            </a:solidFill>
          </a:endParaRPr>
        </a:p>
      </dgm:t>
    </dgm:pt>
    <dgm:pt modelId="{DC21EA6C-8143-4B34-B2F8-55DBCFA84AE0}" type="parTrans" cxnId="{9C4A2A19-942A-4C25-AE2E-26C1F66164C4}">
      <dgm:prSet/>
      <dgm:spPr/>
      <dgm:t>
        <a:bodyPr/>
        <a:lstStyle/>
        <a:p>
          <a:pPr algn="l"/>
          <a:endParaRPr lang="ru-RU"/>
        </a:p>
      </dgm:t>
    </dgm:pt>
    <dgm:pt modelId="{23632C69-1F18-40F4-9B4F-56E3FCC12066}" type="sibTrans" cxnId="{9C4A2A19-942A-4C25-AE2E-26C1F66164C4}">
      <dgm:prSet/>
      <dgm:spPr/>
      <dgm:t>
        <a:bodyPr/>
        <a:lstStyle/>
        <a:p>
          <a:pPr algn="l"/>
          <a:endParaRPr lang="ru-RU"/>
        </a:p>
      </dgm:t>
    </dgm:pt>
    <dgm:pt modelId="{B7ABB718-2456-4A02-A084-CFE0994689B7}">
      <dgm:prSet phldrT="[Текст]" custT="1"/>
      <dgm:spPr/>
      <dgm:t>
        <a:bodyPr/>
        <a:lstStyle/>
        <a:p>
          <a:pPr algn="ctr"/>
          <a:r>
            <a:rPr lang="ru-RU" sz="1400" dirty="0" smtClean="0">
              <a:solidFill>
                <a:schemeClr val="tx1"/>
              </a:solidFill>
            </a:rPr>
            <a:t>курение в запрещенных местах</a:t>
          </a:r>
          <a:endParaRPr lang="ru-RU" sz="1400" dirty="0">
            <a:solidFill>
              <a:schemeClr val="tx1"/>
            </a:solidFill>
          </a:endParaRPr>
        </a:p>
      </dgm:t>
    </dgm:pt>
    <dgm:pt modelId="{7955B678-0A2D-4F62-BA4C-0276CD9E834F}" type="parTrans" cxnId="{9D3E875F-B4E0-470C-BBD5-F49EA67C99EA}">
      <dgm:prSet/>
      <dgm:spPr/>
      <dgm:t>
        <a:bodyPr/>
        <a:lstStyle/>
        <a:p>
          <a:pPr algn="l"/>
          <a:endParaRPr lang="ru-RU"/>
        </a:p>
      </dgm:t>
    </dgm:pt>
    <dgm:pt modelId="{91A6760C-DB4A-49B9-85D7-6E4F1927D1BA}" type="sibTrans" cxnId="{9D3E875F-B4E0-470C-BBD5-F49EA67C99EA}">
      <dgm:prSet/>
      <dgm:spPr/>
      <dgm:t>
        <a:bodyPr/>
        <a:lstStyle/>
        <a:p>
          <a:pPr algn="l"/>
          <a:endParaRPr lang="ru-RU"/>
        </a:p>
      </dgm:t>
    </dgm:pt>
    <dgm:pt modelId="{3D47B230-46A4-4694-BBBB-43A4C477FA6D}">
      <dgm:prSet custT="1"/>
      <dgm:spPr/>
      <dgm:t>
        <a:bodyPr/>
        <a:lstStyle/>
        <a:p>
          <a:pPr algn="ctr"/>
          <a:r>
            <a:rPr lang="ru-RU" sz="1400" dirty="0" smtClean="0">
              <a:solidFill>
                <a:schemeClr val="tx1"/>
              </a:solidFill>
            </a:rPr>
            <a:t>открытый огонь технологических установок</a:t>
          </a:r>
          <a:endParaRPr lang="ru-RU" sz="1400" dirty="0">
            <a:solidFill>
              <a:schemeClr val="tx1"/>
            </a:solidFill>
          </a:endParaRPr>
        </a:p>
      </dgm:t>
    </dgm:pt>
    <dgm:pt modelId="{659F1F86-897D-468C-8C9B-5767F41FE241}" type="parTrans" cxnId="{7DF77F15-345B-4325-BEE2-9A6E44013ABA}">
      <dgm:prSet/>
      <dgm:spPr/>
      <dgm:t>
        <a:bodyPr/>
        <a:lstStyle/>
        <a:p>
          <a:pPr algn="l"/>
          <a:endParaRPr lang="ru-RU"/>
        </a:p>
      </dgm:t>
    </dgm:pt>
    <dgm:pt modelId="{41BC10B6-29C5-4069-A5DF-3F84810552CE}" type="sibTrans" cxnId="{7DF77F15-345B-4325-BEE2-9A6E44013ABA}">
      <dgm:prSet/>
      <dgm:spPr/>
      <dgm:t>
        <a:bodyPr/>
        <a:lstStyle/>
        <a:p>
          <a:pPr algn="l"/>
          <a:endParaRPr lang="ru-RU"/>
        </a:p>
      </dgm:t>
    </dgm:pt>
    <dgm:pt modelId="{F4B7C611-0915-4004-A46F-982ACF738CC6}">
      <dgm:prSet custT="1"/>
      <dgm:spPr/>
      <dgm:t>
        <a:bodyPr/>
        <a:lstStyle/>
        <a:p>
          <a:pPr algn="ctr"/>
          <a:r>
            <a:rPr lang="ru-RU" sz="1400" dirty="0" smtClean="0">
              <a:solidFill>
                <a:schemeClr val="tx1"/>
              </a:solidFill>
            </a:rPr>
            <a:t>раскаленные или нагретые стенки аппаратов и оборудования</a:t>
          </a:r>
          <a:endParaRPr lang="ru-RU" sz="1400" dirty="0">
            <a:solidFill>
              <a:schemeClr val="tx1"/>
            </a:solidFill>
          </a:endParaRPr>
        </a:p>
      </dgm:t>
    </dgm:pt>
    <dgm:pt modelId="{A563C8E7-1D6F-45BD-BFB6-3D9535055B48}" type="parTrans" cxnId="{786C2ED9-0739-4D31-8EDF-AF63B779DD8B}">
      <dgm:prSet/>
      <dgm:spPr/>
      <dgm:t>
        <a:bodyPr/>
        <a:lstStyle/>
        <a:p>
          <a:pPr algn="l"/>
          <a:endParaRPr lang="ru-RU"/>
        </a:p>
      </dgm:t>
    </dgm:pt>
    <dgm:pt modelId="{9F1ABD89-4045-423A-8167-1D0371F0E0D7}" type="sibTrans" cxnId="{786C2ED9-0739-4D31-8EDF-AF63B779DD8B}">
      <dgm:prSet/>
      <dgm:spPr/>
      <dgm:t>
        <a:bodyPr/>
        <a:lstStyle/>
        <a:p>
          <a:pPr algn="l"/>
          <a:endParaRPr lang="ru-RU"/>
        </a:p>
      </dgm:t>
    </dgm:pt>
    <dgm:pt modelId="{81B10E56-D426-4FEC-91D6-33D21E18910D}">
      <dgm:prSet custT="1"/>
      <dgm:spPr/>
      <dgm:t>
        <a:bodyPr/>
        <a:lstStyle/>
        <a:p>
          <a:pPr algn="ctr"/>
          <a:r>
            <a:rPr lang="ru-RU" sz="1400" dirty="0" smtClean="0">
              <a:solidFill>
                <a:schemeClr val="tx1"/>
              </a:solidFill>
            </a:rPr>
            <a:t>искры удара и трения деталей машин и оборудования</a:t>
          </a:r>
          <a:endParaRPr lang="ru-RU" sz="1400" dirty="0">
            <a:solidFill>
              <a:schemeClr val="tx1"/>
            </a:solidFill>
          </a:endParaRPr>
        </a:p>
      </dgm:t>
    </dgm:pt>
    <dgm:pt modelId="{BCE3AF97-DEB8-4637-AE51-5F790C466725}" type="parTrans" cxnId="{DF841F1C-15AD-4863-9400-FD8DBBD6480C}">
      <dgm:prSet/>
      <dgm:spPr/>
      <dgm:t>
        <a:bodyPr/>
        <a:lstStyle/>
        <a:p>
          <a:pPr algn="l"/>
          <a:endParaRPr lang="ru-RU"/>
        </a:p>
      </dgm:t>
    </dgm:pt>
    <dgm:pt modelId="{21EC7AF1-5B70-4FC5-8BB9-F08F11ED32FA}" type="sibTrans" cxnId="{DF841F1C-15AD-4863-9400-FD8DBBD6480C}">
      <dgm:prSet/>
      <dgm:spPr/>
      <dgm:t>
        <a:bodyPr/>
        <a:lstStyle/>
        <a:p>
          <a:pPr algn="l"/>
          <a:endParaRPr lang="ru-RU"/>
        </a:p>
      </dgm:t>
    </dgm:pt>
    <dgm:pt modelId="{93C2D47E-AB4F-4906-B124-792D08433AF2}">
      <dgm:prSet custT="1"/>
      <dgm:spPr/>
      <dgm:t>
        <a:bodyPr/>
        <a:lstStyle/>
        <a:p>
          <a:pPr algn="ctr"/>
          <a:r>
            <a:rPr lang="ru-RU" sz="1400" dirty="0" smtClean="0">
              <a:solidFill>
                <a:schemeClr val="tx1"/>
              </a:solidFill>
            </a:rPr>
            <a:t>нарушения норм и правил хранения пожароопасных материалов</a:t>
          </a:r>
          <a:endParaRPr lang="ru-RU" sz="1400" dirty="0">
            <a:solidFill>
              <a:schemeClr val="tx1"/>
            </a:solidFill>
          </a:endParaRPr>
        </a:p>
      </dgm:t>
    </dgm:pt>
    <dgm:pt modelId="{09792997-6325-4314-9DFD-17511B244966}" type="parTrans" cxnId="{A3DCEE4A-50CB-436F-B2E9-C70276FEBB23}">
      <dgm:prSet/>
      <dgm:spPr/>
      <dgm:t>
        <a:bodyPr/>
        <a:lstStyle/>
        <a:p>
          <a:pPr algn="l"/>
          <a:endParaRPr lang="ru-RU"/>
        </a:p>
      </dgm:t>
    </dgm:pt>
    <dgm:pt modelId="{C207E090-9111-4C19-BECD-33E4376E3C20}" type="sibTrans" cxnId="{A3DCEE4A-50CB-436F-B2E9-C70276FEBB23}">
      <dgm:prSet/>
      <dgm:spPr/>
      <dgm:t>
        <a:bodyPr/>
        <a:lstStyle/>
        <a:p>
          <a:pPr algn="l"/>
          <a:endParaRPr lang="ru-RU"/>
        </a:p>
      </dgm:t>
    </dgm:pt>
    <dgm:pt modelId="{1C86FB97-2CE5-4FBD-BA83-E7CB73662246}">
      <dgm:prSet custT="1"/>
      <dgm:spPr/>
      <dgm:t>
        <a:bodyPr/>
        <a:lstStyle/>
        <a:p>
          <a:pPr algn="ctr"/>
          <a:r>
            <a:rPr lang="ru-RU" sz="1400" dirty="0" smtClean="0">
              <a:solidFill>
                <a:schemeClr val="tx1"/>
              </a:solidFill>
            </a:rPr>
            <a:t>невыполнение противопожарных мероприятий </a:t>
          </a:r>
          <a:endParaRPr lang="ru-RU" sz="1400" dirty="0">
            <a:solidFill>
              <a:schemeClr val="tx1"/>
            </a:solidFill>
          </a:endParaRPr>
        </a:p>
      </dgm:t>
    </dgm:pt>
    <dgm:pt modelId="{4B4092FA-4A79-4B55-B1ED-6C8C744CE440}" type="parTrans" cxnId="{7EEC103F-9DA2-420A-8101-97EB6D92A989}">
      <dgm:prSet/>
      <dgm:spPr/>
      <dgm:t>
        <a:bodyPr/>
        <a:lstStyle/>
        <a:p>
          <a:pPr algn="l"/>
          <a:endParaRPr lang="ru-RU"/>
        </a:p>
      </dgm:t>
    </dgm:pt>
    <dgm:pt modelId="{B41253B0-6190-4AD7-8357-91977970D0CC}" type="sibTrans" cxnId="{7EEC103F-9DA2-420A-8101-97EB6D92A989}">
      <dgm:prSet/>
      <dgm:spPr/>
      <dgm:t>
        <a:bodyPr/>
        <a:lstStyle/>
        <a:p>
          <a:pPr algn="l"/>
          <a:endParaRPr lang="ru-RU"/>
        </a:p>
      </dgm:t>
    </dgm:pt>
    <dgm:pt modelId="{93DEAEC9-4F8B-400B-A8F0-9520838DF00F}" type="pres">
      <dgm:prSet presAssocID="{3897D7A8-3221-4DA2-827B-AC70DE905D14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13F32CF-71DC-4E7A-8C9F-0709CFD77ABE}" type="pres">
      <dgm:prSet presAssocID="{77A8C192-A3CA-48C6-9485-5E5A87D6C723}" presName="node" presStyleLbl="node1" presStyleIdx="0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4631290-453B-4B0F-B8DC-E1D307B332FC}" type="pres">
      <dgm:prSet presAssocID="{3EE8673A-4A8F-4E06-A6B6-2A5D377B8B66}" presName="sibTrans" presStyleCnt="0"/>
      <dgm:spPr/>
    </dgm:pt>
    <dgm:pt modelId="{34ADD965-5FD1-44DF-87E2-2F35310B2434}" type="pres">
      <dgm:prSet presAssocID="{F4B7C611-0915-4004-A46F-982ACF738CC6}" presName="node" presStyleLbl="node1" presStyleIdx="1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415606B-0E27-40E8-AD7D-24FBCAAFD742}" type="pres">
      <dgm:prSet presAssocID="{9F1ABD89-4045-423A-8167-1D0371F0E0D7}" presName="sibTrans" presStyleCnt="0"/>
      <dgm:spPr/>
    </dgm:pt>
    <dgm:pt modelId="{E6BBA14B-520F-4659-9E36-A02CA86492EC}" type="pres">
      <dgm:prSet presAssocID="{3D47B230-46A4-4694-BBBB-43A4C477FA6D}" presName="node" presStyleLbl="node1" presStyleIdx="2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243A1D-51AE-403A-A2B7-A220FC850CBA}" type="pres">
      <dgm:prSet presAssocID="{41BC10B6-29C5-4069-A5DF-3F84810552CE}" presName="sibTrans" presStyleCnt="0"/>
      <dgm:spPr/>
    </dgm:pt>
    <dgm:pt modelId="{2416C1DE-4186-44C7-8D44-5B44AD711D27}" type="pres">
      <dgm:prSet presAssocID="{C170A38C-7E23-49C1-A076-87C9D5B33761}" presName="node" presStyleLbl="node1" presStyleIdx="3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625E55-82BD-4081-8570-E48CF9F811F7}" type="pres">
      <dgm:prSet presAssocID="{C1E1C6CA-073F-403B-BE01-DF6410D7B330}" presName="sibTrans" presStyleCnt="0"/>
      <dgm:spPr/>
    </dgm:pt>
    <dgm:pt modelId="{CAF79C57-F49E-4D13-B2D0-3113812629EB}" type="pres">
      <dgm:prSet presAssocID="{E88A1C96-6C34-48C9-8CCA-3D82BA1D0D87}" presName="node" presStyleLbl="node1" presStyleIdx="4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C80E00E-DC60-4932-ABDA-0D79161CB9D5}" type="pres">
      <dgm:prSet presAssocID="{197A9B9C-50DA-410E-89DA-97DFEB851A26}" presName="sibTrans" presStyleCnt="0"/>
      <dgm:spPr/>
    </dgm:pt>
    <dgm:pt modelId="{56FB3937-C011-43F4-A74D-C280EBB17943}" type="pres">
      <dgm:prSet presAssocID="{93C2D47E-AB4F-4906-B124-792D08433AF2}" presName="node" presStyleLbl="node1" presStyleIdx="5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51C993-67F9-4696-8444-F883FE7D4252}" type="pres">
      <dgm:prSet presAssocID="{C207E090-9111-4C19-BECD-33E4376E3C20}" presName="sibTrans" presStyleCnt="0"/>
      <dgm:spPr/>
    </dgm:pt>
    <dgm:pt modelId="{30648564-4BB2-4B11-A681-87C9B46A6077}" type="pres">
      <dgm:prSet presAssocID="{81B10E56-D426-4FEC-91D6-33D21E18910D}" presName="node" presStyleLbl="node1" presStyleIdx="6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4D5E636-CD18-4035-A69F-178613FE2FEA}" type="pres">
      <dgm:prSet presAssocID="{21EC7AF1-5B70-4FC5-8BB9-F08F11ED32FA}" presName="sibTrans" presStyleCnt="0"/>
      <dgm:spPr/>
    </dgm:pt>
    <dgm:pt modelId="{5AE0CE4F-3692-49F1-99A9-0781069DB340}" type="pres">
      <dgm:prSet presAssocID="{8DBB7141-6BF6-40A1-A802-900BEC2E1EE1}" presName="node" presStyleLbl="node1" presStyleIdx="7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9544E66-1A88-4849-A289-EC6CD4CF2075}" type="pres">
      <dgm:prSet presAssocID="{23632C69-1F18-40F4-9B4F-56E3FCC12066}" presName="sibTrans" presStyleCnt="0"/>
      <dgm:spPr/>
    </dgm:pt>
    <dgm:pt modelId="{0ECC7BB3-2354-4BCE-ADEF-565FA899939A}" type="pres">
      <dgm:prSet presAssocID="{B7ABB718-2456-4A02-A084-CFE0994689B7}" presName="node" presStyleLbl="node1" presStyleIdx="8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B89CB29-A322-496C-BAF8-428C6354E4B7}" type="pres">
      <dgm:prSet presAssocID="{91A6760C-DB4A-49B9-85D7-6E4F1927D1BA}" presName="sibTrans" presStyleCnt="0"/>
      <dgm:spPr/>
    </dgm:pt>
    <dgm:pt modelId="{4FD7D7C5-7333-4486-9D27-42D2513986DA}" type="pres">
      <dgm:prSet presAssocID="{1C86FB97-2CE5-4FBD-BA83-E7CB73662246}" presName="node" presStyleLbl="node1" presStyleIdx="9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73CA0AD-3C76-4480-8CC2-AA4EB3E4CE6A}" type="presOf" srcId="{77A8C192-A3CA-48C6-9485-5E5A87D6C723}" destId="{513F32CF-71DC-4E7A-8C9F-0709CFD77ABE}" srcOrd="0" destOrd="0" presId="urn:microsoft.com/office/officeart/2005/8/layout/default#1"/>
    <dgm:cxn modelId="{DF841F1C-15AD-4863-9400-FD8DBBD6480C}" srcId="{3897D7A8-3221-4DA2-827B-AC70DE905D14}" destId="{81B10E56-D426-4FEC-91D6-33D21E18910D}" srcOrd="6" destOrd="0" parTransId="{BCE3AF97-DEB8-4637-AE51-5F790C466725}" sibTransId="{21EC7AF1-5B70-4FC5-8BB9-F08F11ED32FA}"/>
    <dgm:cxn modelId="{7FDE25A0-27BB-4A44-93F5-C802CA01AFE0}" srcId="{3897D7A8-3221-4DA2-827B-AC70DE905D14}" destId="{77A8C192-A3CA-48C6-9485-5E5A87D6C723}" srcOrd="0" destOrd="0" parTransId="{D1CF0835-2D5B-48A2-967B-E2BF4F2B6454}" sibTransId="{3EE8673A-4A8F-4E06-A6B6-2A5D377B8B66}"/>
    <dgm:cxn modelId="{82E3CCC6-CD96-47A6-B609-A1D3962EA8A9}" type="presOf" srcId="{E88A1C96-6C34-48C9-8CCA-3D82BA1D0D87}" destId="{CAF79C57-F49E-4D13-B2D0-3113812629EB}" srcOrd="0" destOrd="0" presId="urn:microsoft.com/office/officeart/2005/8/layout/default#1"/>
    <dgm:cxn modelId="{4694B9FF-6024-4818-AE12-7F4D18526E25}" srcId="{3897D7A8-3221-4DA2-827B-AC70DE905D14}" destId="{C170A38C-7E23-49C1-A076-87C9D5B33761}" srcOrd="3" destOrd="0" parTransId="{5E26EE39-938B-42E9-9EBF-E48BF4C92775}" sibTransId="{C1E1C6CA-073F-403B-BE01-DF6410D7B330}"/>
    <dgm:cxn modelId="{4422FBB8-9710-4E79-BF32-4F6862929654}" type="presOf" srcId="{B7ABB718-2456-4A02-A084-CFE0994689B7}" destId="{0ECC7BB3-2354-4BCE-ADEF-565FA899939A}" srcOrd="0" destOrd="0" presId="urn:microsoft.com/office/officeart/2005/8/layout/default#1"/>
    <dgm:cxn modelId="{7EEC103F-9DA2-420A-8101-97EB6D92A989}" srcId="{3897D7A8-3221-4DA2-827B-AC70DE905D14}" destId="{1C86FB97-2CE5-4FBD-BA83-E7CB73662246}" srcOrd="9" destOrd="0" parTransId="{4B4092FA-4A79-4B55-B1ED-6C8C744CE440}" sibTransId="{B41253B0-6190-4AD7-8357-91977970D0CC}"/>
    <dgm:cxn modelId="{4C4033FA-F6F4-4342-9B52-81C9FE3032B6}" type="presOf" srcId="{1C86FB97-2CE5-4FBD-BA83-E7CB73662246}" destId="{4FD7D7C5-7333-4486-9D27-42D2513986DA}" srcOrd="0" destOrd="0" presId="urn:microsoft.com/office/officeart/2005/8/layout/default#1"/>
    <dgm:cxn modelId="{7DF77F15-345B-4325-BEE2-9A6E44013ABA}" srcId="{3897D7A8-3221-4DA2-827B-AC70DE905D14}" destId="{3D47B230-46A4-4694-BBBB-43A4C477FA6D}" srcOrd="2" destOrd="0" parTransId="{659F1F86-897D-468C-8C9B-5767F41FE241}" sibTransId="{41BC10B6-29C5-4069-A5DF-3F84810552CE}"/>
    <dgm:cxn modelId="{D4911B73-A9DC-43A5-8904-981918E94833}" type="presOf" srcId="{81B10E56-D426-4FEC-91D6-33D21E18910D}" destId="{30648564-4BB2-4B11-A681-87C9B46A6077}" srcOrd="0" destOrd="0" presId="urn:microsoft.com/office/officeart/2005/8/layout/default#1"/>
    <dgm:cxn modelId="{9C4A2A19-942A-4C25-AE2E-26C1F66164C4}" srcId="{3897D7A8-3221-4DA2-827B-AC70DE905D14}" destId="{8DBB7141-6BF6-40A1-A802-900BEC2E1EE1}" srcOrd="7" destOrd="0" parTransId="{DC21EA6C-8143-4B34-B2F8-55DBCFA84AE0}" sibTransId="{23632C69-1F18-40F4-9B4F-56E3FCC12066}"/>
    <dgm:cxn modelId="{9D3E875F-B4E0-470C-BBD5-F49EA67C99EA}" srcId="{3897D7A8-3221-4DA2-827B-AC70DE905D14}" destId="{B7ABB718-2456-4A02-A084-CFE0994689B7}" srcOrd="8" destOrd="0" parTransId="{7955B678-0A2D-4F62-BA4C-0276CD9E834F}" sibTransId="{91A6760C-DB4A-49B9-85D7-6E4F1927D1BA}"/>
    <dgm:cxn modelId="{FA3389F2-1175-4635-91FA-059457F2D102}" type="presOf" srcId="{3897D7A8-3221-4DA2-827B-AC70DE905D14}" destId="{93DEAEC9-4F8B-400B-A8F0-9520838DF00F}" srcOrd="0" destOrd="0" presId="urn:microsoft.com/office/officeart/2005/8/layout/default#1"/>
    <dgm:cxn modelId="{55C44DCB-BEDE-4BCC-B37B-784A0D347931}" type="presOf" srcId="{C170A38C-7E23-49C1-A076-87C9D5B33761}" destId="{2416C1DE-4186-44C7-8D44-5B44AD711D27}" srcOrd="0" destOrd="0" presId="urn:microsoft.com/office/officeart/2005/8/layout/default#1"/>
    <dgm:cxn modelId="{C242C094-EBBA-419E-A677-1E967A8DD465}" srcId="{3897D7A8-3221-4DA2-827B-AC70DE905D14}" destId="{E88A1C96-6C34-48C9-8CCA-3D82BA1D0D87}" srcOrd="4" destOrd="0" parTransId="{75336231-E71A-4058-8B99-C48C35C49B80}" sibTransId="{197A9B9C-50DA-410E-89DA-97DFEB851A26}"/>
    <dgm:cxn modelId="{886EF355-112E-4182-85C4-1E37562F48B0}" type="presOf" srcId="{93C2D47E-AB4F-4906-B124-792D08433AF2}" destId="{56FB3937-C011-43F4-A74D-C280EBB17943}" srcOrd="0" destOrd="0" presId="urn:microsoft.com/office/officeart/2005/8/layout/default#1"/>
    <dgm:cxn modelId="{33AFF081-67A6-48B9-896F-65D1597FBEFC}" type="presOf" srcId="{8DBB7141-6BF6-40A1-A802-900BEC2E1EE1}" destId="{5AE0CE4F-3692-49F1-99A9-0781069DB340}" srcOrd="0" destOrd="0" presId="urn:microsoft.com/office/officeart/2005/8/layout/default#1"/>
    <dgm:cxn modelId="{786C2ED9-0739-4D31-8EDF-AF63B779DD8B}" srcId="{3897D7A8-3221-4DA2-827B-AC70DE905D14}" destId="{F4B7C611-0915-4004-A46F-982ACF738CC6}" srcOrd="1" destOrd="0" parTransId="{A563C8E7-1D6F-45BD-BFB6-3D9535055B48}" sibTransId="{9F1ABD89-4045-423A-8167-1D0371F0E0D7}"/>
    <dgm:cxn modelId="{832B20EF-A0E9-4090-9E37-E10BFC40251D}" type="presOf" srcId="{F4B7C611-0915-4004-A46F-982ACF738CC6}" destId="{34ADD965-5FD1-44DF-87E2-2F35310B2434}" srcOrd="0" destOrd="0" presId="urn:microsoft.com/office/officeart/2005/8/layout/default#1"/>
    <dgm:cxn modelId="{A3DCEE4A-50CB-436F-B2E9-C70276FEBB23}" srcId="{3897D7A8-3221-4DA2-827B-AC70DE905D14}" destId="{93C2D47E-AB4F-4906-B124-792D08433AF2}" srcOrd="5" destOrd="0" parTransId="{09792997-6325-4314-9DFD-17511B244966}" sibTransId="{C207E090-9111-4C19-BECD-33E4376E3C20}"/>
    <dgm:cxn modelId="{E5CF14B4-5F8F-4555-AAAD-403BE6E4CEF7}" type="presOf" srcId="{3D47B230-46A4-4694-BBBB-43A4C477FA6D}" destId="{E6BBA14B-520F-4659-9E36-A02CA86492EC}" srcOrd="0" destOrd="0" presId="urn:microsoft.com/office/officeart/2005/8/layout/default#1"/>
    <dgm:cxn modelId="{9B2DAA54-5553-4D6A-8261-3A15A3EB3951}" type="presParOf" srcId="{93DEAEC9-4F8B-400B-A8F0-9520838DF00F}" destId="{513F32CF-71DC-4E7A-8C9F-0709CFD77ABE}" srcOrd="0" destOrd="0" presId="urn:microsoft.com/office/officeart/2005/8/layout/default#1"/>
    <dgm:cxn modelId="{2A5C348E-2E54-49C8-AB4D-0091D7DE9AE0}" type="presParOf" srcId="{93DEAEC9-4F8B-400B-A8F0-9520838DF00F}" destId="{74631290-453B-4B0F-B8DC-E1D307B332FC}" srcOrd="1" destOrd="0" presId="urn:microsoft.com/office/officeart/2005/8/layout/default#1"/>
    <dgm:cxn modelId="{3EDAF64A-E07F-4FF6-A3C3-A22396DCAFB7}" type="presParOf" srcId="{93DEAEC9-4F8B-400B-A8F0-9520838DF00F}" destId="{34ADD965-5FD1-44DF-87E2-2F35310B2434}" srcOrd="2" destOrd="0" presId="urn:microsoft.com/office/officeart/2005/8/layout/default#1"/>
    <dgm:cxn modelId="{5A509612-20BD-4838-8186-41128E77B28E}" type="presParOf" srcId="{93DEAEC9-4F8B-400B-A8F0-9520838DF00F}" destId="{B415606B-0E27-40E8-AD7D-24FBCAAFD742}" srcOrd="3" destOrd="0" presId="urn:microsoft.com/office/officeart/2005/8/layout/default#1"/>
    <dgm:cxn modelId="{8BA78B7B-D649-406A-A3B6-92601670B9FB}" type="presParOf" srcId="{93DEAEC9-4F8B-400B-A8F0-9520838DF00F}" destId="{E6BBA14B-520F-4659-9E36-A02CA86492EC}" srcOrd="4" destOrd="0" presId="urn:microsoft.com/office/officeart/2005/8/layout/default#1"/>
    <dgm:cxn modelId="{0988DDEC-7BAF-4C97-9477-BAC3AB90B095}" type="presParOf" srcId="{93DEAEC9-4F8B-400B-A8F0-9520838DF00F}" destId="{9B243A1D-51AE-403A-A2B7-A220FC850CBA}" srcOrd="5" destOrd="0" presId="urn:microsoft.com/office/officeart/2005/8/layout/default#1"/>
    <dgm:cxn modelId="{82869FC3-BA9B-4E76-AD29-17DDFE776C3C}" type="presParOf" srcId="{93DEAEC9-4F8B-400B-A8F0-9520838DF00F}" destId="{2416C1DE-4186-44C7-8D44-5B44AD711D27}" srcOrd="6" destOrd="0" presId="urn:microsoft.com/office/officeart/2005/8/layout/default#1"/>
    <dgm:cxn modelId="{741CB18A-A53E-487C-8634-0AA354FB2148}" type="presParOf" srcId="{93DEAEC9-4F8B-400B-A8F0-9520838DF00F}" destId="{C5625E55-82BD-4081-8570-E48CF9F811F7}" srcOrd="7" destOrd="0" presId="urn:microsoft.com/office/officeart/2005/8/layout/default#1"/>
    <dgm:cxn modelId="{1FD6AB0A-A2D1-4F88-9A8C-73086A9C568E}" type="presParOf" srcId="{93DEAEC9-4F8B-400B-A8F0-9520838DF00F}" destId="{CAF79C57-F49E-4D13-B2D0-3113812629EB}" srcOrd="8" destOrd="0" presId="urn:microsoft.com/office/officeart/2005/8/layout/default#1"/>
    <dgm:cxn modelId="{47A70D83-1BF1-419D-A944-B81E286BAA26}" type="presParOf" srcId="{93DEAEC9-4F8B-400B-A8F0-9520838DF00F}" destId="{7C80E00E-DC60-4932-ABDA-0D79161CB9D5}" srcOrd="9" destOrd="0" presId="urn:microsoft.com/office/officeart/2005/8/layout/default#1"/>
    <dgm:cxn modelId="{461FDE22-A7AC-4B80-A27E-F5084964B885}" type="presParOf" srcId="{93DEAEC9-4F8B-400B-A8F0-9520838DF00F}" destId="{56FB3937-C011-43F4-A74D-C280EBB17943}" srcOrd="10" destOrd="0" presId="urn:microsoft.com/office/officeart/2005/8/layout/default#1"/>
    <dgm:cxn modelId="{B65F4BD3-4586-44A2-AAC3-A46E102D6F21}" type="presParOf" srcId="{93DEAEC9-4F8B-400B-A8F0-9520838DF00F}" destId="{B251C993-67F9-4696-8444-F883FE7D4252}" srcOrd="11" destOrd="0" presId="urn:microsoft.com/office/officeart/2005/8/layout/default#1"/>
    <dgm:cxn modelId="{239F2117-53DA-4DBE-A2D1-876600676D83}" type="presParOf" srcId="{93DEAEC9-4F8B-400B-A8F0-9520838DF00F}" destId="{30648564-4BB2-4B11-A681-87C9B46A6077}" srcOrd="12" destOrd="0" presId="urn:microsoft.com/office/officeart/2005/8/layout/default#1"/>
    <dgm:cxn modelId="{29977D98-67DE-4B79-8E4A-E3F4214A9EDB}" type="presParOf" srcId="{93DEAEC9-4F8B-400B-A8F0-9520838DF00F}" destId="{84D5E636-CD18-4035-A69F-178613FE2FEA}" srcOrd="13" destOrd="0" presId="urn:microsoft.com/office/officeart/2005/8/layout/default#1"/>
    <dgm:cxn modelId="{199B36C4-F654-4BE1-8A4B-49DBD14E37D7}" type="presParOf" srcId="{93DEAEC9-4F8B-400B-A8F0-9520838DF00F}" destId="{5AE0CE4F-3692-49F1-99A9-0781069DB340}" srcOrd="14" destOrd="0" presId="urn:microsoft.com/office/officeart/2005/8/layout/default#1"/>
    <dgm:cxn modelId="{FFA30A53-FB76-4F0E-AABE-B0653FDD332B}" type="presParOf" srcId="{93DEAEC9-4F8B-400B-A8F0-9520838DF00F}" destId="{89544E66-1A88-4849-A289-EC6CD4CF2075}" srcOrd="15" destOrd="0" presId="urn:microsoft.com/office/officeart/2005/8/layout/default#1"/>
    <dgm:cxn modelId="{7AC5F7B5-9835-4372-B214-495B6A329A5A}" type="presParOf" srcId="{93DEAEC9-4F8B-400B-A8F0-9520838DF00F}" destId="{0ECC7BB3-2354-4BCE-ADEF-565FA899939A}" srcOrd="16" destOrd="0" presId="urn:microsoft.com/office/officeart/2005/8/layout/default#1"/>
    <dgm:cxn modelId="{07E36EEB-1AA5-4120-9110-E09880010D96}" type="presParOf" srcId="{93DEAEC9-4F8B-400B-A8F0-9520838DF00F}" destId="{BB89CB29-A322-496C-BAF8-428C6354E4B7}" srcOrd="17" destOrd="0" presId="urn:microsoft.com/office/officeart/2005/8/layout/default#1"/>
    <dgm:cxn modelId="{B51E1161-7CB4-4CD6-B15D-8E0647FEB197}" type="presParOf" srcId="{93DEAEC9-4F8B-400B-A8F0-9520838DF00F}" destId="{4FD7D7C5-7333-4486-9D27-42D2513986DA}" srcOrd="18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A09774A-A4CC-40F4-8C63-14222A9E19CA}" type="doc">
      <dgm:prSet loTypeId="urn:microsoft.com/office/officeart/2005/8/layout/default#2" loCatId="list" qsTypeId="urn:microsoft.com/office/officeart/2005/8/quickstyle/3d2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01679411-92DB-4980-89AF-5E5D02BC23DF}">
      <dgm:prSet phldrT="[Текст]" custT="1"/>
      <dgm:spPr/>
      <dgm:t>
        <a:bodyPr/>
        <a:lstStyle/>
        <a:p>
          <a:pPr algn="ctr"/>
          <a:r>
            <a:rPr lang="ru-RU" sz="1200" dirty="0" smtClean="0">
              <a:solidFill>
                <a:schemeClr val="tx1"/>
              </a:solidFill>
            </a:rPr>
            <a:t>Неосторожное обращение с огнем при курении и приготовлении пищи</a:t>
          </a:r>
          <a:endParaRPr lang="ru-RU" sz="1200" dirty="0">
            <a:solidFill>
              <a:schemeClr val="tx1"/>
            </a:solidFill>
          </a:endParaRPr>
        </a:p>
      </dgm:t>
    </dgm:pt>
    <dgm:pt modelId="{44C5A7A8-9E9F-4D6D-8443-A90128D60496}" type="parTrans" cxnId="{19C45999-E2BA-4611-AE56-27A3B061F473}">
      <dgm:prSet/>
      <dgm:spPr/>
      <dgm:t>
        <a:bodyPr/>
        <a:lstStyle/>
        <a:p>
          <a:pPr algn="ctr"/>
          <a:endParaRPr lang="ru-RU"/>
        </a:p>
      </dgm:t>
    </dgm:pt>
    <dgm:pt modelId="{D3737510-4698-49D3-915E-C065522324BF}" type="sibTrans" cxnId="{19C45999-E2BA-4611-AE56-27A3B061F473}">
      <dgm:prSet/>
      <dgm:spPr/>
      <dgm:t>
        <a:bodyPr/>
        <a:lstStyle/>
        <a:p>
          <a:pPr algn="ctr"/>
          <a:endParaRPr lang="ru-RU"/>
        </a:p>
      </dgm:t>
    </dgm:pt>
    <dgm:pt modelId="{70034BB2-AD18-4CDB-8E9D-37EA8D1FD1B2}">
      <dgm:prSet phldrT="[Текст]" custT="1"/>
      <dgm:spPr/>
      <dgm:t>
        <a:bodyPr/>
        <a:lstStyle/>
        <a:p>
          <a:pPr algn="ctr"/>
          <a:r>
            <a:rPr lang="ru-RU" sz="1200" dirty="0" smtClean="0">
              <a:solidFill>
                <a:schemeClr val="tx1"/>
              </a:solidFill>
            </a:rPr>
            <a:t>Использование электробытовых приборов, теле-, видео- и аудиотехники не адаптированных к отечественной электросети или неисправных</a:t>
          </a:r>
          <a:endParaRPr lang="ru-RU" sz="1200" dirty="0">
            <a:solidFill>
              <a:schemeClr val="tx1"/>
            </a:solidFill>
          </a:endParaRPr>
        </a:p>
      </dgm:t>
    </dgm:pt>
    <dgm:pt modelId="{293DDFD3-2431-4CBE-BC4E-64A88D7C8E91}" type="parTrans" cxnId="{BB9EFD53-F018-419A-B7AB-3EEF5F858FD6}">
      <dgm:prSet/>
      <dgm:spPr/>
      <dgm:t>
        <a:bodyPr/>
        <a:lstStyle/>
        <a:p>
          <a:pPr algn="ctr"/>
          <a:endParaRPr lang="ru-RU"/>
        </a:p>
      </dgm:t>
    </dgm:pt>
    <dgm:pt modelId="{B68750A2-4230-44F4-B426-DF19AF8E5AFF}" type="sibTrans" cxnId="{BB9EFD53-F018-419A-B7AB-3EEF5F858FD6}">
      <dgm:prSet/>
      <dgm:spPr/>
      <dgm:t>
        <a:bodyPr/>
        <a:lstStyle/>
        <a:p>
          <a:pPr algn="ctr"/>
          <a:endParaRPr lang="ru-RU"/>
        </a:p>
      </dgm:t>
    </dgm:pt>
    <dgm:pt modelId="{56F2E65D-3E6B-4FA4-BC0E-74FBB789E583}">
      <dgm:prSet phldrT="[Текст]" custT="1"/>
      <dgm:spPr/>
      <dgm:t>
        <a:bodyPr/>
        <a:lstStyle/>
        <a:p>
          <a:pPr algn="ctr"/>
          <a:r>
            <a:rPr lang="ru-RU" sz="1200" dirty="0" smtClean="0">
              <a:solidFill>
                <a:schemeClr val="tx1"/>
              </a:solidFill>
            </a:rPr>
            <a:t>Проведение электрогазосварочных работ при ремонтных работах в квартирах</a:t>
          </a:r>
          <a:endParaRPr lang="ru-RU" sz="1200" dirty="0">
            <a:solidFill>
              <a:schemeClr val="tx1"/>
            </a:solidFill>
          </a:endParaRPr>
        </a:p>
      </dgm:t>
    </dgm:pt>
    <dgm:pt modelId="{45E0506D-1027-4FBD-BFA9-B7F1D80032FA}" type="parTrans" cxnId="{3FCE9BF6-3B8B-4FB8-91DA-B6822C75CA5C}">
      <dgm:prSet/>
      <dgm:spPr/>
      <dgm:t>
        <a:bodyPr/>
        <a:lstStyle/>
        <a:p>
          <a:pPr algn="ctr"/>
          <a:endParaRPr lang="ru-RU"/>
        </a:p>
      </dgm:t>
    </dgm:pt>
    <dgm:pt modelId="{755F12C6-CB86-4423-883B-C52C55198422}" type="sibTrans" cxnId="{3FCE9BF6-3B8B-4FB8-91DA-B6822C75CA5C}">
      <dgm:prSet/>
      <dgm:spPr/>
      <dgm:t>
        <a:bodyPr/>
        <a:lstStyle/>
        <a:p>
          <a:pPr algn="ctr"/>
          <a:endParaRPr lang="ru-RU"/>
        </a:p>
      </dgm:t>
    </dgm:pt>
    <dgm:pt modelId="{F82EA87C-E26D-4A61-8389-8CC7FBAA42CA}">
      <dgm:prSet phldrT="[Текст]" custT="1"/>
      <dgm:spPr/>
      <dgm:t>
        <a:bodyPr/>
        <a:lstStyle/>
        <a:p>
          <a:pPr algn="ctr"/>
          <a:r>
            <a:rPr lang="ru-RU" sz="1200" dirty="0" smtClean="0">
              <a:solidFill>
                <a:schemeClr val="tx1"/>
              </a:solidFill>
            </a:rPr>
            <a:t>Детская шалость с огнем</a:t>
          </a:r>
          <a:endParaRPr lang="ru-RU" sz="1200" dirty="0">
            <a:solidFill>
              <a:schemeClr val="tx1"/>
            </a:solidFill>
          </a:endParaRPr>
        </a:p>
      </dgm:t>
    </dgm:pt>
    <dgm:pt modelId="{192552CE-D405-4422-89D1-3C93BF034535}" type="parTrans" cxnId="{437A4B77-DD47-46A9-8708-749098C5CB69}">
      <dgm:prSet/>
      <dgm:spPr/>
      <dgm:t>
        <a:bodyPr/>
        <a:lstStyle/>
        <a:p>
          <a:pPr algn="ctr"/>
          <a:endParaRPr lang="ru-RU"/>
        </a:p>
      </dgm:t>
    </dgm:pt>
    <dgm:pt modelId="{BA450403-6F05-4B5B-877A-D04A69203E0F}" type="sibTrans" cxnId="{437A4B77-DD47-46A9-8708-749098C5CB69}">
      <dgm:prSet/>
      <dgm:spPr/>
      <dgm:t>
        <a:bodyPr/>
        <a:lstStyle/>
        <a:p>
          <a:pPr algn="ctr"/>
          <a:endParaRPr lang="ru-RU"/>
        </a:p>
      </dgm:t>
    </dgm:pt>
    <dgm:pt modelId="{E3A5214A-5128-4F74-A418-43E18E15A95A}">
      <dgm:prSet phldrT="[Текст]" custT="1"/>
      <dgm:spPr/>
      <dgm:t>
        <a:bodyPr/>
        <a:lstStyle/>
        <a:p>
          <a:pPr algn="ctr"/>
          <a:r>
            <a:rPr lang="ru-RU" sz="1200" dirty="0" smtClean="0">
              <a:solidFill>
                <a:schemeClr val="tx1"/>
              </a:solidFill>
            </a:rPr>
            <a:t>Деятельность коммерческих структур работающих с нарушениями правил пожарной безопасности </a:t>
          </a:r>
          <a:endParaRPr lang="ru-RU" sz="1200" dirty="0">
            <a:solidFill>
              <a:schemeClr val="tx1"/>
            </a:solidFill>
          </a:endParaRPr>
        </a:p>
      </dgm:t>
    </dgm:pt>
    <dgm:pt modelId="{FCDE006C-CE2D-47F5-AE2E-18B5DA7D809C}" type="parTrans" cxnId="{A37C2515-FF84-40CA-A135-0201923A7BCB}">
      <dgm:prSet/>
      <dgm:spPr/>
      <dgm:t>
        <a:bodyPr/>
        <a:lstStyle/>
        <a:p>
          <a:pPr algn="ctr"/>
          <a:endParaRPr lang="ru-RU"/>
        </a:p>
      </dgm:t>
    </dgm:pt>
    <dgm:pt modelId="{53440DE1-E4BB-4695-832B-12ED1B1F2BBB}" type="sibTrans" cxnId="{A37C2515-FF84-40CA-A135-0201923A7BCB}">
      <dgm:prSet/>
      <dgm:spPr/>
      <dgm:t>
        <a:bodyPr/>
        <a:lstStyle/>
        <a:p>
          <a:pPr algn="ctr"/>
          <a:endParaRPr lang="ru-RU"/>
        </a:p>
      </dgm:t>
    </dgm:pt>
    <dgm:pt modelId="{8F1D44AB-862F-433F-9466-CF2BDF4E1A22}" type="pres">
      <dgm:prSet presAssocID="{0A09774A-A4CC-40F4-8C63-14222A9E19CA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E87D0CA-32D2-46C9-8CA2-EC2E9CEF6ED2}" type="pres">
      <dgm:prSet presAssocID="{01679411-92DB-4980-89AF-5E5D02BC23DF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2241498-6F7F-43E3-8C2D-347452B7B50A}" type="pres">
      <dgm:prSet presAssocID="{D3737510-4698-49D3-915E-C065522324BF}" presName="sibTrans" presStyleCnt="0"/>
      <dgm:spPr/>
    </dgm:pt>
    <dgm:pt modelId="{860B4A23-F93C-4D5F-B805-F4DC785F24B7}" type="pres">
      <dgm:prSet presAssocID="{70034BB2-AD18-4CDB-8E9D-37EA8D1FD1B2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58A9B53-6C94-4E47-96B0-A3F7968D853E}" type="pres">
      <dgm:prSet presAssocID="{B68750A2-4230-44F4-B426-DF19AF8E5AFF}" presName="sibTrans" presStyleCnt="0"/>
      <dgm:spPr/>
    </dgm:pt>
    <dgm:pt modelId="{8A901905-234D-4B8E-A876-FF2A7F688D6B}" type="pres">
      <dgm:prSet presAssocID="{56F2E65D-3E6B-4FA4-BC0E-74FBB789E583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37EA6D-9854-4F2A-9E37-179F0098724D}" type="pres">
      <dgm:prSet presAssocID="{755F12C6-CB86-4423-883B-C52C55198422}" presName="sibTrans" presStyleCnt="0"/>
      <dgm:spPr/>
    </dgm:pt>
    <dgm:pt modelId="{6F36DA0F-12E9-4D37-B678-A982F8CB91FF}" type="pres">
      <dgm:prSet presAssocID="{F82EA87C-E26D-4A61-8389-8CC7FBAA42CA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3D55B13-DAB6-4B8B-805C-97D1721F5DD2}" type="pres">
      <dgm:prSet presAssocID="{BA450403-6F05-4B5B-877A-D04A69203E0F}" presName="sibTrans" presStyleCnt="0"/>
      <dgm:spPr/>
    </dgm:pt>
    <dgm:pt modelId="{1773BDA1-319C-4122-B3F7-3727F61868B1}" type="pres">
      <dgm:prSet presAssocID="{E3A5214A-5128-4F74-A418-43E18E15A95A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9C45999-E2BA-4611-AE56-27A3B061F473}" srcId="{0A09774A-A4CC-40F4-8C63-14222A9E19CA}" destId="{01679411-92DB-4980-89AF-5E5D02BC23DF}" srcOrd="0" destOrd="0" parTransId="{44C5A7A8-9E9F-4D6D-8443-A90128D60496}" sibTransId="{D3737510-4698-49D3-915E-C065522324BF}"/>
    <dgm:cxn modelId="{179237E3-B93B-4FB7-B9BC-4FB39FD5C058}" type="presOf" srcId="{56F2E65D-3E6B-4FA4-BC0E-74FBB789E583}" destId="{8A901905-234D-4B8E-A876-FF2A7F688D6B}" srcOrd="0" destOrd="0" presId="urn:microsoft.com/office/officeart/2005/8/layout/default#2"/>
    <dgm:cxn modelId="{BB9EFD53-F018-419A-B7AB-3EEF5F858FD6}" srcId="{0A09774A-A4CC-40F4-8C63-14222A9E19CA}" destId="{70034BB2-AD18-4CDB-8E9D-37EA8D1FD1B2}" srcOrd="1" destOrd="0" parTransId="{293DDFD3-2431-4CBE-BC4E-64A88D7C8E91}" sibTransId="{B68750A2-4230-44F4-B426-DF19AF8E5AFF}"/>
    <dgm:cxn modelId="{437A4B77-DD47-46A9-8708-749098C5CB69}" srcId="{0A09774A-A4CC-40F4-8C63-14222A9E19CA}" destId="{F82EA87C-E26D-4A61-8389-8CC7FBAA42CA}" srcOrd="3" destOrd="0" parTransId="{192552CE-D405-4422-89D1-3C93BF034535}" sibTransId="{BA450403-6F05-4B5B-877A-D04A69203E0F}"/>
    <dgm:cxn modelId="{41018844-8333-4F35-B10A-2EC1AF51FCDF}" type="presOf" srcId="{E3A5214A-5128-4F74-A418-43E18E15A95A}" destId="{1773BDA1-319C-4122-B3F7-3727F61868B1}" srcOrd="0" destOrd="0" presId="urn:microsoft.com/office/officeart/2005/8/layout/default#2"/>
    <dgm:cxn modelId="{2D6D61AE-33DF-4B7F-8D6F-EB0ECBA55077}" type="presOf" srcId="{0A09774A-A4CC-40F4-8C63-14222A9E19CA}" destId="{8F1D44AB-862F-433F-9466-CF2BDF4E1A22}" srcOrd="0" destOrd="0" presId="urn:microsoft.com/office/officeart/2005/8/layout/default#2"/>
    <dgm:cxn modelId="{A8B409BF-7A96-48F9-AFB2-4ADD9748355C}" type="presOf" srcId="{01679411-92DB-4980-89AF-5E5D02BC23DF}" destId="{2E87D0CA-32D2-46C9-8CA2-EC2E9CEF6ED2}" srcOrd="0" destOrd="0" presId="urn:microsoft.com/office/officeart/2005/8/layout/default#2"/>
    <dgm:cxn modelId="{45B99300-DA66-4032-9B74-515BFCF1B96E}" type="presOf" srcId="{F82EA87C-E26D-4A61-8389-8CC7FBAA42CA}" destId="{6F36DA0F-12E9-4D37-B678-A982F8CB91FF}" srcOrd="0" destOrd="0" presId="urn:microsoft.com/office/officeart/2005/8/layout/default#2"/>
    <dgm:cxn modelId="{8A59480D-BF58-4878-9421-1A4389C32A13}" type="presOf" srcId="{70034BB2-AD18-4CDB-8E9D-37EA8D1FD1B2}" destId="{860B4A23-F93C-4D5F-B805-F4DC785F24B7}" srcOrd="0" destOrd="0" presId="urn:microsoft.com/office/officeart/2005/8/layout/default#2"/>
    <dgm:cxn modelId="{3FCE9BF6-3B8B-4FB8-91DA-B6822C75CA5C}" srcId="{0A09774A-A4CC-40F4-8C63-14222A9E19CA}" destId="{56F2E65D-3E6B-4FA4-BC0E-74FBB789E583}" srcOrd="2" destOrd="0" parTransId="{45E0506D-1027-4FBD-BFA9-B7F1D80032FA}" sibTransId="{755F12C6-CB86-4423-883B-C52C55198422}"/>
    <dgm:cxn modelId="{A37C2515-FF84-40CA-A135-0201923A7BCB}" srcId="{0A09774A-A4CC-40F4-8C63-14222A9E19CA}" destId="{E3A5214A-5128-4F74-A418-43E18E15A95A}" srcOrd="4" destOrd="0" parTransId="{FCDE006C-CE2D-47F5-AE2E-18B5DA7D809C}" sibTransId="{53440DE1-E4BB-4695-832B-12ED1B1F2BBB}"/>
    <dgm:cxn modelId="{5DFDA874-5C03-4A2A-A455-A375A5BC8529}" type="presParOf" srcId="{8F1D44AB-862F-433F-9466-CF2BDF4E1A22}" destId="{2E87D0CA-32D2-46C9-8CA2-EC2E9CEF6ED2}" srcOrd="0" destOrd="0" presId="urn:microsoft.com/office/officeart/2005/8/layout/default#2"/>
    <dgm:cxn modelId="{BE9B725F-8058-4837-9B0D-8181C9074C22}" type="presParOf" srcId="{8F1D44AB-862F-433F-9466-CF2BDF4E1A22}" destId="{F2241498-6F7F-43E3-8C2D-347452B7B50A}" srcOrd="1" destOrd="0" presId="urn:microsoft.com/office/officeart/2005/8/layout/default#2"/>
    <dgm:cxn modelId="{461FD54F-3A88-48CC-B74E-0CF34B234A6C}" type="presParOf" srcId="{8F1D44AB-862F-433F-9466-CF2BDF4E1A22}" destId="{860B4A23-F93C-4D5F-B805-F4DC785F24B7}" srcOrd="2" destOrd="0" presId="urn:microsoft.com/office/officeart/2005/8/layout/default#2"/>
    <dgm:cxn modelId="{721A2D5A-4544-451F-8FE9-78D48E0B4C41}" type="presParOf" srcId="{8F1D44AB-862F-433F-9466-CF2BDF4E1A22}" destId="{858A9B53-6C94-4E47-96B0-A3F7968D853E}" srcOrd="3" destOrd="0" presId="urn:microsoft.com/office/officeart/2005/8/layout/default#2"/>
    <dgm:cxn modelId="{D46C7D9D-34D4-495F-9745-3D1688022B80}" type="presParOf" srcId="{8F1D44AB-862F-433F-9466-CF2BDF4E1A22}" destId="{8A901905-234D-4B8E-A876-FF2A7F688D6B}" srcOrd="4" destOrd="0" presId="urn:microsoft.com/office/officeart/2005/8/layout/default#2"/>
    <dgm:cxn modelId="{5B8145E1-FFA8-4955-863A-E3CA0908ECD9}" type="presParOf" srcId="{8F1D44AB-862F-433F-9466-CF2BDF4E1A22}" destId="{A337EA6D-9854-4F2A-9E37-179F0098724D}" srcOrd="5" destOrd="0" presId="urn:microsoft.com/office/officeart/2005/8/layout/default#2"/>
    <dgm:cxn modelId="{D9D6FE90-2FA7-41E6-ABD2-68D0823DBB0A}" type="presParOf" srcId="{8F1D44AB-862F-433F-9466-CF2BDF4E1A22}" destId="{6F36DA0F-12E9-4D37-B678-A982F8CB91FF}" srcOrd="6" destOrd="0" presId="urn:microsoft.com/office/officeart/2005/8/layout/default#2"/>
    <dgm:cxn modelId="{D699491E-5968-408B-A359-D7051A515FB2}" type="presParOf" srcId="{8F1D44AB-862F-433F-9466-CF2BDF4E1A22}" destId="{33D55B13-DAB6-4B8B-805C-97D1721F5DD2}" srcOrd="7" destOrd="0" presId="urn:microsoft.com/office/officeart/2005/8/layout/default#2"/>
    <dgm:cxn modelId="{29C9916E-0136-4052-BACC-F64E47BD20C5}" type="presParOf" srcId="{8F1D44AB-862F-433F-9466-CF2BDF4E1A22}" destId="{1773BDA1-319C-4122-B3F7-3727F61868B1}" srcOrd="8" destOrd="0" presId="urn:microsoft.com/office/officeart/2005/8/layout/default#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3F32CF-71DC-4E7A-8C9F-0709CFD77ABE}">
      <dsp:nvSpPr>
        <dsp:cNvPr id="0" name=""/>
        <dsp:cNvSpPr/>
      </dsp:nvSpPr>
      <dsp:spPr>
        <a:xfrm>
          <a:off x="2406" y="197989"/>
          <a:ext cx="1909431" cy="1145659"/>
        </a:xfrm>
        <a:prstGeom prst="rect">
          <a:avLst/>
        </a:prstGeom>
        <a:blipFill rotWithShape="0">
          <a:blip xmlns:r="http://schemas.openxmlformats.org/officeDocument/2006/relationships" r:embed="rId1">
            <a:duotone>
              <a:schemeClr val="accent2">
                <a:hueOff val="0"/>
                <a:satOff val="0"/>
                <a:lumOff val="0"/>
                <a:alphaOff val="0"/>
                <a:shade val="22000"/>
                <a:satMod val="160000"/>
              </a:schemeClr>
              <a:schemeClr val="accent2">
                <a:hueOff val="0"/>
                <a:satOff val="0"/>
                <a:lumOff val="0"/>
                <a:alphaOff val="0"/>
                <a:shade val="45000"/>
                <a:satMod val="100000"/>
              </a:schemeClr>
            </a:duotone>
          </a:blip>
          <a:tile tx="0" ty="0" sx="65000" sy="65000" flip="none" algn="ctr"/>
        </a:blip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tx1"/>
              </a:solidFill>
            </a:rPr>
            <a:t>искры электрооборудования</a:t>
          </a:r>
          <a:endParaRPr lang="ru-RU" sz="1400" kern="1200" dirty="0">
            <a:solidFill>
              <a:schemeClr val="tx1"/>
            </a:solidFill>
          </a:endParaRPr>
        </a:p>
      </dsp:txBody>
      <dsp:txXfrm>
        <a:off x="2406" y="197989"/>
        <a:ext cx="1909431" cy="1145659"/>
      </dsp:txXfrm>
    </dsp:sp>
    <dsp:sp modelId="{34ADD965-5FD1-44DF-87E2-2F35310B2434}">
      <dsp:nvSpPr>
        <dsp:cNvPr id="0" name=""/>
        <dsp:cNvSpPr/>
      </dsp:nvSpPr>
      <dsp:spPr>
        <a:xfrm>
          <a:off x="2102781" y="197989"/>
          <a:ext cx="1909431" cy="1145659"/>
        </a:xfrm>
        <a:prstGeom prst="rect">
          <a:avLst/>
        </a:prstGeom>
        <a:blipFill rotWithShape="0">
          <a:blip xmlns:r="http://schemas.openxmlformats.org/officeDocument/2006/relationships" r:embed="rId1">
            <a:duotone>
              <a:schemeClr val="accent2">
                <a:hueOff val="1059077"/>
                <a:satOff val="2167"/>
                <a:lumOff val="828"/>
                <a:alphaOff val="0"/>
                <a:shade val="22000"/>
                <a:satMod val="160000"/>
              </a:schemeClr>
              <a:schemeClr val="accent2">
                <a:hueOff val="1059077"/>
                <a:satOff val="2167"/>
                <a:lumOff val="828"/>
                <a:alphaOff val="0"/>
                <a:shade val="45000"/>
                <a:satMod val="100000"/>
              </a:schemeClr>
            </a:duotone>
          </a:blip>
          <a:tile tx="0" ty="0" sx="65000" sy="65000" flip="none" algn="ctr"/>
        </a:blip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tx1"/>
              </a:solidFill>
            </a:rPr>
            <a:t>раскаленные или нагретые стенки аппаратов и оборудования</a:t>
          </a:r>
          <a:endParaRPr lang="ru-RU" sz="1400" kern="1200" dirty="0">
            <a:solidFill>
              <a:schemeClr val="tx1"/>
            </a:solidFill>
          </a:endParaRPr>
        </a:p>
      </dsp:txBody>
      <dsp:txXfrm>
        <a:off x="2102781" y="197989"/>
        <a:ext cx="1909431" cy="1145659"/>
      </dsp:txXfrm>
    </dsp:sp>
    <dsp:sp modelId="{E6BBA14B-520F-4659-9E36-A02CA86492EC}">
      <dsp:nvSpPr>
        <dsp:cNvPr id="0" name=""/>
        <dsp:cNvSpPr/>
      </dsp:nvSpPr>
      <dsp:spPr>
        <a:xfrm>
          <a:off x="4203156" y="197989"/>
          <a:ext cx="1909431" cy="1145659"/>
        </a:xfrm>
        <a:prstGeom prst="rect">
          <a:avLst/>
        </a:prstGeom>
        <a:blipFill rotWithShape="0">
          <a:blip xmlns:r="http://schemas.openxmlformats.org/officeDocument/2006/relationships" r:embed="rId1">
            <a:duotone>
              <a:schemeClr val="accent2">
                <a:hueOff val="2118154"/>
                <a:satOff val="4334"/>
                <a:lumOff val="1656"/>
                <a:alphaOff val="0"/>
                <a:shade val="22000"/>
                <a:satMod val="160000"/>
              </a:schemeClr>
              <a:schemeClr val="accent2">
                <a:hueOff val="2118154"/>
                <a:satOff val="4334"/>
                <a:lumOff val="1656"/>
                <a:alphaOff val="0"/>
                <a:shade val="45000"/>
                <a:satMod val="100000"/>
              </a:schemeClr>
            </a:duotone>
          </a:blip>
          <a:tile tx="0" ty="0" sx="65000" sy="65000" flip="none" algn="ctr"/>
        </a:blip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tx1"/>
              </a:solidFill>
            </a:rPr>
            <a:t>открытый огонь технологических установок</a:t>
          </a:r>
          <a:endParaRPr lang="ru-RU" sz="1400" kern="1200" dirty="0">
            <a:solidFill>
              <a:schemeClr val="tx1"/>
            </a:solidFill>
          </a:endParaRPr>
        </a:p>
      </dsp:txBody>
      <dsp:txXfrm>
        <a:off x="4203156" y="197989"/>
        <a:ext cx="1909431" cy="1145659"/>
      </dsp:txXfrm>
    </dsp:sp>
    <dsp:sp modelId="{2416C1DE-4186-44C7-8D44-5B44AD711D27}">
      <dsp:nvSpPr>
        <dsp:cNvPr id="0" name=""/>
        <dsp:cNvSpPr/>
      </dsp:nvSpPr>
      <dsp:spPr>
        <a:xfrm>
          <a:off x="6303531" y="197989"/>
          <a:ext cx="1909431" cy="1145659"/>
        </a:xfrm>
        <a:prstGeom prst="rect">
          <a:avLst/>
        </a:prstGeom>
        <a:blipFill rotWithShape="0">
          <a:blip xmlns:r="http://schemas.openxmlformats.org/officeDocument/2006/relationships" r:embed="rId1">
            <a:duotone>
              <a:schemeClr val="accent2">
                <a:hueOff val="3177232"/>
                <a:satOff val="6500"/>
                <a:lumOff val="2484"/>
                <a:alphaOff val="0"/>
                <a:shade val="22000"/>
                <a:satMod val="160000"/>
              </a:schemeClr>
              <a:schemeClr val="accent2">
                <a:hueOff val="3177232"/>
                <a:satOff val="6500"/>
                <a:lumOff val="2484"/>
                <a:alphaOff val="0"/>
                <a:shade val="45000"/>
                <a:satMod val="100000"/>
              </a:schemeClr>
            </a:duotone>
          </a:blip>
          <a:tile tx="0" ty="0" sx="65000" sy="65000" flip="none" algn="ctr"/>
        </a:blip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tx1"/>
              </a:solidFill>
            </a:rPr>
            <a:t>статическое электричество</a:t>
          </a:r>
          <a:endParaRPr lang="ru-RU" sz="1400" kern="1200" dirty="0">
            <a:solidFill>
              <a:schemeClr val="tx1"/>
            </a:solidFill>
          </a:endParaRPr>
        </a:p>
      </dsp:txBody>
      <dsp:txXfrm>
        <a:off x="6303531" y="197989"/>
        <a:ext cx="1909431" cy="1145659"/>
      </dsp:txXfrm>
    </dsp:sp>
    <dsp:sp modelId="{CAF79C57-F49E-4D13-B2D0-3113812629EB}">
      <dsp:nvSpPr>
        <dsp:cNvPr id="0" name=""/>
        <dsp:cNvSpPr/>
      </dsp:nvSpPr>
      <dsp:spPr>
        <a:xfrm>
          <a:off x="2406" y="1534591"/>
          <a:ext cx="1909431" cy="1145659"/>
        </a:xfrm>
        <a:prstGeom prst="rect">
          <a:avLst/>
        </a:prstGeom>
        <a:blipFill rotWithShape="0">
          <a:blip xmlns:r="http://schemas.openxmlformats.org/officeDocument/2006/relationships" r:embed="rId1">
            <a:duotone>
              <a:schemeClr val="accent2">
                <a:hueOff val="4236309"/>
                <a:satOff val="8667"/>
                <a:lumOff val="3312"/>
                <a:alphaOff val="0"/>
                <a:shade val="22000"/>
                <a:satMod val="160000"/>
              </a:schemeClr>
              <a:schemeClr val="accent2">
                <a:hueOff val="4236309"/>
                <a:satOff val="8667"/>
                <a:lumOff val="3312"/>
                <a:alphaOff val="0"/>
                <a:shade val="45000"/>
                <a:satMod val="100000"/>
              </a:schemeClr>
            </a:duotone>
          </a:blip>
          <a:tile tx="0" ty="0" sx="65000" sy="65000" flip="none" algn="ctr"/>
        </a:blip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tx1"/>
              </a:solidFill>
            </a:rPr>
            <a:t>неосторожное обращение с огнем</a:t>
          </a:r>
          <a:endParaRPr lang="ru-RU" sz="1400" kern="1200" dirty="0">
            <a:solidFill>
              <a:schemeClr val="tx1"/>
            </a:solidFill>
          </a:endParaRPr>
        </a:p>
      </dsp:txBody>
      <dsp:txXfrm>
        <a:off x="2406" y="1534591"/>
        <a:ext cx="1909431" cy="1145659"/>
      </dsp:txXfrm>
    </dsp:sp>
    <dsp:sp modelId="{56FB3937-C011-43F4-A74D-C280EBB17943}">
      <dsp:nvSpPr>
        <dsp:cNvPr id="0" name=""/>
        <dsp:cNvSpPr/>
      </dsp:nvSpPr>
      <dsp:spPr>
        <a:xfrm>
          <a:off x="2102781" y="1534591"/>
          <a:ext cx="1909431" cy="1145659"/>
        </a:xfrm>
        <a:prstGeom prst="rect">
          <a:avLst/>
        </a:prstGeom>
        <a:blipFill rotWithShape="0">
          <a:blip xmlns:r="http://schemas.openxmlformats.org/officeDocument/2006/relationships" r:embed="rId1">
            <a:duotone>
              <a:schemeClr val="accent2">
                <a:hueOff val="5295386"/>
                <a:satOff val="10834"/>
                <a:lumOff val="4139"/>
                <a:alphaOff val="0"/>
                <a:shade val="22000"/>
                <a:satMod val="160000"/>
              </a:schemeClr>
              <a:schemeClr val="accent2">
                <a:hueOff val="5295386"/>
                <a:satOff val="10834"/>
                <a:lumOff val="4139"/>
                <a:alphaOff val="0"/>
                <a:shade val="45000"/>
                <a:satMod val="100000"/>
              </a:schemeClr>
            </a:duotone>
          </a:blip>
          <a:tile tx="0" ty="0" sx="65000" sy="65000" flip="none" algn="ctr"/>
        </a:blip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tx1"/>
              </a:solidFill>
            </a:rPr>
            <a:t>нарушения норм и правил хранения пожароопасных материалов</a:t>
          </a:r>
          <a:endParaRPr lang="ru-RU" sz="1400" kern="1200" dirty="0">
            <a:solidFill>
              <a:schemeClr val="tx1"/>
            </a:solidFill>
          </a:endParaRPr>
        </a:p>
      </dsp:txBody>
      <dsp:txXfrm>
        <a:off x="2102781" y="1534591"/>
        <a:ext cx="1909431" cy="1145659"/>
      </dsp:txXfrm>
    </dsp:sp>
    <dsp:sp modelId="{30648564-4BB2-4B11-A681-87C9B46A6077}">
      <dsp:nvSpPr>
        <dsp:cNvPr id="0" name=""/>
        <dsp:cNvSpPr/>
      </dsp:nvSpPr>
      <dsp:spPr>
        <a:xfrm>
          <a:off x="4203156" y="1534591"/>
          <a:ext cx="1909431" cy="1145659"/>
        </a:xfrm>
        <a:prstGeom prst="rect">
          <a:avLst/>
        </a:prstGeom>
        <a:blipFill rotWithShape="0">
          <a:blip xmlns:r="http://schemas.openxmlformats.org/officeDocument/2006/relationships" r:embed="rId1">
            <a:duotone>
              <a:schemeClr val="accent2">
                <a:hueOff val="6354464"/>
                <a:satOff val="13001"/>
                <a:lumOff val="4967"/>
                <a:alphaOff val="0"/>
                <a:shade val="22000"/>
                <a:satMod val="160000"/>
              </a:schemeClr>
              <a:schemeClr val="accent2">
                <a:hueOff val="6354464"/>
                <a:satOff val="13001"/>
                <a:lumOff val="4967"/>
                <a:alphaOff val="0"/>
                <a:shade val="45000"/>
                <a:satMod val="100000"/>
              </a:schemeClr>
            </a:duotone>
          </a:blip>
          <a:tile tx="0" ty="0" sx="65000" sy="65000" flip="none" algn="ctr"/>
        </a:blip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tx1"/>
              </a:solidFill>
            </a:rPr>
            <a:t>искры удара и трения деталей машин и оборудования</a:t>
          </a:r>
          <a:endParaRPr lang="ru-RU" sz="1400" kern="1200" dirty="0">
            <a:solidFill>
              <a:schemeClr val="tx1"/>
            </a:solidFill>
          </a:endParaRPr>
        </a:p>
      </dsp:txBody>
      <dsp:txXfrm>
        <a:off x="4203156" y="1534591"/>
        <a:ext cx="1909431" cy="1145659"/>
      </dsp:txXfrm>
    </dsp:sp>
    <dsp:sp modelId="{5AE0CE4F-3692-49F1-99A9-0781069DB340}">
      <dsp:nvSpPr>
        <dsp:cNvPr id="0" name=""/>
        <dsp:cNvSpPr/>
      </dsp:nvSpPr>
      <dsp:spPr>
        <a:xfrm>
          <a:off x="6303531" y="1534591"/>
          <a:ext cx="1909431" cy="1145659"/>
        </a:xfrm>
        <a:prstGeom prst="rect">
          <a:avLst/>
        </a:prstGeom>
        <a:blipFill rotWithShape="0">
          <a:blip xmlns:r="http://schemas.openxmlformats.org/officeDocument/2006/relationships" r:embed="rId1">
            <a:duotone>
              <a:schemeClr val="accent2">
                <a:hueOff val="7413541"/>
                <a:satOff val="15167"/>
                <a:lumOff val="5795"/>
                <a:alphaOff val="0"/>
                <a:shade val="22000"/>
                <a:satMod val="160000"/>
              </a:schemeClr>
              <a:schemeClr val="accent2">
                <a:hueOff val="7413541"/>
                <a:satOff val="15167"/>
                <a:lumOff val="5795"/>
                <a:alphaOff val="0"/>
                <a:shade val="45000"/>
                <a:satMod val="100000"/>
              </a:schemeClr>
            </a:duotone>
          </a:blip>
          <a:tile tx="0" ty="0" sx="65000" sy="65000" flip="none" algn="ctr"/>
        </a:blip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tx1"/>
              </a:solidFill>
            </a:rPr>
            <a:t>использование открытого огня факелов, паяльных ламп </a:t>
          </a:r>
          <a:endParaRPr lang="ru-RU" sz="1400" kern="1200" dirty="0">
            <a:solidFill>
              <a:schemeClr val="tx1"/>
            </a:solidFill>
          </a:endParaRPr>
        </a:p>
      </dsp:txBody>
      <dsp:txXfrm>
        <a:off x="6303531" y="1534591"/>
        <a:ext cx="1909431" cy="1145659"/>
      </dsp:txXfrm>
    </dsp:sp>
    <dsp:sp modelId="{0ECC7BB3-2354-4BCE-ADEF-565FA899939A}">
      <dsp:nvSpPr>
        <dsp:cNvPr id="0" name=""/>
        <dsp:cNvSpPr/>
      </dsp:nvSpPr>
      <dsp:spPr>
        <a:xfrm>
          <a:off x="2102781" y="2871193"/>
          <a:ext cx="1909431" cy="1145659"/>
        </a:xfrm>
        <a:prstGeom prst="rect">
          <a:avLst/>
        </a:prstGeom>
        <a:blipFill rotWithShape="0">
          <a:blip xmlns:r="http://schemas.openxmlformats.org/officeDocument/2006/relationships" r:embed="rId1">
            <a:duotone>
              <a:schemeClr val="accent2">
                <a:hueOff val="8472618"/>
                <a:satOff val="17334"/>
                <a:lumOff val="6623"/>
                <a:alphaOff val="0"/>
                <a:shade val="22000"/>
                <a:satMod val="160000"/>
              </a:schemeClr>
              <a:schemeClr val="accent2">
                <a:hueOff val="8472618"/>
                <a:satOff val="17334"/>
                <a:lumOff val="6623"/>
                <a:alphaOff val="0"/>
                <a:shade val="45000"/>
                <a:satMod val="100000"/>
              </a:schemeClr>
            </a:duotone>
          </a:blip>
          <a:tile tx="0" ty="0" sx="65000" sy="65000" flip="none" algn="ctr"/>
        </a:blip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tx1"/>
              </a:solidFill>
            </a:rPr>
            <a:t>курение в запрещенных местах</a:t>
          </a:r>
          <a:endParaRPr lang="ru-RU" sz="1400" kern="1200" dirty="0">
            <a:solidFill>
              <a:schemeClr val="tx1"/>
            </a:solidFill>
          </a:endParaRPr>
        </a:p>
      </dsp:txBody>
      <dsp:txXfrm>
        <a:off x="2102781" y="2871193"/>
        <a:ext cx="1909431" cy="1145659"/>
      </dsp:txXfrm>
    </dsp:sp>
    <dsp:sp modelId="{4FD7D7C5-7333-4486-9D27-42D2513986DA}">
      <dsp:nvSpPr>
        <dsp:cNvPr id="0" name=""/>
        <dsp:cNvSpPr/>
      </dsp:nvSpPr>
      <dsp:spPr>
        <a:xfrm>
          <a:off x="4203156" y="2871193"/>
          <a:ext cx="1909431" cy="1145659"/>
        </a:xfrm>
        <a:prstGeom prst="rect">
          <a:avLst/>
        </a:prstGeom>
        <a:blipFill rotWithShape="0">
          <a:blip xmlns:r="http://schemas.openxmlformats.org/officeDocument/2006/relationships" r:embed="rId1">
            <a:duotone>
              <a:schemeClr val="accent2">
                <a:hueOff val="9531695"/>
                <a:satOff val="19501"/>
                <a:lumOff val="7451"/>
                <a:alphaOff val="0"/>
                <a:shade val="22000"/>
                <a:satMod val="160000"/>
              </a:schemeClr>
              <a:schemeClr val="accent2">
                <a:hueOff val="9531695"/>
                <a:satOff val="19501"/>
                <a:lumOff val="7451"/>
                <a:alphaOff val="0"/>
                <a:shade val="45000"/>
                <a:satMod val="100000"/>
              </a:schemeClr>
            </a:duotone>
          </a:blip>
          <a:tile tx="0" ty="0" sx="65000" sy="65000" flip="none" algn="ctr"/>
        </a:blip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tx1"/>
              </a:solidFill>
            </a:rPr>
            <a:t>невыполнение противопожарных мероприятий </a:t>
          </a:r>
          <a:endParaRPr lang="ru-RU" sz="1400" kern="1200" dirty="0">
            <a:solidFill>
              <a:schemeClr val="tx1"/>
            </a:solidFill>
          </a:endParaRPr>
        </a:p>
      </dsp:txBody>
      <dsp:txXfrm>
        <a:off x="4203156" y="2871193"/>
        <a:ext cx="1909431" cy="114565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#2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713303-1EBA-4BF7-A6FD-2F64F433B680}" type="datetimeFigureOut">
              <a:rPr lang="ru-RU" smtClean="0"/>
              <a:pPr/>
              <a:t>18.12.2024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DDF48A-064F-42A5-8B8F-C7424389B01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32680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авнобедренный треугольник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FC1A4EF1-9462-463A-B550-A955F1CF701B}" type="datetimeFigureOut">
              <a:rPr lang="ru-RU" smtClean="0"/>
              <a:pPr/>
              <a:t>18.12.2024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729A7ABC-F4C8-4B72-8F3D-16FF6373D5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FC1A4EF1-9462-463A-B550-A955F1CF701B}" type="datetimeFigureOut">
              <a:rPr lang="ru-RU" smtClean="0"/>
              <a:pPr/>
              <a:t>18.12.2024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A7ABC-F4C8-4B72-8F3D-16FF6373D5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ый треугольник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Равнобедренный треугольник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FC1A4EF1-9462-463A-B550-A955F1CF701B}" type="datetimeFigureOut">
              <a:rPr lang="ru-RU" smtClean="0"/>
              <a:pPr/>
              <a:t>18.12.2024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729A7ABC-F4C8-4B72-8F3D-16FF6373D5F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FC1A4EF1-9462-463A-B550-A955F1CF701B}" type="datetimeFigureOut">
              <a:rPr lang="ru-RU" smtClean="0"/>
              <a:pPr/>
              <a:t>18.12.2024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729A7ABC-F4C8-4B72-8F3D-16FF6373D5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FC1A4EF1-9462-463A-B550-A955F1CF701B}" type="datetimeFigureOut">
              <a:rPr lang="ru-RU" smtClean="0"/>
              <a:pPr/>
              <a:t>18.12.2024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729A7ABC-F4C8-4B72-8F3D-16FF6373D5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A4EF1-9462-463A-B550-A955F1CF701B}" type="datetimeFigureOut">
              <a:rPr lang="ru-RU" smtClean="0"/>
              <a:pPr/>
              <a:t>18.12.2024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A7ABC-F4C8-4B72-8F3D-16FF6373D5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FC1A4EF1-9462-463A-B550-A955F1CF701B}" type="datetimeFigureOut">
              <a:rPr lang="ru-RU" smtClean="0"/>
              <a:pPr/>
              <a:t>18.12.2024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729A7ABC-F4C8-4B72-8F3D-16FF6373D5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FC1A4EF1-9462-463A-B550-A955F1CF701B}" type="datetimeFigureOut">
              <a:rPr lang="ru-RU" smtClean="0"/>
              <a:pPr/>
              <a:t>18.12.2024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729A7ABC-F4C8-4B72-8F3D-16FF6373D5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FC1A4EF1-9462-463A-B550-A955F1CF701B}" type="datetimeFigureOut">
              <a:rPr lang="ru-RU" smtClean="0"/>
              <a:pPr/>
              <a:t>18.12.2024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729A7ABC-F4C8-4B72-8F3D-16FF6373D5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A4EF1-9462-463A-B550-A955F1CF701B}" type="datetimeFigureOut">
              <a:rPr lang="ru-RU" smtClean="0"/>
              <a:pPr/>
              <a:t>18.12.2024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A7ABC-F4C8-4B72-8F3D-16FF6373D5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A4EF1-9462-463A-B550-A955F1CF701B}" type="datetimeFigureOut">
              <a:rPr lang="ru-RU" smtClean="0"/>
              <a:pPr/>
              <a:t>18.12.2024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A7ABC-F4C8-4B72-8F3D-16FF6373D5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ый треугольник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FC1A4EF1-9462-463A-B550-A955F1CF701B}" type="datetimeFigureOut">
              <a:rPr lang="ru-RU" smtClean="0"/>
              <a:pPr/>
              <a:t>18.12.2024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729A7ABC-F4C8-4B72-8F3D-16FF6373D5F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3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00034" y="1071546"/>
            <a:ext cx="8039434" cy="4929222"/>
          </a:xfrm>
        </p:spPr>
        <p:txBody>
          <a:bodyPr>
            <a:normAutofit/>
          </a:bodyPr>
          <a:lstStyle/>
          <a:p>
            <a:pPr lvl="1" algn="r" rtl="0">
              <a:spcBef>
                <a:spcPct val="0"/>
              </a:spcBef>
            </a:pP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/>
              <a:t/>
            </a:r>
            <a:br>
              <a:rPr lang="ru-RU" sz="2000" dirty="0"/>
            </a:br>
            <a:r>
              <a:rPr lang="ru-RU" sz="2000" smtClean="0"/>
              <a:t/>
            </a:r>
            <a:br>
              <a:rPr lang="ru-RU" sz="2000" smtClean="0"/>
            </a:br>
            <a:r>
              <a:rPr lang="ru-RU" sz="2000" smtClean="0"/>
              <a:t>Преподаватель</a:t>
            </a:r>
            <a:r>
              <a:rPr lang="ru-RU" sz="2000" dirty="0" smtClean="0"/>
              <a:t>:</a:t>
            </a:r>
            <a:br>
              <a:rPr lang="ru-RU" sz="2000" dirty="0" smtClean="0"/>
            </a:br>
            <a:r>
              <a:rPr lang="ru-RU" sz="2000" dirty="0"/>
              <a:t>Н</a:t>
            </a:r>
            <a:r>
              <a:rPr lang="ru-RU" sz="2000" dirty="0" smtClean="0"/>
              <a:t>овикова Л.А.</a:t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/>
              <a:t/>
            </a:r>
            <a:br>
              <a:rPr lang="ru-RU" sz="2000" dirty="0"/>
            </a:b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 smtClean="0"/>
              <a:t/>
            </a:r>
            <a:br>
              <a:rPr lang="ru-RU" sz="1400" dirty="0" smtClean="0"/>
            </a:br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484784"/>
            <a:ext cx="511611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b="1" dirty="0"/>
              <a:t>Пожарная безопасность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899592" y="332656"/>
            <a:ext cx="72728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ОГАПОУ "</a:t>
            </a:r>
            <a:r>
              <a:rPr lang="ru-RU" dirty="0" err="1"/>
              <a:t>Губкинский</a:t>
            </a:r>
            <a:r>
              <a:rPr lang="ru-RU" dirty="0"/>
              <a:t> горно-политехнический колледж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50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ОГЛАВЛЕНИЕ</a:t>
            </a:r>
            <a:endParaRPr lang="ru-RU" sz="4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257559"/>
          </a:xfrm>
        </p:spPr>
        <p:txBody>
          <a:bodyPr>
            <a:normAutofit/>
          </a:bodyPr>
          <a:lstStyle/>
          <a:p>
            <a:r>
              <a:rPr lang="ru-RU" dirty="0" smtClean="0"/>
              <a:t>Определение пожарной безопасности</a:t>
            </a:r>
          </a:p>
          <a:p>
            <a:r>
              <a:rPr lang="ru-RU" dirty="0" smtClean="0"/>
              <a:t>Пожарная безопасность на производстве</a:t>
            </a:r>
          </a:p>
          <a:p>
            <a:r>
              <a:rPr lang="ru-RU" dirty="0" smtClean="0"/>
              <a:t>Пожарная безопасность в быту</a:t>
            </a:r>
          </a:p>
          <a:p>
            <a:r>
              <a:rPr lang="ru-RU" dirty="0" smtClean="0"/>
              <a:t>Пожарная профилактика. Средства пожаротушения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50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Pogarni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20272" y="4354368"/>
            <a:ext cx="1909446" cy="14320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428596" y="1196752"/>
            <a:ext cx="8319868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180975" algn="just"/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Пожарная безопасность </a:t>
            </a:r>
            <a:r>
              <a:rPr lang="ru-RU" dirty="0" smtClean="0"/>
              <a:t>– это состояние объекта, при котором исключается возможность пожара , а в случае его возникновения используются необходимые меры по устранению негативного влияния опасных факторов пожара на людей , сооружения и материальных ценностей.</a:t>
            </a:r>
          </a:p>
          <a:p>
            <a:pPr indent="180975" algn="just"/>
            <a:endParaRPr lang="ru-RU" dirty="0" smtClean="0"/>
          </a:p>
          <a:p>
            <a:pPr indent="180975" algn="just"/>
            <a:r>
              <a:rPr lang="ru-RU" dirty="0" smtClean="0"/>
              <a:t>Пожарная безопасность может быть обеспечена мерами пожарной профилактики и активной пожарной защиты. Пожарная профилактика включает комплекс мероприятий, направленных на предупреждение пожара или уменьшение его последствий. Активная пожарная защита - меры, обеспечивающие успешную борьбу с пожарами или взрывоопасной ситуацией.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85720" y="214291"/>
            <a:ext cx="8572560" cy="61555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ОПРЕДЕЛЕНИЕ ПОЖАРНОЙ БЕЗОПАСНОСТИ</a:t>
            </a:r>
            <a:endParaRPr lang="ru-RU" sz="3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50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125863340277WwmM.jpg"/>
          <p:cNvPicPr>
            <a:picLocks noChangeAspect="1"/>
          </p:cNvPicPr>
          <p:nvPr/>
        </p:nvPicPr>
        <p:blipFill>
          <a:blip r:embed="rId2" cstate="print"/>
          <a:srcRect l="3571" t="12940" r="7143" b="6832"/>
          <a:stretch>
            <a:fillRect/>
          </a:stretch>
        </p:blipFill>
        <p:spPr>
          <a:xfrm>
            <a:off x="5214942" y="4365104"/>
            <a:ext cx="3643338" cy="22860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extBox 1"/>
          <p:cNvSpPr txBox="1"/>
          <p:nvPr/>
        </p:nvSpPr>
        <p:spPr>
          <a:xfrm>
            <a:off x="428596" y="428604"/>
            <a:ext cx="842968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180975" algn="just"/>
            <a:r>
              <a:rPr lang="ru-RU" dirty="0" smtClean="0"/>
              <a:t>Совокупность сил и средств, а также мер правового, организационного, экономического, социального и научно-технического характера образуют 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систему обеспечения пожарной безопасности</a:t>
            </a:r>
            <a:r>
              <a:rPr lang="ru-RU" sz="2000" dirty="0" smtClean="0"/>
              <a:t>.</a:t>
            </a:r>
          </a:p>
          <a:p>
            <a:pPr indent="180975"/>
            <a:endParaRPr lang="ru-RU" dirty="0"/>
          </a:p>
          <a:p>
            <a:pPr indent="180975"/>
            <a:endParaRPr lang="ru-RU" dirty="0" smtClean="0"/>
          </a:p>
          <a:p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285720" y="1928802"/>
            <a:ext cx="5500726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Основные элементы системы обеспечения пожарной безопасности:</a:t>
            </a:r>
          </a:p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357158" y="2708920"/>
            <a:ext cx="6357982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000" dirty="0" smtClean="0"/>
              <a:t> Органы государственной власти.</a:t>
            </a:r>
          </a:p>
          <a:p>
            <a:pPr>
              <a:buFont typeface="Arial" pitchFamily="34" charset="0"/>
              <a:buChar char="•"/>
            </a:pPr>
            <a:r>
              <a:rPr lang="ru-RU" sz="2000" dirty="0"/>
              <a:t> О</a:t>
            </a:r>
            <a:r>
              <a:rPr lang="ru-RU" sz="2000" dirty="0" smtClean="0"/>
              <a:t>рганы местного самоуправления.</a:t>
            </a:r>
          </a:p>
          <a:p>
            <a:pPr>
              <a:buFont typeface="Arial" pitchFamily="34" charset="0"/>
              <a:buChar char="•"/>
            </a:pPr>
            <a:r>
              <a:rPr lang="ru-RU" sz="2000" dirty="0"/>
              <a:t> </a:t>
            </a:r>
            <a:r>
              <a:rPr lang="ru-RU" sz="2000" dirty="0" smtClean="0"/>
              <a:t>Предприятия и граждане, принимающие участие в обеспечении пожарной безопасности в соответствии с законодательством Российской Федерации.</a:t>
            </a:r>
          </a:p>
          <a:p>
            <a:pPr>
              <a:buFont typeface="Arial" pitchFamily="34" charset="0"/>
              <a:buChar char="•"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50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71604" y="-28575"/>
            <a:ext cx="5929354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/>
              <a:t>Основными функциями </a:t>
            </a:r>
            <a:r>
              <a:rPr lang="ru-RU" sz="2000" b="1" dirty="0" smtClean="0"/>
              <a:t>системы </a:t>
            </a:r>
            <a:r>
              <a:rPr lang="ru-RU" sz="2000" b="1" dirty="0"/>
              <a:t>обеспечения пожарной безопасности являются:</a:t>
            </a:r>
          </a:p>
          <a:p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251520" y="620688"/>
            <a:ext cx="4000528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Font typeface="Arial" pitchFamily="34" charset="0"/>
              <a:buChar char="•"/>
            </a:pPr>
            <a:r>
              <a:rPr lang="ru-RU" sz="1400" dirty="0" smtClean="0"/>
              <a:t> Нормативное </a:t>
            </a:r>
            <a:r>
              <a:rPr lang="ru-RU" sz="1400" dirty="0"/>
              <a:t>правовое регулирование и осуществление государственных мер в области пожарной </a:t>
            </a:r>
            <a:r>
              <a:rPr lang="ru-RU" sz="1400" dirty="0" smtClean="0"/>
              <a:t>безопасности.</a:t>
            </a:r>
            <a:endParaRPr lang="ru-RU" sz="1400" dirty="0"/>
          </a:p>
          <a:p>
            <a:pPr>
              <a:buFont typeface="Arial" pitchFamily="34" charset="0"/>
              <a:buChar char="•"/>
            </a:pPr>
            <a:r>
              <a:rPr lang="ru-RU" sz="1400" dirty="0" smtClean="0"/>
              <a:t> </a:t>
            </a:r>
            <a:r>
              <a:rPr lang="ru-RU" sz="1400" dirty="0"/>
              <a:t>Создание пожарной охраны и организация ее </a:t>
            </a:r>
            <a:r>
              <a:rPr lang="ru-RU" sz="1400" dirty="0" smtClean="0"/>
              <a:t>деятельности.</a:t>
            </a:r>
          </a:p>
          <a:p>
            <a:pPr>
              <a:buFont typeface="Arial" pitchFamily="34" charset="0"/>
              <a:buChar char="•"/>
            </a:pPr>
            <a:r>
              <a:rPr lang="ru-RU" sz="1400" dirty="0"/>
              <a:t> Разработка и осуществление мер пожарной </a:t>
            </a:r>
            <a:r>
              <a:rPr lang="ru-RU" sz="1400" dirty="0" smtClean="0"/>
              <a:t>безопасности.</a:t>
            </a:r>
          </a:p>
          <a:p>
            <a:pPr>
              <a:buFont typeface="Arial" pitchFamily="34" charset="0"/>
              <a:buChar char="•"/>
            </a:pPr>
            <a:r>
              <a:rPr lang="ru-RU" sz="1400" dirty="0"/>
              <a:t> Реализация прав, обязанностей и ответственности в области пожарной </a:t>
            </a:r>
            <a:r>
              <a:rPr lang="ru-RU" sz="1400" dirty="0" smtClean="0"/>
              <a:t>безопасности.</a:t>
            </a:r>
          </a:p>
          <a:p>
            <a:pPr lvl="0">
              <a:buFont typeface="Arial" pitchFamily="34" charset="0"/>
              <a:buChar char="•"/>
            </a:pPr>
            <a:r>
              <a:rPr lang="ru-RU" sz="1400" dirty="0"/>
              <a:t>Проведение противопожарной пропаганды и обучение населения мерам пожарной </a:t>
            </a:r>
            <a:r>
              <a:rPr lang="ru-RU" sz="1400" dirty="0" smtClean="0"/>
              <a:t>безопасности.</a:t>
            </a:r>
            <a:endParaRPr lang="ru-RU" sz="1400" dirty="0"/>
          </a:p>
          <a:p>
            <a:pPr>
              <a:buFont typeface="Arial" pitchFamily="34" charset="0"/>
              <a:buChar char="•"/>
            </a:pPr>
            <a:r>
              <a:rPr lang="ru-RU" sz="1400" dirty="0" smtClean="0"/>
              <a:t> </a:t>
            </a:r>
            <a:r>
              <a:rPr lang="ru-RU" sz="1400" dirty="0"/>
              <a:t>Содействие деятельности добровольных пожарных и объединений пожарной </a:t>
            </a:r>
            <a:r>
              <a:rPr lang="ru-RU" sz="1400" dirty="0" smtClean="0"/>
              <a:t>охраны</a:t>
            </a:r>
            <a:r>
              <a:rPr lang="ru-RU" sz="1400" dirty="0"/>
              <a:t>.</a:t>
            </a:r>
            <a:endParaRPr lang="ru-RU" sz="1400" dirty="0" smtClean="0"/>
          </a:p>
          <a:p>
            <a:pPr>
              <a:buFont typeface="Arial" pitchFamily="34" charset="0"/>
              <a:buChar char="•"/>
            </a:pPr>
            <a:r>
              <a:rPr lang="ru-RU" sz="1400" dirty="0"/>
              <a:t> Привлечение населения к обеспечению пожарной </a:t>
            </a:r>
            <a:r>
              <a:rPr lang="ru-RU" sz="1400" dirty="0" smtClean="0"/>
              <a:t>безопасности.</a:t>
            </a:r>
          </a:p>
          <a:p>
            <a:pPr>
              <a:buFont typeface="Arial" pitchFamily="34" charset="0"/>
              <a:buChar char="•"/>
            </a:pPr>
            <a:r>
              <a:rPr lang="ru-RU" sz="1400" dirty="0"/>
              <a:t> Научно-техническое обеспечение пожарной </a:t>
            </a:r>
            <a:r>
              <a:rPr lang="ru-RU" sz="1400" dirty="0" smtClean="0"/>
              <a:t>безопасности.</a:t>
            </a:r>
          </a:p>
          <a:p>
            <a:pPr lvl="0">
              <a:buFont typeface="Arial" pitchFamily="34" charset="0"/>
              <a:buChar char="•"/>
            </a:pPr>
            <a:r>
              <a:rPr lang="ru-RU" sz="1400" dirty="0"/>
              <a:t> </a:t>
            </a:r>
            <a:r>
              <a:rPr lang="ru-RU" sz="1400" dirty="0" smtClean="0"/>
              <a:t> Установление особого противопожарного режима.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811620" y="692696"/>
            <a:ext cx="400052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Font typeface="Arial" pitchFamily="34" charset="0"/>
              <a:buChar char="•"/>
            </a:pPr>
            <a:r>
              <a:rPr lang="ru-RU" sz="1400" dirty="0" smtClean="0"/>
              <a:t> </a:t>
            </a:r>
            <a:r>
              <a:rPr lang="ru-RU" sz="1400" dirty="0"/>
              <a:t>Информационное обеспечение в области пожарной </a:t>
            </a:r>
            <a:r>
              <a:rPr lang="ru-RU" sz="1400" dirty="0" smtClean="0"/>
              <a:t>безопасности.</a:t>
            </a:r>
            <a:endParaRPr lang="ru-RU" sz="1400" dirty="0"/>
          </a:p>
          <a:p>
            <a:pPr>
              <a:buFont typeface="Arial" pitchFamily="34" charset="0"/>
              <a:buChar char="•"/>
            </a:pPr>
            <a:r>
              <a:rPr lang="ru-RU" sz="1400" dirty="0" smtClean="0"/>
              <a:t> </a:t>
            </a:r>
            <a:r>
              <a:rPr lang="ru-RU" sz="1400" dirty="0"/>
              <a:t>Осуществление государственного пожарного надзора и других контрольных функций по обеспечению пожарной безопасности</a:t>
            </a:r>
            <a:r>
              <a:rPr lang="ru-RU" sz="1400" dirty="0" smtClean="0"/>
              <a:t>.</a:t>
            </a:r>
          </a:p>
          <a:p>
            <a:pPr>
              <a:buFont typeface="Arial" pitchFamily="34" charset="0"/>
              <a:buChar char="•"/>
            </a:pPr>
            <a:r>
              <a:rPr lang="ru-RU" sz="1400" dirty="0"/>
              <a:t> Производство пожарно-технической продукции, выполнение работ и оказание услуг в области пожарной безопасности</a:t>
            </a:r>
            <a:r>
              <a:rPr lang="ru-RU" sz="1400" dirty="0" smtClean="0"/>
              <a:t>.</a:t>
            </a:r>
          </a:p>
          <a:p>
            <a:pPr>
              <a:buFont typeface="Arial" pitchFamily="34" charset="0"/>
              <a:buChar char="•"/>
            </a:pPr>
            <a:r>
              <a:rPr lang="ru-RU" sz="1400" dirty="0"/>
              <a:t> Лицензирование деятельности (работ, услуг) в области пожарной безопасности и сертификация </a:t>
            </a:r>
            <a:r>
              <a:rPr lang="ru-RU" sz="1400" dirty="0" smtClean="0"/>
              <a:t>продукции</a:t>
            </a:r>
          </a:p>
          <a:p>
            <a:pPr>
              <a:buFont typeface="Arial" pitchFamily="34" charset="0"/>
              <a:buChar char="•"/>
            </a:pPr>
            <a:r>
              <a:rPr lang="ru-RU" sz="1400" dirty="0"/>
              <a:t>Противопожарное </a:t>
            </a:r>
            <a:r>
              <a:rPr lang="ru-RU" sz="1400" dirty="0" smtClean="0"/>
              <a:t>страхование.</a:t>
            </a:r>
            <a:endParaRPr lang="ru-RU" sz="1400" dirty="0"/>
          </a:p>
          <a:p>
            <a:pPr>
              <a:buFont typeface="Arial" pitchFamily="34" charset="0"/>
              <a:buChar char="•"/>
            </a:pPr>
            <a:r>
              <a:rPr lang="ru-RU" sz="1400" dirty="0" smtClean="0"/>
              <a:t> </a:t>
            </a:r>
            <a:r>
              <a:rPr lang="ru-RU" sz="1400" dirty="0"/>
              <a:t>Установление налоговых льгот и осуществление иных </a:t>
            </a:r>
            <a:r>
              <a:rPr lang="ru-RU" sz="1400" dirty="0" smtClean="0"/>
              <a:t>обеспечения </a:t>
            </a:r>
            <a:r>
              <a:rPr lang="ru-RU" sz="1400" dirty="0"/>
              <a:t>пожарной </a:t>
            </a:r>
            <a:r>
              <a:rPr lang="ru-RU" sz="1400" dirty="0" smtClean="0"/>
              <a:t>безопасности.</a:t>
            </a:r>
            <a:endParaRPr lang="ru-RU" sz="1400" dirty="0"/>
          </a:p>
          <a:p>
            <a:pPr>
              <a:buFont typeface="Arial" pitchFamily="34" charset="0"/>
              <a:buChar char="•"/>
            </a:pPr>
            <a:r>
              <a:rPr lang="ru-RU" sz="1400" dirty="0" smtClean="0"/>
              <a:t> </a:t>
            </a:r>
            <a:r>
              <a:rPr lang="ru-RU" sz="1400" dirty="0"/>
              <a:t>Тушение пожаров и проведение связанных с ними первоочередных аварийно-спасательных работ</a:t>
            </a:r>
            <a:r>
              <a:rPr lang="ru-RU" sz="1400" dirty="0" smtClean="0"/>
              <a:t>.</a:t>
            </a:r>
          </a:p>
          <a:p>
            <a:pPr lvl="0">
              <a:buFont typeface="Arial" pitchFamily="34" charset="0"/>
              <a:buChar char="•"/>
            </a:pPr>
            <a:r>
              <a:rPr lang="ru-RU" sz="1400" dirty="0"/>
              <a:t> Учет пожаров и их </a:t>
            </a:r>
            <a:r>
              <a:rPr lang="ru-RU" sz="1400" dirty="0" smtClean="0"/>
              <a:t>последствий.</a:t>
            </a:r>
            <a:endParaRPr lang="ru-RU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50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282" y="684989"/>
            <a:ext cx="350046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180975"/>
            <a:r>
              <a:rPr lang="ru-RU" dirty="0"/>
              <a:t>Производственные объекты отличаются повышенной пожарной опасностью, так как характеризуется сложностью производственных процессов, наличием значительных количеств сжиженных горючих газов, твердых сгораемых материалов, большой оснащенностью электрических установок и другое.</a:t>
            </a:r>
          </a:p>
          <a:p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4766554" y="3901254"/>
            <a:ext cx="36433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ПРИЧИНЫ ПОЖАРА: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161264" y="4301364"/>
            <a:ext cx="4896543" cy="13619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ru-RU" sz="1650" dirty="0" smtClean="0"/>
              <a:t> Нарушение технологического режима – 33%</a:t>
            </a:r>
          </a:p>
          <a:p>
            <a:pPr algn="just">
              <a:buFont typeface="Arial" pitchFamily="34" charset="0"/>
              <a:buChar char="•"/>
            </a:pPr>
            <a:r>
              <a:rPr lang="ru-RU" sz="1650" dirty="0" smtClean="0"/>
              <a:t> Неисправность электрооборудования – 16%</a:t>
            </a:r>
          </a:p>
          <a:p>
            <a:pPr algn="just">
              <a:buFont typeface="Arial" pitchFamily="34" charset="0"/>
              <a:buChar char="•"/>
            </a:pPr>
            <a:r>
              <a:rPr lang="ru-RU" sz="1650" dirty="0"/>
              <a:t> П</a:t>
            </a:r>
            <a:r>
              <a:rPr lang="ru-RU" sz="1650" dirty="0" smtClean="0"/>
              <a:t>лохая подготовка к ремонту оборудования – 13%</a:t>
            </a:r>
          </a:p>
          <a:p>
            <a:pPr algn="just">
              <a:buFont typeface="Arial" pitchFamily="34" charset="0"/>
              <a:buChar char="•"/>
            </a:pPr>
            <a:r>
              <a:rPr lang="ru-RU" sz="1650" dirty="0"/>
              <a:t> </a:t>
            </a:r>
            <a:r>
              <a:rPr lang="ru-RU" sz="1650" dirty="0" smtClean="0"/>
              <a:t>Самовозгорание промасленной ветоши и других материалов – 10%</a:t>
            </a:r>
          </a:p>
        </p:txBody>
      </p:sp>
      <p:pic>
        <p:nvPicPr>
          <p:cNvPr id="6" name="Рисунок 5" descr="055726e04da3085012ea148b7cdb11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87008" y="1000108"/>
            <a:ext cx="4428642" cy="2786082"/>
          </a:xfrm>
          <a:prstGeom prst="rect">
            <a:avLst/>
          </a:prstGeom>
        </p:spPr>
      </p:pic>
      <p:pic>
        <p:nvPicPr>
          <p:cNvPr id="7" name="Рисунок 6" descr="d3e69f762f_19751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568" y="4005064"/>
            <a:ext cx="3350112" cy="2233407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326910" y="142852"/>
            <a:ext cx="846257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ПОЖАРНАЯ</a:t>
            </a:r>
            <a:r>
              <a:rPr lang="ru-RU" sz="32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БЕЗОПАСНОСТЬ НА ПРОИЗВОДСТВЕ</a:t>
            </a:r>
            <a:endParaRPr lang="ru-RU" sz="2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/>
        </p:nvGraphicFramePr>
        <p:xfrm>
          <a:off x="285720" y="1714488"/>
          <a:ext cx="8215370" cy="42148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928662" y="357166"/>
            <a:ext cx="68836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ИСТОЧНИКАМИ ВОСПЛАМЕНЕНИЯ МОГУТ БЫТЬ: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50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14414" y="285728"/>
            <a:ext cx="62151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ПРАВА И ОБЯЗАННОСТИ ПРЕДПРИЯТИЙ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14282" y="692696"/>
            <a:ext cx="85725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/>
              <a:t>Законом </a:t>
            </a:r>
            <a:r>
              <a:rPr lang="ru-RU" sz="1600" b="1" dirty="0" smtClean="0"/>
              <a:t>"О пожарной безопасности" </a:t>
            </a:r>
            <a:r>
              <a:rPr lang="ru-RU" sz="1600" dirty="0" smtClean="0"/>
              <a:t>предприятиям предоставлены следующие </a:t>
            </a:r>
            <a:r>
              <a:rPr lang="ru-RU" sz="1600" b="1" dirty="0" smtClean="0"/>
              <a:t>права</a:t>
            </a:r>
            <a:r>
              <a:rPr lang="ru-RU" sz="1600" dirty="0" smtClean="0"/>
              <a:t>:</a:t>
            </a:r>
            <a:endParaRPr lang="ru-RU" sz="1600" dirty="0"/>
          </a:p>
        </p:txBody>
      </p:sp>
      <p:sp>
        <p:nvSpPr>
          <p:cNvPr id="6" name="TextBox 5"/>
          <p:cNvSpPr txBox="1"/>
          <p:nvPr/>
        </p:nvSpPr>
        <p:spPr>
          <a:xfrm>
            <a:off x="234146" y="1340768"/>
            <a:ext cx="4857784" cy="4624343"/>
          </a:xfrm>
          <a:prstGeom prst="rect">
            <a:avLst/>
          </a:prstGeom>
          <a:noFill/>
          <a:ln w="5715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1550" dirty="0" smtClean="0">
                <a:solidFill>
                  <a:schemeClr val="tx1"/>
                </a:solidFill>
              </a:rPr>
              <a:t> Создавать, реорганизовывать и ликвидировать в установленном порядке подразделения пожарной охраны, которые они содержат за счет собственных средств, в том числе на основе договоров с Государственной противопожарной службой;</a:t>
            </a:r>
          </a:p>
          <a:p>
            <a:pPr>
              <a:buFont typeface="Arial" pitchFamily="34" charset="0"/>
              <a:buChar char="•"/>
            </a:pPr>
            <a:r>
              <a:rPr lang="ru-RU" sz="1550" dirty="0" smtClean="0">
                <a:solidFill>
                  <a:schemeClr val="tx1"/>
                </a:solidFill>
              </a:rPr>
              <a:t> Вносить в органы государственной власти и органы местного самоуправления предложения по обеспечению пожарной безопасности;</a:t>
            </a:r>
          </a:p>
          <a:p>
            <a:pPr>
              <a:buFont typeface="Arial" pitchFamily="34" charset="0"/>
              <a:buChar char="•"/>
            </a:pPr>
            <a:r>
              <a:rPr lang="ru-RU" sz="1550" dirty="0" smtClean="0">
                <a:solidFill>
                  <a:schemeClr val="tx1"/>
                </a:solidFill>
              </a:rPr>
              <a:t> Проводить работы по установлению причин и обстоятельств пожаров, происшедших на предприятиях;</a:t>
            </a:r>
          </a:p>
          <a:p>
            <a:pPr>
              <a:buFont typeface="Arial" pitchFamily="34" charset="0"/>
              <a:buChar char="•"/>
            </a:pPr>
            <a:r>
              <a:rPr lang="ru-RU" sz="1550" dirty="0" smtClean="0">
                <a:solidFill>
                  <a:schemeClr val="tx1"/>
                </a:solidFill>
              </a:rPr>
              <a:t> Устанавливать меры социального и экономического стимулирования обеспечения пожарной безопасности;</a:t>
            </a:r>
          </a:p>
          <a:p>
            <a:pPr>
              <a:buFont typeface="Arial" pitchFamily="34" charset="0"/>
              <a:buChar char="•"/>
            </a:pPr>
            <a:r>
              <a:rPr lang="ru-RU" sz="1550" dirty="0" smtClean="0">
                <a:solidFill>
                  <a:schemeClr val="tx1"/>
                </a:solidFill>
              </a:rPr>
              <a:t> Получать информацию по вопросам пожарной безопасности, в том числе в установленном порядке от органов управления и подразделений пожарной охраны;</a:t>
            </a:r>
            <a:endParaRPr lang="ru-RU" sz="1550" dirty="0">
              <a:solidFill>
                <a:schemeClr val="tx1"/>
              </a:solidFill>
            </a:endParaRPr>
          </a:p>
        </p:txBody>
      </p:sp>
      <p:pic>
        <p:nvPicPr>
          <p:cNvPr id="7" name="Рисунок 6" descr="pog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72198" y="1643050"/>
            <a:ext cx="2386390" cy="33939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57224" y="357166"/>
            <a:ext cx="70009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На предприятия законом также возлагаются следующие </a:t>
            </a:r>
            <a:r>
              <a:rPr lang="ru-RU" sz="2400" b="1" dirty="0" smtClean="0"/>
              <a:t>обязанности</a:t>
            </a:r>
            <a:r>
              <a:rPr lang="ru-RU" sz="2400" dirty="0" smtClean="0"/>
              <a:t>:</a:t>
            </a:r>
            <a:endParaRPr lang="ru-RU" sz="2400" dirty="0"/>
          </a:p>
        </p:txBody>
      </p:sp>
      <p:sp>
        <p:nvSpPr>
          <p:cNvPr id="3" name="TextBox 2"/>
          <p:cNvSpPr txBox="1"/>
          <p:nvPr/>
        </p:nvSpPr>
        <p:spPr>
          <a:xfrm>
            <a:off x="142844" y="1285860"/>
            <a:ext cx="8858312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1600" dirty="0" smtClean="0"/>
              <a:t> Соблюдать требования пожарной безопасности, а также выполнять предписания, постановления и иные законные требования должностных лиц пожарной охраны;</a:t>
            </a:r>
          </a:p>
          <a:p>
            <a:pPr>
              <a:buFont typeface="Arial" pitchFamily="34" charset="0"/>
              <a:buChar char="•"/>
            </a:pPr>
            <a:r>
              <a:rPr lang="ru-RU" sz="1600" dirty="0" smtClean="0"/>
              <a:t> Разрабатывать и осуществлять меры по обеспечению пожарной безопасности;</a:t>
            </a:r>
          </a:p>
          <a:p>
            <a:pPr>
              <a:buFont typeface="Arial" pitchFamily="34" charset="0"/>
              <a:buChar char="•"/>
            </a:pPr>
            <a:r>
              <a:rPr lang="ru-RU" sz="1600" dirty="0" smtClean="0"/>
              <a:t> Проводить противопожарную пропаганду, а также обучать своих работников мерам пожарной безопасности;</a:t>
            </a:r>
          </a:p>
          <a:p>
            <a:pPr>
              <a:buFont typeface="Arial" pitchFamily="34" charset="0"/>
              <a:buChar char="•"/>
            </a:pPr>
            <a:r>
              <a:rPr lang="ru-RU" sz="1600" dirty="0" smtClean="0"/>
              <a:t> Включать в коллективный договор (соглашение) вопросы пожарной безопасности;</a:t>
            </a:r>
          </a:p>
          <a:p>
            <a:pPr>
              <a:buFont typeface="Arial" pitchFamily="34" charset="0"/>
              <a:buChar char="•"/>
            </a:pPr>
            <a:r>
              <a:rPr lang="ru-RU" sz="1600" dirty="0" smtClean="0"/>
              <a:t> Содержать в исправном состоянии системы и средства противопожарной защиты, включая первичные средства тушения пожаров, не допускать их использования не по назначению;</a:t>
            </a:r>
          </a:p>
          <a:p>
            <a:pPr>
              <a:buFont typeface="Arial" pitchFamily="34" charset="0"/>
              <a:buChar char="•"/>
            </a:pPr>
            <a:r>
              <a:rPr lang="ru-RU" sz="1600" dirty="0" smtClean="0"/>
              <a:t> Создавать и содержать в соответствии с установленными нормами органы управления и подразделения пожарной охраны, в том числе на основе договоров с Государственной противопожарной службой;</a:t>
            </a:r>
          </a:p>
          <a:p>
            <a:pPr>
              <a:buFont typeface="Arial" pitchFamily="34" charset="0"/>
              <a:buChar char="•"/>
            </a:pPr>
            <a:r>
              <a:rPr lang="ru-RU" sz="1600" dirty="0" smtClean="0"/>
              <a:t> Оказывать содействие пожарной охране при тушении пожаров, установлении причин и условий их возникновения и развития, а также при выявлении лиц, виновных в нарушении требований пожарной безопасности и возникновении пожаров;</a:t>
            </a:r>
          </a:p>
          <a:p>
            <a:endParaRPr lang="ru-RU" sz="1400" dirty="0" smtClean="0"/>
          </a:p>
          <a:p>
            <a:pPr>
              <a:buFont typeface="Arial" pitchFamily="34" charset="0"/>
              <a:buChar char="•"/>
            </a:pPr>
            <a:endParaRPr lang="ru-RU" sz="1400" dirty="0" smtClean="0"/>
          </a:p>
          <a:p>
            <a:endParaRPr lang="ru-RU" sz="1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50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282" y="357166"/>
            <a:ext cx="8572560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1600" dirty="0" smtClean="0"/>
              <a:t> Обеспечивать доступ должностным лицам пожарной охраны, при осуществлении ими служебных обязанностей на территории, в здания, сооружения и на иные объекты предприятий;</a:t>
            </a:r>
          </a:p>
          <a:p>
            <a:pPr>
              <a:buFont typeface="Arial" pitchFamily="34" charset="0"/>
              <a:buChar char="•"/>
            </a:pPr>
            <a:endParaRPr lang="ru-RU" sz="1600" dirty="0" smtClean="0"/>
          </a:p>
          <a:p>
            <a:pPr>
              <a:buFont typeface="Arial" pitchFamily="34" charset="0"/>
              <a:buChar char="•"/>
            </a:pPr>
            <a:r>
              <a:rPr lang="ru-RU" sz="1600" dirty="0" smtClean="0"/>
              <a:t> Предоставлять по требованию должностных лиц Государственной противопожарной службы сведения и документы о состоянии пожарной безопасности на предприятиях, в том числе о пожарной опасности производимой ими продукции, а также о происшедших на их территории пожарах и их последствиях;</a:t>
            </a:r>
          </a:p>
          <a:p>
            <a:pPr>
              <a:buFont typeface="Arial" pitchFamily="34" charset="0"/>
              <a:buChar char="•"/>
            </a:pPr>
            <a:endParaRPr lang="ru-RU" sz="1600" dirty="0" smtClean="0"/>
          </a:p>
          <a:p>
            <a:pPr>
              <a:buFont typeface="Arial" pitchFamily="34" charset="0"/>
              <a:buChar char="•"/>
            </a:pPr>
            <a:r>
              <a:rPr lang="ru-RU" sz="1600" dirty="0" smtClean="0"/>
              <a:t> Незамедлительно сообщать в пожарную охрану о возникших пожарах, неисправностях имеющихся систем и средств противопожарной защиты, об изменении состояния дорог и проездов;</a:t>
            </a:r>
          </a:p>
          <a:p>
            <a:pPr>
              <a:buFont typeface="Arial" pitchFamily="34" charset="0"/>
              <a:buChar char="•"/>
            </a:pPr>
            <a:endParaRPr lang="ru-RU" sz="1600" dirty="0" smtClean="0"/>
          </a:p>
          <a:p>
            <a:pPr>
              <a:buFont typeface="Arial" pitchFamily="34" charset="0"/>
              <a:buChar char="•"/>
            </a:pPr>
            <a:r>
              <a:rPr lang="ru-RU" sz="1600" dirty="0" smtClean="0"/>
              <a:t> Предоставлять в установленном порядке при тушении пожаров на территориях предприятий необходимые силы и средства, горюче-смазочные материалы, а также продукты питания и места отдыха для личного состава пожарной охраны, участвующего в выполнении боевых действий по тушению пожаров, и привлеченных к тушению пожаров сил;</a:t>
            </a:r>
            <a:endParaRPr lang="ru-RU" sz="1600" dirty="0"/>
          </a:p>
        </p:txBody>
      </p:sp>
      <p:pic>
        <p:nvPicPr>
          <p:cNvPr id="3" name="Рисунок 2" descr="shtrafy za narushenie pojarnoi bezopasnosti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7158" y="4714884"/>
            <a:ext cx="2071702" cy="200437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50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2844" y="214290"/>
            <a:ext cx="6013332" cy="64017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180975"/>
            <a:r>
              <a:rPr lang="ru-RU" b="1" dirty="0" smtClean="0">
                <a:solidFill>
                  <a:srgbClr val="351413"/>
                </a:solidFill>
              </a:rPr>
              <a:t>Согласно Правилам пожарной безопасности на каждом предприятии приказом (инструкцией) должен быть установлен соответствующий их пожарной опасности противопожарный режим в том числе:</a:t>
            </a:r>
          </a:p>
          <a:p>
            <a:pPr indent="180975">
              <a:buFont typeface="Arial" pitchFamily="34" charset="0"/>
              <a:buChar char="•"/>
            </a:pPr>
            <a:r>
              <a:rPr lang="ru-RU" sz="1600" dirty="0" smtClean="0"/>
              <a:t>Определены и оборудованы места для курения;</a:t>
            </a:r>
          </a:p>
          <a:p>
            <a:pPr indent="180975">
              <a:buFont typeface="Arial" pitchFamily="34" charset="0"/>
              <a:buChar char="•"/>
            </a:pPr>
            <a:r>
              <a:rPr lang="ru-RU" sz="1600" dirty="0" smtClean="0"/>
              <a:t>Определены места и допустимое количество единовременно находящихся в помещениях сырья, полуфабрикатов и готовой продукции;</a:t>
            </a:r>
          </a:p>
          <a:p>
            <a:pPr indent="180975">
              <a:buFont typeface="Arial" pitchFamily="34" charset="0"/>
              <a:buChar char="•"/>
            </a:pPr>
            <a:r>
              <a:rPr lang="ru-RU" sz="1600" dirty="0" smtClean="0"/>
              <a:t>Установлен порядок уборки горючих отходов и пыли, хранения промасленной спецодежды;</a:t>
            </a:r>
          </a:p>
          <a:p>
            <a:pPr indent="180975">
              <a:buFont typeface="Arial" pitchFamily="34" charset="0"/>
              <a:buChar char="•"/>
            </a:pPr>
            <a:r>
              <a:rPr lang="ru-RU" sz="1600" dirty="0" smtClean="0"/>
              <a:t>Определен порядок обесточивания электрооборудования в случае пожара и по окончании рабочего дня;</a:t>
            </a:r>
          </a:p>
          <a:p>
            <a:pPr indent="180975"/>
            <a:r>
              <a:rPr lang="ru-RU" sz="1600" b="1" dirty="0" smtClean="0">
                <a:solidFill>
                  <a:srgbClr val="351413"/>
                </a:solidFill>
              </a:rPr>
              <a:t>Должны быть регламентированы:</a:t>
            </a:r>
          </a:p>
          <a:p>
            <a:pPr indent="180975">
              <a:buFont typeface="Arial" pitchFamily="34" charset="0"/>
              <a:buChar char="•"/>
            </a:pPr>
            <a:r>
              <a:rPr lang="ru-RU" sz="1600" dirty="0" smtClean="0"/>
              <a:t>Порядок проведения временных огневых и других пожароопасных работ;</a:t>
            </a:r>
          </a:p>
          <a:p>
            <a:pPr indent="180975">
              <a:buFont typeface="Arial" pitchFamily="34" charset="0"/>
              <a:buChar char="•"/>
            </a:pPr>
            <a:r>
              <a:rPr lang="ru-RU" sz="1600" dirty="0" smtClean="0"/>
              <a:t>Порядок осмотра и закрытия помещений после окончания работы;</a:t>
            </a:r>
          </a:p>
          <a:p>
            <a:pPr indent="180975">
              <a:buFont typeface="Arial" pitchFamily="34" charset="0"/>
              <a:buChar char="•"/>
            </a:pPr>
            <a:r>
              <a:rPr lang="ru-RU" sz="1600" dirty="0" smtClean="0"/>
              <a:t>Действия работников при обнаружении пожара;</a:t>
            </a:r>
          </a:p>
          <a:p>
            <a:pPr indent="180975">
              <a:buFont typeface="Arial" pitchFamily="34" charset="0"/>
              <a:buChar char="•"/>
            </a:pPr>
            <a:r>
              <a:rPr lang="ru-RU" sz="1600" dirty="0" smtClean="0"/>
              <a:t>Определены порядок и сроки прохождения противопожарного инструктажа и занятий по пожарно-техническому минимуму, а также назначены ответственные за их проведение.</a:t>
            </a:r>
            <a:endParaRPr lang="ru-RU" sz="1600" b="1" dirty="0" smtClean="0">
              <a:solidFill>
                <a:srgbClr val="351413"/>
              </a:solidFill>
            </a:endParaRPr>
          </a:p>
          <a:p>
            <a:pPr indent="180975"/>
            <a:endParaRPr lang="ru-RU" sz="1600" b="1" dirty="0" smtClean="0">
              <a:solidFill>
                <a:srgbClr val="351413"/>
              </a:solidFill>
            </a:endParaRPr>
          </a:p>
          <a:p>
            <a:endParaRPr lang="ru-RU" sz="1600" dirty="0"/>
          </a:p>
        </p:txBody>
      </p:sp>
      <p:pic>
        <p:nvPicPr>
          <p:cNvPr id="3" name="Рисунок 2" descr="pozharBezopasnos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32904" y="4293096"/>
            <a:ext cx="3000364" cy="188022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Рисунок 4" descr="ognetushitel-1_0.jpg"/>
          <p:cNvPicPr>
            <a:picLocks noChangeAspect="1"/>
          </p:cNvPicPr>
          <p:nvPr/>
        </p:nvPicPr>
        <p:blipFill>
          <a:blip r:embed="rId3" cstate="print"/>
          <a:srcRect l="15949" t="-2569" r="24810"/>
          <a:stretch>
            <a:fillRect/>
          </a:stretch>
        </p:blipFill>
        <p:spPr>
          <a:xfrm>
            <a:off x="6643702" y="285728"/>
            <a:ext cx="2071702" cy="353377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50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2844" y="500042"/>
            <a:ext cx="864399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180975" algn="ctr"/>
            <a:r>
              <a:rPr lang="ru-RU" dirty="0" smtClean="0"/>
              <a:t>В зданиях и сооружениях (кроме жилых домов) при единовременном нахождении на этаже более 10 человек должны быть разработаны и на видных местах вывешены </a:t>
            </a:r>
            <a:r>
              <a:rPr lang="ru-RU" b="1" dirty="0" smtClean="0"/>
              <a:t>планы (схемы) эвакуации </a:t>
            </a:r>
            <a:r>
              <a:rPr lang="ru-RU" dirty="0" smtClean="0"/>
              <a:t>людей в случае пожара, а также предусмотрена </a:t>
            </a:r>
            <a:r>
              <a:rPr lang="ru-RU" b="1" dirty="0" smtClean="0"/>
              <a:t>система (установка) оповещения </a:t>
            </a:r>
            <a:r>
              <a:rPr lang="ru-RU" dirty="0" smtClean="0"/>
              <a:t>людей о пожаре.</a:t>
            </a:r>
          </a:p>
          <a:p>
            <a:endParaRPr lang="ru-RU" dirty="0"/>
          </a:p>
        </p:txBody>
      </p:sp>
      <p:pic>
        <p:nvPicPr>
          <p:cNvPr id="3" name="Рисунок 2" descr="g850_0_ru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00826" y="4429132"/>
            <a:ext cx="1706733" cy="213236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4" name="Рисунок 3" descr="b044b36d3be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72264" y="2000240"/>
            <a:ext cx="1643074" cy="21003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 descr="plan_evac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4282" y="2857496"/>
            <a:ext cx="4929222" cy="331641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50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282" y="214290"/>
            <a:ext cx="471490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180975"/>
            <a:r>
              <a:rPr lang="ru-RU" sz="1600" dirty="0" smtClean="0"/>
              <a:t>Руководитель объекта с массовым пребыванием людей (50 человек и более) в дополнение к схематическому плану эвакуации людей при пожаре обязан разработать </a:t>
            </a:r>
            <a:r>
              <a:rPr lang="ru-RU" sz="1600" b="1" dirty="0" smtClean="0"/>
              <a:t>инструкцию</a:t>
            </a:r>
            <a:r>
              <a:rPr lang="ru-RU" sz="1600" dirty="0" smtClean="0"/>
              <a:t>, определяющую действия персонала по обеспечению безопасной и быстрой эвакуации людей, по которой не реже одного раза в полугодие должны проводиться практические тренировки всех задействованных для эвакуации работников.</a:t>
            </a:r>
            <a:endParaRPr lang="ru-RU" sz="1600" dirty="0"/>
          </a:p>
        </p:txBody>
      </p:sp>
      <p:pic>
        <p:nvPicPr>
          <p:cNvPr id="3" name="Рисунок 2" descr="на-предприятии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20" y="2928934"/>
            <a:ext cx="6643734" cy="3677903"/>
          </a:xfrm>
          <a:prstGeom prst="rect">
            <a:avLst/>
          </a:prstGeom>
        </p:spPr>
      </p:pic>
      <p:pic>
        <p:nvPicPr>
          <p:cNvPr id="5" name="Рисунок 4" descr="trigger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72066" y="285728"/>
            <a:ext cx="1428750" cy="14192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d0b1d0b5d0b7d18bd0bcd18fd0bdd0bdd18bd0b997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786578" y="214290"/>
            <a:ext cx="2114550" cy="18383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50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720" y="357166"/>
            <a:ext cx="635798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180975"/>
            <a:r>
              <a:rPr lang="ru-RU" sz="1600" dirty="0" smtClean="0"/>
              <a:t>Руководители предприятий, на которых применяются, перерабатываются и хранятся опасные (взрывоопасные) сильнодействующие ядовитые вещества, обязаны сообщать подразделениям пожарной охраны данные о них, необходимые для обеспечения безопасности личного, состава, привлекаемого для тушения пожара и проведения первоочередных аварийно-спасательных работ на этих предприятиях.</a:t>
            </a:r>
          </a:p>
          <a:p>
            <a:endParaRPr lang="ru-RU" sz="1600" dirty="0"/>
          </a:p>
        </p:txBody>
      </p:sp>
      <p:pic>
        <p:nvPicPr>
          <p:cNvPr id="4" name="Рисунок 3" descr="lv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00826" y="214290"/>
            <a:ext cx="2183904" cy="2183904"/>
          </a:xfrm>
          <a:prstGeom prst="diamond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143504" y="3357562"/>
            <a:ext cx="3643338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180975"/>
            <a:r>
              <a:rPr lang="ru-RU" sz="1600" dirty="0" smtClean="0"/>
              <a:t>Территория предприятий в пределах противопожарных разрывов между зданиями, сооружениями и открытыми складами, должна своевременно очищаться от горючих отходов, мусора, тары, опавших листьев, сухой травы и т.п. Горючие отходы, мусор и т.п. следует собирать на специально выделенных площадках в контейнеры или ящики, а затем вывозить.</a:t>
            </a:r>
          </a:p>
          <a:p>
            <a:endParaRPr lang="ru-RU" dirty="0"/>
          </a:p>
        </p:txBody>
      </p:sp>
      <p:pic>
        <p:nvPicPr>
          <p:cNvPr id="6" name="Рисунок 5" descr="[19_04_2009_16_53_10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5720" y="3429000"/>
            <a:ext cx="4286280" cy="311700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50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720" y="357166"/>
            <a:ext cx="407196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180975"/>
            <a:r>
              <a:rPr lang="ru-RU" sz="1600" dirty="0" smtClean="0"/>
              <a:t>Противопожарные разрывы между зданиями и сооружениями, штабелями леса, пиломатериалов, других материалов и оборудования не разрешается использовать под складирование материалов, оборудования и тары, для стоянки транспорта и строительства (установки) зданий и сооружений.</a:t>
            </a:r>
          </a:p>
          <a:p>
            <a:endParaRPr lang="ru-RU" sz="1600" dirty="0"/>
          </a:p>
        </p:txBody>
      </p:sp>
      <p:sp>
        <p:nvSpPr>
          <p:cNvPr id="3" name="TextBox 2"/>
          <p:cNvSpPr txBox="1"/>
          <p:nvPr/>
        </p:nvSpPr>
        <p:spPr>
          <a:xfrm>
            <a:off x="285720" y="3143248"/>
            <a:ext cx="407196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180975"/>
            <a:r>
              <a:rPr lang="ru-RU" sz="1600" dirty="0" smtClean="0"/>
              <a:t>Дороги, проезды, подъезды и проходы к зданиям, сооружениям, открытым складам и водоисточникам, используемые для пожаротушения, подступы к стационарным пожарным лестницам и пожарному инвентарю должны быть всегда свободными, содержаться в исправном состоянии, а зимой быть очищенными от снега и льда.</a:t>
            </a:r>
            <a:endParaRPr lang="ru-RU" sz="1600" dirty="0"/>
          </a:p>
        </p:txBody>
      </p:sp>
      <p:pic>
        <p:nvPicPr>
          <p:cNvPr id="5" name="Рисунок 4" descr="default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29124" y="2857496"/>
            <a:ext cx="2566619" cy="37414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 descr="big-82-347-2011-03-1010-poza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57950" y="214290"/>
            <a:ext cx="2547937" cy="23996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50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357686" y="428604"/>
            <a:ext cx="4500594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180975"/>
            <a:r>
              <a:rPr lang="ru-RU" dirty="0" smtClean="0"/>
              <a:t>Для всех производственных и складских помещений должны быть определены категории взрывопожарной и пожарной опасности, а также класс зоны по Правилам устройства электроустановок, которые надлежит обозначать на дверях помещений.</a:t>
            </a:r>
          </a:p>
          <a:p>
            <a:pPr indent="180975"/>
            <a:r>
              <a:rPr lang="ru-RU" dirty="0" smtClean="0"/>
              <a:t>Около оборудования, имеющего повышенную пожарную опасность, следует вывешивать стандартные знаки (аншлаги, таблички) безопасности.</a:t>
            </a:r>
          </a:p>
          <a:p>
            <a:endParaRPr lang="ru-RU" sz="1600" dirty="0"/>
          </a:p>
        </p:txBody>
      </p:sp>
      <p:pic>
        <p:nvPicPr>
          <p:cNvPr id="3" name="Рисунок 2" descr="gost-12-4-026-01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82" y="357166"/>
            <a:ext cx="3225800" cy="3124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znaki_bezop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4870" y="3804586"/>
            <a:ext cx="4929222" cy="24646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50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57224" y="285728"/>
            <a:ext cx="735816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ПОЖАРНАЯ БЕЗОПАСНОСТЬ В БЫТУ</a:t>
            </a:r>
            <a:endParaRPr lang="ru-RU" sz="36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857356" y="1285860"/>
            <a:ext cx="521497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Основными причинами пожаров в быту являются:</a:t>
            </a:r>
          </a:p>
          <a:p>
            <a:pPr algn="ctr"/>
            <a:endParaRPr lang="ru-RU" dirty="0"/>
          </a:p>
        </p:txBody>
      </p:sp>
      <p:graphicFrame>
        <p:nvGraphicFramePr>
          <p:cNvPr id="4" name="Схема 3"/>
          <p:cNvGraphicFramePr/>
          <p:nvPr/>
        </p:nvGraphicFramePr>
        <p:xfrm>
          <a:off x="1142976" y="2214554"/>
          <a:ext cx="6738942" cy="44291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WordArt 4"/>
          <p:cNvSpPr>
            <a:spLocks noChangeArrowheads="1" noChangeShapeType="1" noTextEdit="1"/>
          </p:cNvSpPr>
          <p:nvPr/>
        </p:nvSpPr>
        <p:spPr bwMode="auto">
          <a:xfrm>
            <a:off x="927100" y="142875"/>
            <a:ext cx="6840538" cy="171132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25694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Средства пожаротушения.</a:t>
            </a:r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1925" y="1854200"/>
            <a:ext cx="4648200" cy="32226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86325" y="1763713"/>
            <a:ext cx="36576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1376363" y="0"/>
            <a:ext cx="6075362" cy="1081088"/>
          </a:xfrm>
        </p:spPr>
        <p:txBody>
          <a:bodyPr/>
          <a:lstStyle/>
          <a:p>
            <a:r>
              <a:rPr lang="ru-RU"/>
              <a:t>Огнетушители</a:t>
            </a:r>
          </a:p>
        </p:txBody>
      </p:sp>
      <p:sp>
        <p:nvSpPr>
          <p:cNvPr id="9227" name="Line 11"/>
          <p:cNvSpPr>
            <a:spLocks noChangeShapeType="1"/>
          </p:cNvSpPr>
          <p:nvPr/>
        </p:nvSpPr>
        <p:spPr bwMode="auto">
          <a:xfrm flipH="1">
            <a:off x="2483768" y="1133475"/>
            <a:ext cx="1683420" cy="1081088"/>
          </a:xfrm>
          <a:prstGeom prst="line">
            <a:avLst/>
          </a:prstGeom>
          <a:noFill/>
          <a:ln w="57150" cmpd="thinThick">
            <a:solidFill>
              <a:srgbClr val="00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9228" name="Line 12"/>
          <p:cNvSpPr>
            <a:spLocks noChangeShapeType="1"/>
          </p:cNvSpPr>
          <p:nvPr/>
        </p:nvSpPr>
        <p:spPr bwMode="auto">
          <a:xfrm>
            <a:off x="5472113" y="1089025"/>
            <a:ext cx="990600" cy="1125538"/>
          </a:xfrm>
          <a:prstGeom prst="line">
            <a:avLst/>
          </a:prstGeom>
          <a:noFill/>
          <a:ln w="57150" cmpd="thinThick">
            <a:solidFill>
              <a:srgbClr val="00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9229" name="Rectangle 13"/>
          <p:cNvSpPr>
            <a:spLocks noChangeArrowheads="1"/>
          </p:cNvSpPr>
          <p:nvPr/>
        </p:nvSpPr>
        <p:spPr bwMode="auto">
          <a:xfrm>
            <a:off x="5292725" y="2528888"/>
            <a:ext cx="3286125" cy="157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Blip>
                <a:blip r:embed="rId2"/>
              </a:buBlip>
            </a:pPr>
            <a:r>
              <a:rPr lang="ru-RU" sz="3200">
                <a:effectLst>
                  <a:outerShdw blurRad="38100" dist="38100" dir="2700000" algn="tl">
                    <a:srgbClr val="000000"/>
                  </a:outerShdw>
                </a:effectLst>
              </a:rPr>
              <a:t>порошковые</a:t>
            </a:r>
          </a:p>
        </p:txBody>
      </p:sp>
      <p:sp>
        <p:nvSpPr>
          <p:cNvPr id="9230" name="Rectangle 14"/>
          <p:cNvSpPr>
            <a:spLocks noChangeArrowheads="1"/>
          </p:cNvSpPr>
          <p:nvPr/>
        </p:nvSpPr>
        <p:spPr bwMode="auto">
          <a:xfrm>
            <a:off x="179512" y="2528888"/>
            <a:ext cx="4733948" cy="14319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1257300" lvl="2" indent="-342900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Blip>
                <a:blip r:embed="rId2"/>
              </a:buBlip>
            </a:pPr>
            <a:r>
              <a:rPr lang="ru-RU" sz="32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углекислотные</a:t>
            </a:r>
            <a:endParaRPr lang="ru-RU" sz="3200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2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92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2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2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2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92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2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2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2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92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2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2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7" grpId="0" animBg="1"/>
      <p:bldP spid="9228" grpId="0" animBg="1"/>
      <p:bldP spid="9229" grpId="0"/>
      <p:bldP spid="923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476250" y="142875"/>
            <a:ext cx="8229600" cy="795338"/>
          </a:xfrm>
        </p:spPr>
        <p:txBody>
          <a:bodyPr>
            <a:normAutofit/>
          </a:bodyPr>
          <a:lstStyle/>
          <a:p>
            <a:r>
              <a:rPr lang="ru-RU"/>
              <a:t>Углекислотные огнетушители</a:t>
            </a:r>
          </a:p>
        </p:txBody>
      </p:sp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89025"/>
            <a:ext cx="2771775" cy="5176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293" name="Rectangle 5"/>
          <p:cNvSpPr>
            <a:spLocks noChangeArrowheads="1"/>
          </p:cNvSpPr>
          <p:nvPr/>
        </p:nvSpPr>
        <p:spPr bwMode="auto">
          <a:xfrm>
            <a:off x="3643305" y="954088"/>
            <a:ext cx="5410207" cy="22605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Blip>
                <a:blip r:embed="rId3"/>
              </a:buBlip>
            </a:pPr>
            <a:endParaRPr lang="ru-RU" sz="2800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Blip>
                <a:blip r:embed="rId3"/>
              </a:buBlip>
            </a:pPr>
            <a:endParaRPr lang="ru-RU" sz="2800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Blip>
                <a:blip r:embed="rId3"/>
              </a:buBlip>
            </a:pPr>
            <a:r>
              <a:rPr lang="ru-RU" sz="2800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Для приведения в действие углекислотного огнетушителя необходимо направить </a:t>
            </a:r>
            <a:r>
              <a:rPr lang="ru-RU" sz="2800" dirty="0" err="1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раструбснегообразователь</a:t>
            </a:r>
            <a:r>
              <a:rPr lang="ru-RU" sz="28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ru-RU" sz="2800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на очаг пожара и отвернуть до отказа </a:t>
            </a:r>
            <a:r>
              <a:rPr lang="ru-RU" sz="2800" dirty="0" err="1">
                <a:effectLst>
                  <a:outerShdw blurRad="38100" dist="38100" dir="2700000" algn="tl">
                    <a:srgbClr val="000000"/>
                  </a:outerShdw>
                </a:effectLst>
              </a:rPr>
              <a:t>маховичок</a:t>
            </a:r>
            <a:r>
              <a:rPr lang="ru-RU" sz="2800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 или нажать на рычаг запорно-пускового устройства.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/>
              <a:t>Строение углекислотного огнетушителя</a:t>
            </a:r>
          </a:p>
        </p:txBody>
      </p:sp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59632" y="1561339"/>
            <a:ext cx="6328618" cy="50601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8750"/>
            <a:ext cx="8229600" cy="749300"/>
          </a:xfrm>
        </p:spPr>
        <p:txBody>
          <a:bodyPr/>
          <a:lstStyle/>
          <a:p>
            <a:r>
              <a:rPr lang="ru-RU" sz="4000"/>
              <a:t>Порошковый огнетушитель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>
          <a:xfrm>
            <a:off x="3222625" y="1600200"/>
            <a:ext cx="5464175" cy="4530725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sz="2800"/>
              <a:t>Наиболее универсальные по области применения и по рабочему диапазону температур (особенно с зарядом классов ABCE), которыми можно успешно тушить почти все классы пожаров, в том числе и электрооборудование, находящееся под напряжением до 1000 В. </a:t>
            </a:r>
          </a:p>
        </p:txBody>
      </p:sp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5888" y="1628775"/>
            <a:ext cx="2498725" cy="4618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/>
              <a:t>Порошковые огнетушители делятся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4032250" y="1808163"/>
            <a:ext cx="4905375" cy="4394200"/>
          </a:xfrm>
        </p:spPr>
        <p:txBody>
          <a:bodyPr/>
          <a:lstStyle/>
          <a:p>
            <a:pPr algn="ctr">
              <a:lnSpc>
                <a:spcPct val="80000"/>
              </a:lnSpc>
              <a:buFont typeface="Wingdings" pitchFamily="2" charset="2"/>
              <a:buNone/>
            </a:pPr>
            <a:r>
              <a:rPr lang="ru-RU" b="1">
                <a:solidFill>
                  <a:srgbClr val="0066FF"/>
                </a:solidFill>
              </a:rPr>
              <a:t>Газогенераторные</a:t>
            </a:r>
          </a:p>
          <a:p>
            <a:pPr>
              <a:lnSpc>
                <a:spcPct val="80000"/>
              </a:lnSpc>
            </a:pPr>
            <a:r>
              <a:rPr lang="ru-RU" sz="2000"/>
              <a:t>Принцип действия заключается в использовании энергии генерируемого в момент запуска газа для выброса огнетушащего вещества. Могут применяться в любых условиях как первичное средство тушения пожаров. Кроме необходимого времени ожидания (6...10 сек.) в первый момент после запуска принципиально не отличаются от закачных огнетушителей.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000"/>
              <a:t/>
            </a:r>
            <a:br>
              <a:rPr lang="ru-RU" sz="2000"/>
            </a:br>
            <a:endParaRPr lang="ru-RU" sz="2000"/>
          </a:p>
        </p:txBody>
      </p:sp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161925" y="1719263"/>
            <a:ext cx="3689350" cy="439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</a:pPr>
            <a:r>
              <a:rPr lang="ru-RU" sz="3200">
                <a:solidFill>
                  <a:srgbClr val="0066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Закачные</a:t>
            </a:r>
          </a:p>
          <a:p>
            <a:pPr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</a:pPr>
            <a:r>
              <a:rPr lang="ru-RU" sz="2000">
                <a:effectLst>
                  <a:outerShdw blurRad="38100" dist="38100" dir="2700000" algn="tl">
                    <a:srgbClr val="000000"/>
                  </a:outerShdw>
                </a:effectLst>
              </a:rPr>
              <a:t>Заряжены огнетушащим порошком и закачены инертным газом (это может быть азот, углекислота)или воздухом под давлением примерно 16 атм </a:t>
            </a:r>
            <a:endParaRPr lang="ru-RU" sz="2000">
              <a:solidFill>
                <a:srgbClr val="0066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Blip>
                <a:blip r:embed="rId2"/>
              </a:buBlip>
            </a:pPr>
            <a:endParaRPr lang="ru-RU" sz="200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5370" name="Line 10"/>
          <p:cNvSpPr>
            <a:spLocks noChangeShapeType="1"/>
          </p:cNvSpPr>
          <p:nvPr/>
        </p:nvSpPr>
        <p:spPr bwMode="auto">
          <a:xfrm flipH="1">
            <a:off x="1962150" y="1268413"/>
            <a:ext cx="1619250" cy="585787"/>
          </a:xfrm>
          <a:prstGeom prst="line">
            <a:avLst/>
          </a:prstGeom>
          <a:noFill/>
          <a:ln w="57150" cmpd="thinThick">
            <a:solidFill>
              <a:srgbClr val="00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5371" name="Line 11"/>
          <p:cNvSpPr>
            <a:spLocks noChangeShapeType="1"/>
          </p:cNvSpPr>
          <p:nvPr/>
        </p:nvSpPr>
        <p:spPr bwMode="auto">
          <a:xfrm>
            <a:off x="5516563" y="1223963"/>
            <a:ext cx="1397000" cy="584200"/>
          </a:xfrm>
          <a:prstGeom prst="line">
            <a:avLst/>
          </a:prstGeom>
          <a:noFill/>
          <a:ln w="57150" cmpd="thinThick">
            <a:solidFill>
              <a:srgbClr val="00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5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uild="p"/>
      <p:bldP spid="15364" grpId="0"/>
      <p:bldP spid="15370" grpId="0" animBg="1"/>
      <p:bldP spid="1537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50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2844" y="357166"/>
            <a:ext cx="35004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180975">
              <a:buFont typeface="Arial" pitchFamily="34" charset="0"/>
              <a:buChar char="•"/>
            </a:pPr>
            <a:r>
              <a:rPr lang="ru-RU" sz="2000" b="1" dirty="0" smtClean="0"/>
              <a:t>Системы пожаротушения</a:t>
            </a:r>
          </a:p>
          <a:p>
            <a:pPr indent="180975"/>
            <a:endParaRPr lang="ru-RU" sz="1600" dirty="0"/>
          </a:p>
        </p:txBody>
      </p:sp>
      <p:sp>
        <p:nvSpPr>
          <p:cNvPr id="3" name="TextBox 2"/>
          <p:cNvSpPr txBox="1"/>
          <p:nvPr/>
        </p:nvSpPr>
        <p:spPr>
          <a:xfrm>
            <a:off x="214282" y="857232"/>
            <a:ext cx="364333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85725"/>
            <a:r>
              <a:rPr lang="ru-RU" sz="1600" dirty="0" smtClean="0"/>
              <a:t>Системы пожаротушения прежде всего предназначены для предотвращения и тушения пожаров в зданиях и сооружениях посредством как автоматических установок, так и с помощью сил пожарных частей. </a:t>
            </a:r>
          </a:p>
          <a:p>
            <a:pPr indent="85725"/>
            <a:r>
              <a:rPr lang="ru-RU" sz="1600" dirty="0" smtClean="0"/>
              <a:t>Работы в системе пожаротушения как правило разделены на два основных направления: системы автоматического пожаротушения и системы наружного и внутреннего противопожарного водоснабжения.</a:t>
            </a:r>
            <a:endParaRPr lang="ru-RU" sz="1600" dirty="0"/>
          </a:p>
        </p:txBody>
      </p:sp>
      <p:pic>
        <p:nvPicPr>
          <p:cNvPr id="4" name="Рисунок 3" descr="36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20" y="4071942"/>
            <a:ext cx="2738430" cy="20538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5143504" y="357166"/>
            <a:ext cx="35004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180975">
              <a:buFont typeface="Arial" pitchFamily="34" charset="0"/>
              <a:buChar char="•"/>
            </a:pPr>
            <a:r>
              <a:rPr lang="ru-RU" sz="2000" b="1" dirty="0" smtClean="0"/>
              <a:t>Системы </a:t>
            </a:r>
            <a:r>
              <a:rPr lang="ru-RU" sz="2000" b="1" dirty="0" err="1" smtClean="0"/>
              <a:t>дымоудаления</a:t>
            </a:r>
            <a:endParaRPr lang="ru-RU" sz="2000" b="1" dirty="0" smtClean="0"/>
          </a:p>
          <a:p>
            <a:pPr indent="180975"/>
            <a:endParaRPr lang="ru-RU" sz="1600" dirty="0"/>
          </a:p>
        </p:txBody>
      </p:sp>
      <p:sp>
        <p:nvSpPr>
          <p:cNvPr id="6" name="TextBox 5"/>
          <p:cNvSpPr txBox="1"/>
          <p:nvPr/>
        </p:nvSpPr>
        <p:spPr>
          <a:xfrm>
            <a:off x="4929190" y="857232"/>
            <a:ext cx="364333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85725"/>
            <a:r>
              <a:rPr lang="ru-RU" sz="1600" dirty="0" smtClean="0"/>
              <a:t>Системы </a:t>
            </a:r>
            <a:r>
              <a:rPr lang="ru-RU" sz="1600" dirty="0" err="1" smtClean="0"/>
              <a:t>дымоудаления</a:t>
            </a:r>
            <a:r>
              <a:rPr lang="ru-RU" sz="1600" dirty="0" smtClean="0"/>
              <a:t> являются в устройстве </a:t>
            </a:r>
            <a:r>
              <a:rPr lang="ru-RU" sz="1600" dirty="0" err="1" smtClean="0"/>
              <a:t>пожаробезопасности</a:t>
            </a:r>
            <a:r>
              <a:rPr lang="ru-RU" sz="1600" dirty="0" smtClean="0"/>
              <a:t> не маловажными элементами, они призваны обезопасить всех присутствующих в здании на момент пожара от опасных факторов пожара, позволяя тем самым своевременно всем покинуть опасный объект. </a:t>
            </a:r>
          </a:p>
          <a:p>
            <a:pPr indent="85725"/>
            <a:r>
              <a:rPr lang="ru-RU" sz="1600" dirty="0" err="1" smtClean="0"/>
              <a:t>Дымоудаление</a:t>
            </a:r>
            <a:r>
              <a:rPr lang="ru-RU" sz="1600" dirty="0" smtClean="0"/>
              <a:t> может использоваться как в административных и офисных зданиях, так на предприятиях и в частных квартирах.</a:t>
            </a:r>
            <a:endParaRPr lang="ru-RU" sz="16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29190" y="4000504"/>
            <a:ext cx="3333750" cy="22193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50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282" y="357166"/>
            <a:ext cx="37147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b="1" dirty="0" smtClean="0"/>
              <a:t> </a:t>
            </a:r>
            <a:r>
              <a:rPr lang="ru-RU" sz="2000" b="1" dirty="0" smtClean="0"/>
              <a:t>Системы видеонаблюдения</a:t>
            </a:r>
            <a:endParaRPr lang="ru-RU" sz="20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214282" y="857232"/>
            <a:ext cx="4000528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85725"/>
            <a:r>
              <a:rPr lang="ru-RU" sz="1600" dirty="0" smtClean="0"/>
              <a:t>Охранное оборудование, обеспечивающее безопасность жизни людей и имущества, содержит широкий спектр средств, одним из которых является  система видеонаблюдения. Главным преимуществом таких средств защиты является полный мониторинг и запись всех событий. В случае возникновения чрезвычайных ситуаций на охраняемом объекте оператор охранной системы может с легкостью прокрутить всю запись событий назад и выявить всю информацию и  полноту произошедших событий.</a:t>
            </a:r>
            <a:endParaRPr lang="ru-RU" sz="16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4429132"/>
            <a:ext cx="2357454" cy="17680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4429140" y="357166"/>
            <a:ext cx="49291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b="1" dirty="0" smtClean="0"/>
              <a:t> </a:t>
            </a:r>
            <a:r>
              <a:rPr lang="ru-RU" sz="2000" b="1" dirty="0" smtClean="0"/>
              <a:t>Огнезащита строительных конструкций</a:t>
            </a:r>
            <a:endParaRPr lang="ru-RU" sz="20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4786314" y="726234"/>
            <a:ext cx="421484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180975"/>
            <a:r>
              <a:rPr lang="ru-RU" sz="1600" dirty="0" smtClean="0"/>
              <a:t>Для обеспечения пожарной безопасности или огнезащиты в новых сооружениях, а также для приведения старых зданий в соответствие с установленными нормами, требованиями пожарной безопасности и эксплуатационными испытаниями необходима противопожарная обработка конструкций.</a:t>
            </a:r>
          </a:p>
          <a:p>
            <a:pPr indent="180975"/>
            <a:r>
              <a:rPr lang="ru-RU" sz="1600" dirty="0" smtClean="0"/>
              <a:t>Огнезащита строительных конструкций – это пропитка различных видов тканей, деревянных и металлических конструкций, помещений специализированными лаками и красками для обеспечения повышения предела огнестойкости. Все эти средства являются безопасными для человека и окружающей среды, но на некоторых объектах необходимо проводить услуги по эксплуатационным испытаниям.</a:t>
            </a:r>
            <a:endParaRPr lang="ru-RU" sz="1600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18239" y="5236797"/>
            <a:ext cx="1582917" cy="15001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50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28596" y="214290"/>
            <a:ext cx="82868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ПОЖАРНАЯ ПРОФИЛАКТИКА</a:t>
            </a:r>
            <a:endParaRPr lang="ru-RU" sz="4000" dirty="0"/>
          </a:p>
        </p:txBody>
      </p:sp>
      <p:sp>
        <p:nvSpPr>
          <p:cNvPr id="3" name="TextBox 2"/>
          <p:cNvSpPr txBox="1"/>
          <p:nvPr/>
        </p:nvSpPr>
        <p:spPr>
          <a:xfrm>
            <a:off x="1000100" y="1214422"/>
            <a:ext cx="753234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/>
              <a:t>Мероприятия по пожарной профилактике разделяются на организационные, технические, режимные и эксплуатационные</a:t>
            </a:r>
            <a:r>
              <a:rPr lang="ru-RU" dirty="0" smtClean="0"/>
              <a:t>.</a:t>
            </a:r>
          </a:p>
          <a:p>
            <a:pPr algn="ctr"/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214282" y="2071678"/>
            <a:ext cx="8501122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dirty="0" smtClean="0"/>
              <a:t> </a:t>
            </a:r>
            <a:r>
              <a:rPr lang="ru-RU" b="1" i="1" dirty="0" smtClean="0"/>
              <a:t>Организационные мероприятия: </a:t>
            </a:r>
            <a:r>
              <a:rPr lang="ru-RU" sz="1600" dirty="0" smtClean="0"/>
              <a:t>предусматривают правильную эксплуатацию машин и внутризаводского транспорта, правильное содержание зданий, территории, противопожарный инструктаж.</a:t>
            </a:r>
          </a:p>
          <a:p>
            <a:endParaRPr lang="ru-RU" sz="1600" b="1" i="1" dirty="0" smtClean="0"/>
          </a:p>
          <a:p>
            <a:pPr>
              <a:buFont typeface="Arial" pitchFamily="34" charset="0"/>
              <a:buChar char="•"/>
            </a:pPr>
            <a:r>
              <a:rPr lang="ru-RU" b="1" i="1" dirty="0" smtClean="0"/>
              <a:t> Технические мероприятия: </a:t>
            </a:r>
            <a:r>
              <a:rPr lang="ru-RU" sz="1600" dirty="0" smtClean="0"/>
              <a:t>соблюдение противопожарных правил и норм при проектировании зданий, при устройстве электропроводов и оборудования, отопления, вентиляции, освещения, правильное размещение оборудования.</a:t>
            </a:r>
          </a:p>
          <a:p>
            <a:pPr>
              <a:buFont typeface="Arial" pitchFamily="34" charset="0"/>
              <a:buChar char="•"/>
            </a:pPr>
            <a:endParaRPr lang="ru-RU" sz="1600" b="1" i="1" dirty="0" smtClean="0"/>
          </a:p>
          <a:p>
            <a:pPr>
              <a:buFont typeface="Arial" pitchFamily="34" charset="0"/>
              <a:buChar char="•"/>
            </a:pPr>
            <a:r>
              <a:rPr lang="ru-RU" b="1" i="1" dirty="0" smtClean="0"/>
              <a:t> Режимные мероприятия: </a:t>
            </a:r>
            <a:r>
              <a:rPr lang="ru-RU" sz="1600" dirty="0" smtClean="0"/>
              <a:t>запрещение курения в неустановленных местах, запрещение сварочных и других огневых работ в пожароопасных помещениях и тому подобное.</a:t>
            </a:r>
          </a:p>
          <a:p>
            <a:pPr>
              <a:buFont typeface="Arial" pitchFamily="34" charset="0"/>
              <a:buChar char="•"/>
            </a:pPr>
            <a:endParaRPr lang="ru-RU" sz="1600" b="1" i="1" dirty="0" smtClean="0"/>
          </a:p>
          <a:p>
            <a:pPr>
              <a:buFont typeface="Arial" pitchFamily="34" charset="0"/>
              <a:buChar char="•"/>
            </a:pPr>
            <a:r>
              <a:rPr lang="ru-RU" b="1" i="1" dirty="0" smtClean="0"/>
              <a:t> Эксплуатационные мероприятия: </a:t>
            </a:r>
            <a:r>
              <a:rPr lang="ru-RU" sz="1600" dirty="0" smtClean="0"/>
              <a:t>своевременная профилактика, осмотры, ремонты и испытание технологического оборудования.</a:t>
            </a:r>
            <a:r>
              <a:rPr lang="ru-RU" sz="1600" b="1" i="1" dirty="0" smtClean="0"/>
              <a:t> </a:t>
            </a:r>
            <a:endParaRPr lang="ru-RU" sz="1600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50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720" y="285728"/>
            <a:ext cx="450056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180975"/>
            <a:r>
              <a:rPr lang="ru-RU" sz="1600" dirty="0" smtClean="0"/>
              <a:t>Для предупреждения распространения пожара с одного здания на другое между ними устраивают </a:t>
            </a:r>
            <a:r>
              <a:rPr lang="ru-RU" sz="1600" b="1" dirty="0" smtClean="0"/>
              <a:t>противопожарные разрывы</a:t>
            </a:r>
            <a:r>
              <a:rPr lang="ru-RU" sz="1600" dirty="0" smtClean="0"/>
              <a:t>. При определении противопожарных разрывов исходят из того, что наибольшую опасность в отношении возможного воспламенения соседних зданий и сооружений представляет тепловое излучение от очага пожара. </a:t>
            </a:r>
            <a:endParaRPr lang="ru-RU" sz="1600" dirty="0"/>
          </a:p>
        </p:txBody>
      </p:sp>
      <p:pic>
        <p:nvPicPr>
          <p:cNvPr id="3" name="Рисунок 2" descr="0000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43504" y="357166"/>
            <a:ext cx="3740457" cy="15001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TextBox 3"/>
          <p:cNvSpPr txBox="1"/>
          <p:nvPr/>
        </p:nvSpPr>
        <p:spPr>
          <a:xfrm>
            <a:off x="5143504" y="2000240"/>
            <a:ext cx="35004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351413"/>
                </a:solidFill>
              </a:rPr>
              <a:t>Противопожарные разрывы между жилыми домами</a:t>
            </a:r>
            <a:endParaRPr lang="ru-RU" sz="1400" b="1" dirty="0">
              <a:solidFill>
                <a:srgbClr val="351413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214810" y="3357562"/>
            <a:ext cx="464347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180975"/>
            <a:r>
              <a:rPr lang="ru-RU" sz="1600" dirty="0" smtClean="0"/>
              <a:t>Противопожарные стены должны быть выполнены из несгораемых материалов, иметь предел огнестойкости не менее 2.5 часов и опираться на фундаменты. Противопожарные стены рассчитывают на устойчивость с учетом возможности одностороннего обрушения перекрытий и других конструкций при пожаре.</a:t>
            </a:r>
            <a:endParaRPr lang="ru-RU" sz="1600" dirty="0"/>
          </a:p>
        </p:txBody>
      </p:sp>
      <p:pic>
        <p:nvPicPr>
          <p:cNvPr id="6" name="Рисунок 5" descr="2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34" y="2714620"/>
            <a:ext cx="3360444" cy="34290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TextBox 6"/>
          <p:cNvSpPr txBox="1"/>
          <p:nvPr/>
        </p:nvSpPr>
        <p:spPr>
          <a:xfrm>
            <a:off x="857224" y="6143644"/>
            <a:ext cx="26432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351413"/>
                </a:solidFill>
              </a:rPr>
              <a:t>Варианты устройства противопожарной стены</a:t>
            </a:r>
            <a:endParaRPr lang="ru-RU" sz="1400" b="1" dirty="0">
              <a:solidFill>
                <a:srgbClr val="35141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50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282" y="357166"/>
            <a:ext cx="871543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180975"/>
            <a:r>
              <a:rPr lang="ru-RU" dirty="0" smtClean="0"/>
              <a:t>Противопожарные двери, окна и ворота в противопожарных стенах должны иметь предел огнестойкости не менее 1.2 часа, а противопожарные перекрытия не менее 1 часа. Такие перекрытия не должны иметь проемов и отверстий, через которые могут проникать продукты горения при пожаре.</a:t>
            </a:r>
          </a:p>
          <a:p>
            <a:pPr indent="180975"/>
            <a:r>
              <a:rPr lang="ru-RU" dirty="0" smtClean="0"/>
              <a:t>При проектировании зданий необходимо предусмотреть безопасную эвакуацию людей на случай возникновения пожара. При возникновении пожара люди должны покинуть здание в течение минимального времени, которое определяется кратчайшим расстоянием от места их нахождения до выхода наружу.</a:t>
            </a:r>
          </a:p>
          <a:p>
            <a:pPr indent="180975"/>
            <a:endParaRPr lang="ru-RU" sz="1600" dirty="0"/>
          </a:p>
        </p:txBody>
      </p:sp>
      <p:pic>
        <p:nvPicPr>
          <p:cNvPr id="4" name="Рисунок 3" descr="3608f6ecdaf6a4101336f9956ba7eb87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00298" y="3429000"/>
            <a:ext cx="4357718" cy="217885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50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2844" y="428604"/>
            <a:ext cx="5000660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66700"/>
            <a:r>
              <a:rPr lang="ru-RU" sz="1600" dirty="0" smtClean="0"/>
              <a:t>Число эвакуационных выходов из зданий, помещений и с каждого этажа зданий определяется расчетом, но должно составлять не менее двух. Эвакуационные выходы должны располагаться рассредоточено. При этом лифты и другие механические средства транспортирования людей при расчетах не учитывают. Ширина участков путей эвакуации должна быть не менее 1 м, а дверей на путях эвакуации не менее 0.8м. Ширина наружных дверей лестничных клеток должна быть не менее ширины марша лестницы, высота прохода на путях эвакуации - не менее 2 м. При проектировании зданий и сооружений для эвакуации людей должны предусматриваться следующие виды лестничных клеток и лестниц: незадымляемые лестничные клетки (сообщающиеся с наружной воздушной зоной или оборудованные техническими устройствами для подпора воздуха); закрытые клетки с естественным освещением через окна в наружных стенах; закрытые лестничные клетки без естественного освещения; внутренние открытые лестницы (без ограждающих внутренних стен); наружные открытые лестницы.</a:t>
            </a:r>
          </a:p>
          <a:p>
            <a:endParaRPr lang="ru-RU" sz="1600" dirty="0"/>
          </a:p>
        </p:txBody>
      </p:sp>
      <p:pic>
        <p:nvPicPr>
          <p:cNvPr id="3" name="Рисунок 2" descr="d0bfd0bed0b6d0b0d180d18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57818" y="571480"/>
            <a:ext cx="3500462" cy="342902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522288" y="-630238"/>
            <a:ext cx="8229600" cy="1258888"/>
          </a:xfrm>
        </p:spPr>
        <p:txBody>
          <a:bodyPr/>
          <a:lstStyle/>
          <a:p>
            <a:r>
              <a:rPr lang="ru-RU"/>
              <a:t>Пожарный щит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>
          <a:xfrm>
            <a:off x="0" y="3338513"/>
            <a:ext cx="2835275" cy="1423987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ru-RU"/>
              <a:t>Лопата</a:t>
            </a:r>
          </a:p>
        </p:txBody>
      </p:sp>
      <p:pic>
        <p:nvPicPr>
          <p:cNvPr id="1946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57338" y="1403350"/>
            <a:ext cx="5651500" cy="4995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9461" name="Rectangle 5"/>
          <p:cNvSpPr>
            <a:spLocks noChangeArrowheads="1"/>
          </p:cNvSpPr>
          <p:nvPr/>
        </p:nvSpPr>
        <p:spPr bwMode="auto">
          <a:xfrm>
            <a:off x="6686550" y="3294063"/>
            <a:ext cx="1323975" cy="1423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</a:pPr>
            <a:endParaRPr lang="ru-RU" sz="320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9462" name="Rectangle 6"/>
          <p:cNvSpPr>
            <a:spLocks noChangeArrowheads="1"/>
          </p:cNvSpPr>
          <p:nvPr/>
        </p:nvSpPr>
        <p:spPr bwMode="auto">
          <a:xfrm>
            <a:off x="836613" y="0"/>
            <a:ext cx="1323975" cy="1423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</a:pPr>
            <a:endParaRPr lang="ru-RU" sz="320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9463" name="Rectangle 7"/>
          <p:cNvSpPr>
            <a:spLocks noChangeArrowheads="1"/>
          </p:cNvSpPr>
          <p:nvPr/>
        </p:nvSpPr>
        <p:spPr bwMode="auto">
          <a:xfrm>
            <a:off x="6642100" y="4194175"/>
            <a:ext cx="1323975" cy="1423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</a:pPr>
            <a:endParaRPr lang="ru-RU" sz="320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9464" name="Rectangle 8"/>
          <p:cNvSpPr>
            <a:spLocks noChangeArrowheads="1"/>
          </p:cNvSpPr>
          <p:nvPr/>
        </p:nvSpPr>
        <p:spPr bwMode="auto">
          <a:xfrm>
            <a:off x="115888" y="2593975"/>
            <a:ext cx="1323975" cy="1423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</a:pPr>
            <a:endParaRPr lang="ru-RU" sz="320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9465" name="Rectangle 9"/>
          <p:cNvSpPr>
            <a:spLocks noChangeArrowheads="1"/>
          </p:cNvSpPr>
          <p:nvPr/>
        </p:nvSpPr>
        <p:spPr bwMode="auto">
          <a:xfrm>
            <a:off x="7246938" y="1670050"/>
            <a:ext cx="1323975" cy="1423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</a:pPr>
            <a:endParaRPr lang="ru-RU" sz="320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9466" name="Rectangle 10"/>
          <p:cNvSpPr>
            <a:spLocks noChangeArrowheads="1"/>
          </p:cNvSpPr>
          <p:nvPr/>
        </p:nvSpPr>
        <p:spPr bwMode="auto">
          <a:xfrm>
            <a:off x="6327775" y="4419600"/>
            <a:ext cx="1323975" cy="1423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</a:pPr>
            <a:endParaRPr lang="ru-RU" sz="320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9467" name="Rectangle 11"/>
          <p:cNvSpPr>
            <a:spLocks noChangeArrowheads="1"/>
          </p:cNvSpPr>
          <p:nvPr/>
        </p:nvSpPr>
        <p:spPr bwMode="auto">
          <a:xfrm>
            <a:off x="0" y="2663825"/>
            <a:ext cx="1323975" cy="1423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</a:pPr>
            <a:endParaRPr lang="ru-RU" sz="320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9468" name="Rectangle 12"/>
          <p:cNvSpPr>
            <a:spLocks noChangeArrowheads="1"/>
          </p:cNvSpPr>
          <p:nvPr/>
        </p:nvSpPr>
        <p:spPr bwMode="auto">
          <a:xfrm>
            <a:off x="-107950" y="4959350"/>
            <a:ext cx="2160588" cy="1423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</a:pPr>
            <a:r>
              <a:rPr lang="ru-RU" sz="4000">
                <a:effectLst>
                  <a:outerShdw blurRad="38100" dist="38100" dir="2700000" algn="tl">
                    <a:srgbClr val="000000"/>
                  </a:outerShdw>
                </a:effectLst>
              </a:rPr>
              <a:t>Багор</a:t>
            </a:r>
          </a:p>
        </p:txBody>
      </p:sp>
      <p:sp>
        <p:nvSpPr>
          <p:cNvPr id="19469" name="Line 13"/>
          <p:cNvSpPr>
            <a:spLocks noChangeShapeType="1"/>
          </p:cNvSpPr>
          <p:nvPr/>
        </p:nvSpPr>
        <p:spPr bwMode="auto">
          <a:xfrm flipH="1" flipV="1">
            <a:off x="5651500" y="2843213"/>
            <a:ext cx="1576388" cy="225425"/>
          </a:xfrm>
          <a:prstGeom prst="line">
            <a:avLst/>
          </a:prstGeom>
          <a:noFill/>
          <a:ln w="76200">
            <a:solidFill>
              <a:srgbClr val="00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9470" name="Rectangle 14"/>
          <p:cNvSpPr>
            <a:spLocks noChangeArrowheads="1"/>
          </p:cNvSpPr>
          <p:nvPr/>
        </p:nvSpPr>
        <p:spPr bwMode="auto">
          <a:xfrm>
            <a:off x="-423863" y="2214563"/>
            <a:ext cx="2835276" cy="1423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ctr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</a:pPr>
            <a:r>
              <a:rPr lang="ru-RU" sz="3200">
                <a:effectLst>
                  <a:outerShdw blurRad="38100" dist="38100" dir="2700000" algn="tl">
                    <a:srgbClr val="000000"/>
                  </a:outerShdw>
                </a:effectLst>
              </a:rPr>
              <a:t>Лом</a:t>
            </a:r>
          </a:p>
        </p:txBody>
      </p:sp>
      <p:sp>
        <p:nvSpPr>
          <p:cNvPr id="19471" name="Line 15"/>
          <p:cNvSpPr>
            <a:spLocks noChangeShapeType="1"/>
          </p:cNvSpPr>
          <p:nvPr/>
        </p:nvSpPr>
        <p:spPr bwMode="auto">
          <a:xfrm>
            <a:off x="1466850" y="5364163"/>
            <a:ext cx="855663" cy="225425"/>
          </a:xfrm>
          <a:prstGeom prst="line">
            <a:avLst/>
          </a:prstGeom>
          <a:noFill/>
          <a:ln w="76200">
            <a:solidFill>
              <a:srgbClr val="00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9472" name="Line 16"/>
          <p:cNvSpPr>
            <a:spLocks noChangeShapeType="1"/>
          </p:cNvSpPr>
          <p:nvPr/>
        </p:nvSpPr>
        <p:spPr bwMode="auto">
          <a:xfrm>
            <a:off x="1511300" y="3654425"/>
            <a:ext cx="855663" cy="134938"/>
          </a:xfrm>
          <a:prstGeom prst="line">
            <a:avLst/>
          </a:prstGeom>
          <a:noFill/>
          <a:ln w="76200">
            <a:solidFill>
              <a:srgbClr val="00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9473" name="Line 17"/>
          <p:cNvSpPr>
            <a:spLocks noChangeShapeType="1"/>
          </p:cNvSpPr>
          <p:nvPr/>
        </p:nvSpPr>
        <p:spPr bwMode="auto">
          <a:xfrm>
            <a:off x="1376363" y="2573338"/>
            <a:ext cx="1574800" cy="406400"/>
          </a:xfrm>
          <a:prstGeom prst="line">
            <a:avLst/>
          </a:prstGeom>
          <a:noFill/>
          <a:ln w="76200">
            <a:solidFill>
              <a:srgbClr val="00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9474" name="Rectangle 18"/>
          <p:cNvSpPr>
            <a:spLocks noChangeArrowheads="1"/>
          </p:cNvSpPr>
          <p:nvPr/>
        </p:nvSpPr>
        <p:spPr bwMode="auto">
          <a:xfrm>
            <a:off x="250825" y="0"/>
            <a:ext cx="2160588" cy="1423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</a:pPr>
            <a:r>
              <a:rPr lang="ru-RU" sz="4000">
                <a:effectLst>
                  <a:outerShdw blurRad="38100" dist="38100" dir="2700000" algn="tl">
                    <a:srgbClr val="000000"/>
                  </a:outerShdw>
                </a:effectLst>
              </a:rPr>
              <a:t>Топор</a:t>
            </a:r>
          </a:p>
        </p:txBody>
      </p:sp>
      <p:sp>
        <p:nvSpPr>
          <p:cNvPr id="19475" name="Line 19"/>
          <p:cNvSpPr>
            <a:spLocks noChangeShapeType="1"/>
          </p:cNvSpPr>
          <p:nvPr/>
        </p:nvSpPr>
        <p:spPr bwMode="auto">
          <a:xfrm>
            <a:off x="1825625" y="638175"/>
            <a:ext cx="1350963" cy="1125538"/>
          </a:xfrm>
          <a:prstGeom prst="line">
            <a:avLst/>
          </a:prstGeom>
          <a:noFill/>
          <a:ln w="76200">
            <a:solidFill>
              <a:srgbClr val="00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9478" name="Rectangle 22"/>
          <p:cNvSpPr>
            <a:spLocks noChangeArrowheads="1"/>
          </p:cNvSpPr>
          <p:nvPr/>
        </p:nvSpPr>
        <p:spPr bwMode="auto">
          <a:xfrm>
            <a:off x="7092950" y="2754313"/>
            <a:ext cx="2160588" cy="1423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</a:pPr>
            <a:r>
              <a:rPr lang="ru-RU" sz="4000">
                <a:effectLst>
                  <a:outerShdw blurRad="38100" dist="38100" dir="2700000" algn="tl">
                    <a:srgbClr val="000000"/>
                  </a:outerShdw>
                </a:effectLst>
              </a:rPr>
              <a:t>Багор</a:t>
            </a:r>
          </a:p>
        </p:txBody>
      </p:sp>
      <p:sp>
        <p:nvSpPr>
          <p:cNvPr id="19479" name="Rectangle 23"/>
          <p:cNvSpPr>
            <a:spLocks noChangeArrowheads="1"/>
          </p:cNvSpPr>
          <p:nvPr/>
        </p:nvSpPr>
        <p:spPr bwMode="auto">
          <a:xfrm>
            <a:off x="7118350" y="1223963"/>
            <a:ext cx="20256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</a:pPr>
            <a:r>
              <a:rPr lang="ru-RU" sz="4000">
                <a:effectLst>
                  <a:outerShdw blurRad="38100" dist="38100" dir="2700000" algn="tl">
                    <a:srgbClr val="000000"/>
                  </a:outerShdw>
                </a:effectLst>
              </a:rPr>
              <a:t>Кошма</a:t>
            </a:r>
          </a:p>
        </p:txBody>
      </p:sp>
      <p:sp>
        <p:nvSpPr>
          <p:cNvPr id="19480" name="Line 24"/>
          <p:cNvSpPr>
            <a:spLocks noChangeShapeType="1"/>
          </p:cNvSpPr>
          <p:nvPr/>
        </p:nvSpPr>
        <p:spPr bwMode="auto">
          <a:xfrm flipH="1">
            <a:off x="4886325" y="1449388"/>
            <a:ext cx="2341563" cy="539750"/>
          </a:xfrm>
          <a:prstGeom prst="line">
            <a:avLst/>
          </a:prstGeom>
          <a:noFill/>
          <a:ln w="76200">
            <a:solidFill>
              <a:srgbClr val="00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50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71472" y="285728"/>
            <a:ext cx="74295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ЗАКЛЮЧЕНИЕ</a:t>
            </a:r>
            <a:endParaRPr lang="ru-RU" sz="4000" dirty="0"/>
          </a:p>
        </p:txBody>
      </p:sp>
      <p:sp>
        <p:nvSpPr>
          <p:cNvPr id="3" name="TextBox 2"/>
          <p:cNvSpPr txBox="1"/>
          <p:nvPr/>
        </p:nvSpPr>
        <p:spPr>
          <a:xfrm>
            <a:off x="500034" y="1071546"/>
            <a:ext cx="8143932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180975"/>
            <a:r>
              <a:rPr lang="ru-RU" sz="1600" dirty="0" smtClean="0"/>
              <a:t>Проблема обеспечения пожарной безопасности в быту и на производстве всегда является актуальной. Необходимо повысить качество проведения авторского надзора при строительстве объектов. Контролирующим органам следует выдавать разрешения на проведение и продление основных строительных работ только после выполнения всего комплекса противопожарных мероприятий: обеспечения функционирования наружного противопожарного водопровода, наличия первичных средств пожаротушения, устройства бытового городка согласно стройгенплану. Эти требования следует осуществлять только в строгом соответствии с проектом, обеспечивая противопожарную защиту здания на всех этапах строительства. Нарушение стадийности проектирования порой влечет за собой невозможность тушения пожара на объекте, что порой ведет к трагическим последствиям.</a:t>
            </a:r>
          </a:p>
          <a:p>
            <a:endParaRPr lang="ru-RU" sz="1600" dirty="0"/>
          </a:p>
        </p:txBody>
      </p:sp>
      <p:pic>
        <p:nvPicPr>
          <p:cNvPr id="4" name="Рисунок 3" descr="c8c5df8cd1954c533d8326eb7bee6b4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27784" y="4139158"/>
            <a:ext cx="4488976" cy="22630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Яркая">
  <a:themeElements>
    <a:clrScheme name="Модульная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415</TotalTime>
  <Words>2324</Words>
  <Application>Microsoft Office PowerPoint</Application>
  <PresentationFormat>Экран (4:3)</PresentationFormat>
  <Paragraphs>155</Paragraphs>
  <Slides>31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2" baseType="lpstr">
      <vt:lpstr>Яркая</vt:lpstr>
      <vt:lpstr>     Преподаватель: Новикова Л.А.        </vt:lpstr>
      <vt:lpstr>ОГЛАВЛЕНИЕ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Огнетушители</vt:lpstr>
      <vt:lpstr>Углекислотные огнетушители</vt:lpstr>
      <vt:lpstr>Строение углекислотного огнетушителя</vt:lpstr>
      <vt:lpstr>Порошковый огнетушитель</vt:lpstr>
      <vt:lpstr>Порошковые огнетушители делятся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Пожарный щит</vt:lpstr>
      <vt:lpstr>Презентация PowerPoint</vt:lpstr>
    </vt:vector>
  </TitlesOfParts>
  <Company>WareZ Provider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«Обеспечение пожарной безопасности производственных и бытовых объектов»</dc:title>
  <dc:creator>www.PHILka.RU</dc:creator>
  <cp:lastModifiedBy>Преподаватель</cp:lastModifiedBy>
  <cp:revision>51</cp:revision>
  <dcterms:created xsi:type="dcterms:W3CDTF">2011-11-25T18:53:34Z</dcterms:created>
  <dcterms:modified xsi:type="dcterms:W3CDTF">2024-12-18T07:04:41Z</dcterms:modified>
</cp:coreProperties>
</file>