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9" r:id="rId11"/>
    <p:sldId id="264" r:id="rId12"/>
    <p:sldId id="271" r:id="rId13"/>
    <p:sldId id="272" r:id="rId14"/>
    <p:sldId id="265" r:id="rId15"/>
    <p:sldId id="266" r:id="rId16"/>
    <p:sldId id="26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14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-108" y="-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29832871738282418"/>
          <c:y val="0.23219345274400521"/>
          <c:w val="0.32150820929331786"/>
          <c:h val="0.4570978434364022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 класс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</c:v>
                </c:pt>
                <c:pt idx="2">
                  <c:v>5.0000000000000114E-2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 класс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</c:v>
                </c:pt>
                <c:pt idx="1">
                  <c:v>0.75000000000000255</c:v>
                </c:pt>
                <c:pt idx="2">
                  <c:v>0.25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axId val="104165760"/>
        <c:axId val="104166912"/>
      </c:barChart>
      <c:catAx>
        <c:axId val="104165760"/>
        <c:scaling>
          <c:orientation val="minMax"/>
        </c:scaling>
        <c:axPos val="b"/>
        <c:numFmt formatCode="General" sourceLinked="0"/>
        <c:tickLblPos val="nextTo"/>
        <c:crossAx val="104166912"/>
        <c:crosses val="autoZero"/>
        <c:auto val="1"/>
        <c:lblAlgn val="ctr"/>
        <c:lblOffset val="100"/>
      </c:catAx>
      <c:valAx>
        <c:axId val="104166912"/>
        <c:scaling>
          <c:orientation val="minMax"/>
        </c:scaling>
        <c:axPos val="l"/>
        <c:majorGridlines/>
        <c:numFmt formatCode="0%" sourceLinked="1"/>
        <c:tickLblPos val="nextTo"/>
        <c:crossAx val="104165760"/>
        <c:crosses val="autoZero"/>
        <c:crossBetween val="between"/>
      </c:valAx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63055426212452514"/>
          <c:y val="0.7985414038611196"/>
          <c:w val="0.20188237382091659"/>
          <c:h val="0.18125633127818544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26398576680723523"/>
          <c:y val="0.13069775174897438"/>
          <c:w val="0.39484176559455969"/>
          <c:h val="0.48879992861484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 класс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 formatCode="0.00%">
                  <c:v>0.125</c:v>
                </c:pt>
                <c:pt idx="1">
                  <c:v>0.87000000000000233</c:v>
                </c:pt>
                <c:pt idx="2" formatCode="General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 класс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Лист1!$C$2:$C$5</c:f>
              <c:numCache>
                <c:formatCode>0.00%</c:formatCode>
                <c:ptCount val="4"/>
                <c:pt idx="0">
                  <c:v>0.125</c:v>
                </c:pt>
                <c:pt idx="1">
                  <c:v>0.8125</c:v>
                </c:pt>
                <c:pt idx="2">
                  <c:v>6.25E-2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axId val="58292864"/>
        <c:axId val="104198528"/>
      </c:barChart>
      <c:catAx>
        <c:axId val="58292864"/>
        <c:scaling>
          <c:orientation val="minMax"/>
        </c:scaling>
        <c:axPos val="b"/>
        <c:numFmt formatCode="General" sourceLinked="1"/>
        <c:tickLblPos val="nextTo"/>
        <c:crossAx val="104198528"/>
        <c:crosses val="autoZero"/>
        <c:auto val="1"/>
        <c:lblAlgn val="ctr"/>
        <c:lblOffset val="100"/>
      </c:catAx>
      <c:valAx>
        <c:axId val="104198528"/>
        <c:scaling>
          <c:orientation val="minMax"/>
        </c:scaling>
        <c:axPos val="l"/>
        <c:majorGridlines/>
        <c:numFmt formatCode="0.00%" sourceLinked="1"/>
        <c:tickLblPos val="nextTo"/>
        <c:crossAx val="582928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0.32742</cdr:x>
      <cdr:y>0.14527</cdr:y>
    </cdr:from>
    <cdr:to>
      <cdr:x>0.49229</cdr:x>
      <cdr:y>0.22846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22581" y="787161"/>
          <a:ext cx="1622737" cy="4507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0.27359</cdr:x>
      <cdr:y>0.11194</cdr:y>
    </cdr:from>
    <cdr:to>
      <cdr:x>0.58176</cdr:x>
      <cdr:y>0.19776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20463" y="386366"/>
          <a:ext cx="1262130" cy="2962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Экспериментальный класс</a:t>
          </a:r>
          <a:endParaRPr lang="ru-RU" sz="1800" b="1" dirty="0">
            <a:solidFill>
              <a:schemeClr val="tx1">
                <a:lumMod val="85000"/>
                <a:lumOff val="15000"/>
              </a:scheme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6296681"/>
      </p:ext>
    </p:extLst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9847480"/>
      </p:ext>
    </p:extLst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5306749"/>
      </p:ext>
    </p:extLst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0800014"/>
      </p:ext>
    </p:extLst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0881627"/>
      </p:ext>
    </p:extLst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7797992"/>
      </p:ext>
    </p:extLst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2199489"/>
      </p:ext>
    </p:extLst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1488383"/>
      </p:ext>
    </p:extLst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294073"/>
      </p:ext>
    </p:extLst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9251273"/>
      </p:ext>
    </p:extLst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5597970"/>
      </p:ext>
    </p:extLst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199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3A236-A2D1-4F19-B5C2-FD685B17E136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83F0D-7D8E-4F51-A110-3A3E2B4793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7344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-files-1-6403-858371-original-&#1050;&#1085;&#1080;&#1075;&#1072;_&#1091;&#1095;&#1080;&#1090;&#1077;&#1083;&#1103;_Wedo.pd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hyperlink" Target="&#1087;&#1088;&#1086;&#1075;&#1088;&#1072;&#1084;&#1084;&#1072;%20&#1082;&#1088;&#1091;&#1078;&#1082;&#1072;&#1055;&#1077;&#1088;&#1074;&#1086;&#1088;&#1086;&#1073;&#1086;&#1090;%20&#1051;&#1077;&#1075;&#1086;.doc" TargetMode="Externa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9580_Hungry%20Alligator.pdf" TargetMode="External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hyperlink" Target="&#1079;&#1072;&#1085;&#1103;&#1090;&#1080;&#1103;%20&#1082;&#1088;&#1091;&#1078;&#1082;&#1072;%20&#1055;&#1077;&#1088;&#1074;&#1086;&#1088;&#1086;&#1073;&#1086;&#1090;%20&#1051;&#1077;&#1075;&#1086;.mp4" TargetMode="External"/><Relationship Id="rId4" Type="http://schemas.openxmlformats.org/officeDocument/2006/relationships/hyperlink" Target="&#1082;&#1086;&#1085;&#1089;&#1087;&#1077;&#1082;&#1090;%20&#1079;&#1072;&#1085;&#1103;&#1090;&#1080;&#1103;.docx" TargetMode="External"/><Relationship Id="rId9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80;&#1075;&#1088;&#1086;&#1074;&#1099;&#1077;%20&#1091;&#1087;&#1088;&#1072;&#1078;&#1085;&#1077;&#1085;&#1080;&#1103;.doc" TargetMode="External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hyperlink" Target="&#1084;&#1077;&#1090;&#1086;&#1076;&#1080;&#1082;&#1072;%20&#1051;&#1072;&#1073;&#1080;&#1088;&#1080;&#1085;&#1090;.doc" TargetMode="External"/><Relationship Id="rId7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Doc1.docx" TargetMode="External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hyperlink" Target="Doc2.docx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54401" y="364403"/>
            <a:ext cx="5054601" cy="241689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Визитная карточка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Чупина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Николаевна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Шахунская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гимназия имени А.С.Пушкина»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625724"/>
            <a:ext cx="9144000" cy="2632077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Мое педагогическое кредо: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«Постоянное совершенствование: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развиваемся мы – 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развиваются и наши дети»</a:t>
            </a: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99559" y="364403"/>
            <a:ext cx="3111442" cy="2261320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19" y="923912"/>
            <a:ext cx="3179723" cy="1997464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9519" y="3475604"/>
            <a:ext cx="3154324" cy="2149667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5" descr="C:\Documents and Settings\236\Рабочий стол\1б\фото\класс\IMG_26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82190" y="4483112"/>
            <a:ext cx="3259179" cy="2052569"/>
          </a:xfrm>
          <a:prstGeom prst="rect">
            <a:avLst/>
          </a:prstGeom>
          <a:noFill/>
        </p:spPr>
      </p:pic>
      <p:pic>
        <p:nvPicPr>
          <p:cNvPr id="10" name="Picture 4" descr="C:\Documents and Settings\236\Рабочий стол\1б\фото\класс\IMG_26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12115" y="4472897"/>
            <a:ext cx="3111442" cy="2072997"/>
          </a:xfrm>
          <a:prstGeom prst="rect">
            <a:avLst/>
          </a:prstGeom>
          <a:noFill/>
        </p:spPr>
      </p:pic>
      <p:pic>
        <p:nvPicPr>
          <p:cNvPr id="11" name="Рисунок 10" descr="Открыть изображение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04213" y="2990127"/>
            <a:ext cx="2166526" cy="20945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28248399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5126"/>
            <a:ext cx="4129088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5" descr="5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59800" y="365125"/>
            <a:ext cx="2461943" cy="193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0fdfc582c70a01d68cce2f555cd078ed_x10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5411" y="4939496"/>
            <a:ext cx="2320891" cy="162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Q4_2008_pg14_figure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67701" y="4919576"/>
            <a:ext cx="2461943" cy="164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LEGO 9580 - Конструктор Перворобот LEG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1710" y="4966022"/>
            <a:ext cx="2460590" cy="160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4800" y="2247901"/>
            <a:ext cx="10716942" cy="1543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конструирования в развитии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образно–логического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мышления младших школьников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400" y="3632086"/>
            <a:ext cx="103232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«Уже в школе дети должны получить возможность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способности, подготовиться к жизни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высокотехнологичном конкурентном мире».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А. Медведев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474454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58802"/>
            <a:ext cx="9144000" cy="965199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формирования личного вклада в развитие образования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1802" y="1777286"/>
            <a:ext cx="10219028" cy="4471115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 – исследовательские условия: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работ педагогов и психологов, занимавшихся проблемами  развития детского мышления Л. С.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Выготского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Леонтьева, С. Л. Рубинштейна, П. Я. Гальперина,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Эльконина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Ж. Пиаже.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Методические условия: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работы во внеурочной деятельности; наличие программы кружка, составленной с опорой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электронную книгу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учителя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Перворобот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Lego We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для учителя.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Lego Education.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PDF, 2009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год);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материально – технической базы (конструкторы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Lego We Do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прохождение курсов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информационно-коммуникационным технологиям. </a:t>
            </a:r>
          </a:p>
          <a:p>
            <a:pPr algn="just"/>
            <a:endParaRPr lang="ru-RU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Организационно-педагогические условия: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работе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семинара, организованного кафедрой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начального образования НИРО; руководство муниципальным инновационным педагогическим проектом; организация и проведение мастер-классов,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://im1-tub-ru.yandex.net/i?id=100cfedecb23763d6b1c7c47f0906307-75-144&amp;n=21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61" y="287143"/>
            <a:ext cx="1162050" cy="142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20130158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личного вклада в развитие образования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27000" y="1511300"/>
            <a:ext cx="3721100" cy="1525588"/>
          </a:xfrm>
          <a:prstGeom prst="wave">
            <a:avLst>
              <a:gd name="adj1" fmla="val 12500"/>
              <a:gd name="adj2" fmla="val -648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стратегическая задача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модернизации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школы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66694" y="1725770"/>
            <a:ext cx="68901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самостоятельных,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инициативных 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ответственных молодых людей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способных в новых социально-экономических условиях  быстро  и эффективно найти свое место в обществе</a:t>
            </a:r>
          </a:p>
        </p:txBody>
      </p:sp>
      <p:sp>
        <p:nvSpPr>
          <p:cNvPr id="7" name="Волна 6"/>
          <p:cNvSpPr/>
          <p:nvPr/>
        </p:nvSpPr>
        <p:spPr>
          <a:xfrm>
            <a:off x="166758" y="3643796"/>
            <a:ext cx="3721099" cy="1792306"/>
          </a:xfrm>
          <a:prstGeom prst="wav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противоречия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92451" y="3065172"/>
            <a:ext cx="6891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70510" algn="just"/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Научно – теоретические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между включением  робототехники в образовательный процесс и недостаточной разработанностью этих вопросов в педагогической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теории и практике.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953816" y="3979572"/>
            <a:ext cx="6930085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70510" algn="just"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Социально – педагогические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между требованиями общества  к модели выпускника начальной школы и реальным уровнем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информационной компетентности обучающихся (применения робототехники).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40935" y="5486402"/>
            <a:ext cx="7007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Научно – методические: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между необходимостью в методическом 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обеспечении и недостатком методических пособий, учебников.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007432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обоснование личного вклада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199" y="1448579"/>
            <a:ext cx="11087100" cy="4792663"/>
          </a:xfrm>
        </p:spPr>
        <p:txBody>
          <a:bodyPr/>
          <a:lstStyle/>
          <a:p>
            <a:pPr marL="0" lv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4501" y="1690688"/>
            <a:ext cx="4127500" cy="1979628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Диагностические   методики Э. Ф.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Замбацявичене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      Л. А.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Ясюковой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     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Л.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Венгера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4587181" y="1448578"/>
            <a:ext cx="5551868" cy="2286016"/>
          </a:xfrm>
          <a:prstGeom prst="rightArrow">
            <a:avLst>
              <a:gd name="adj1" fmla="val 58889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беседы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детьми, </a:t>
            </a:r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65113" lvl="0" indent="-265113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наблюдения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занятиях и в специально организованных диагностических ситуациях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681" y="4040982"/>
            <a:ext cx="4127500" cy="1979628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системы развивающего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В.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Занкова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4587181" y="3995800"/>
            <a:ext cx="5551868" cy="2443100"/>
          </a:xfrm>
          <a:prstGeom prst="rightArrow">
            <a:avLst>
              <a:gd name="adj1" fmla="val 56238"/>
              <a:gd name="adj2" fmla="val 50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мотивация к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познанию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логики и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сообразительности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учениками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учителем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91137" y="4507342"/>
            <a:ext cx="1229716" cy="1733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13294" y="2951355"/>
            <a:ext cx="1237188" cy="17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7" descr="Spielerisch Deutsch lernen - Wortschatz und Grammatik - Lern…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34555" y="1596157"/>
            <a:ext cx="1165492" cy="15431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30070771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 педагогической деятельности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124" y="1365161"/>
            <a:ext cx="11397803" cy="5138670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6824" y="1609860"/>
            <a:ext cx="10380372" cy="14295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Изучение места и роли технологии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конструирования в развитии образно – логического мышления младших школьников 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6824" y="3335627"/>
            <a:ext cx="10393250" cy="13136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Разработать и реализовать на занятиях во внеурочной деятельности программу кружка «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Перворобот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3944" y="4919730"/>
            <a:ext cx="10444766" cy="136516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Проверить эффективность технологии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конструирования в развитии образно – логического мышления.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5701924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282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Ведущая педагогическая идея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374" y="1825625"/>
            <a:ext cx="10515600" cy="2463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во внеурочной деятельности технологии </a:t>
            </a:r>
            <a:r>
              <a:rPr lang="ru-RU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конструирования будет способствовать             развитию образно – логического мышления                                у младших школьников.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9316278" y="826752"/>
            <a:ext cx="1334549" cy="1664658"/>
          </a:xfrm>
          <a:prstGeom prst="curvedLeftArrow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8" name="Picture 4" descr="C:\Documents and Settings\236\Рабочий стол\Занятия кружка перворобот лего\SL3834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148" y="4353060"/>
            <a:ext cx="2944969" cy="2208726"/>
          </a:xfrm>
          <a:prstGeom prst="rect">
            <a:avLst/>
          </a:prstGeom>
          <a:noFill/>
        </p:spPr>
      </p:pic>
      <p:pic>
        <p:nvPicPr>
          <p:cNvPr id="1029" name="Picture 5" descr="C:\Documents and Settings\236\Рабочий стол\Занятия кружка перворобот лего\SL3834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1880" y="4361971"/>
            <a:ext cx="2906332" cy="2179750"/>
          </a:xfrm>
          <a:prstGeom prst="rect">
            <a:avLst/>
          </a:prstGeom>
          <a:noFill/>
        </p:spPr>
      </p:pic>
      <p:pic>
        <p:nvPicPr>
          <p:cNvPr id="1030" name="Picture 6" descr="C:\Documents and Settings\236\Рабочий стол\Занятия кружка перворобот лего\SL3834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43986" y="4378817"/>
            <a:ext cx="2902041" cy="21765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33036068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аспект личного вклада в развитие образования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кружка «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Перворобот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составленная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опорой на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электронную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книгу для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(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для учителя.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Lego Education. 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Формат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PDF, 2009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Picture 5" descr="0899301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6501" y="2684649"/>
            <a:ext cx="2812960" cy="370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236\Рабочий стол\РП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25729" y="2667246"/>
            <a:ext cx="2642826" cy="370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93217983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аспект личного вклада в развитие образования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899" y="1562100"/>
            <a:ext cx="10795001" cy="495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работы по формированию образно – логического мышления посредством конструктора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Do.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Проектирование и сборка.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Обдумывание и поиск нестандартных решений.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file"/>
              </a:rPr>
              <a:t>Навыки общения, совместной работы и обсуждения идей.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 descr="Открыть изображение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3627" y="4043641"/>
            <a:ext cx="2156721" cy="2118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 descr="Открыть изображение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7304" y="4021418"/>
            <a:ext cx="2323548" cy="2114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Открыть изображение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8879" y="4000838"/>
            <a:ext cx="2315747" cy="2161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5" descr="LEGO 9580 - Конструктор Перворобот LEG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85609" y="2370279"/>
            <a:ext cx="2151908" cy="100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357680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6101" y="469901"/>
            <a:ext cx="10121900" cy="1104899"/>
          </a:xfrm>
        </p:spPr>
        <p:txBody>
          <a:bodyPr>
            <a:normAutofit/>
          </a:bodyPr>
          <a:lstStyle/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аспект личного вклада в развитие образования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400" y="1828800"/>
            <a:ext cx="11264900" cy="46228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Игровые упражнения и дидактические игры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 action="ppaction://hlinkfile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с использованием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конструктора 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Лего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We Do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«Чудесный мешочек»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«Что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изменилось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по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памяти»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«Запомни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выложи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«Что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лишнее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«Поиск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недостающей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фигуры»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«Светофор» 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«Выдели похожие»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«Отгадай»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ошибись,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Петрушка»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3"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Открыть изображение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100" y="1776407"/>
            <a:ext cx="2578100" cy="247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Открыть изображение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59800" y="3987801"/>
            <a:ext cx="2382238" cy="24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3" descr="0fdfc582c70a01d68cce2f555cd078ed_x10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4764" y="4506908"/>
            <a:ext cx="2528836" cy="17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ttp://im2-tub-ru.yandex.net/i?id=d453b8176f39a501d672516dc831b3bf-84-144&amp;n=21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428" y="1380464"/>
            <a:ext cx="1160396" cy="1002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31603395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 личного вклада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развитие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степень его новизны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2" y="1690689"/>
            <a:ext cx="2273300" cy="183991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новизна</a:t>
            </a:r>
            <a:endParaRPr lang="ru-RU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7224" y="3786190"/>
            <a:ext cx="2376265" cy="194421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</a:t>
            </a:r>
            <a:endParaRPr lang="ru-RU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3488" y="3933593"/>
            <a:ext cx="6515100" cy="16494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данной работы распространён для учителей начальных классов в рамках проведения мастер-классов, практикумов,  семинаров, в сетевом педагогическом сообществе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3488" y="1690688"/>
            <a:ext cx="6515100" cy="16494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разработана программа по внеурочной деятельности на основе технологии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конструирования для развития образно – логического мышления младших школьников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5372" y="1231901"/>
            <a:ext cx="2197100" cy="16478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5372" y="3109681"/>
            <a:ext cx="2197100" cy="16478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5372" y="4987461"/>
            <a:ext cx="2197100" cy="160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144311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3866"/>
            <a:ext cx="12192000" cy="703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7884" y="463638"/>
            <a:ext cx="10230117" cy="99167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Методика «Раздели на группы» Э. Ф.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Замбацявичене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 Л. А.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Ясюковой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методики: оценка образно – логического мышления обучающихся.</a:t>
            </a:r>
            <a:endParaRPr lang="ru-RU" sz="1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3184" y="1443841"/>
            <a:ext cx="3953813" cy="4622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Ребенку показывают картинку и предлагают следующее задание: «Внимательно посмотри на картинку и раздели представленные на ней фигуры на как можно большее число групп. В каждую такую группу должны входить фигуры, выделяемые по одному общему для них признаку. Назови все фигуры, входящие в каждую из выделенных групп, и тот признак, по которому они выделены». На выполнение всего задания отводится 3 минуты.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Выполнение детьми предложенных заданий оценивалось по десятибалльной системе, где: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8-10 -высокий уровень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5-7 - средний уровень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0-4 - низкий уровень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4700" y="1493949"/>
            <a:ext cx="3889419" cy="452048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3528811" y="1493949"/>
          <a:ext cx="5048519" cy="3889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051" name="Picture 3" descr="C:\Documents and Settings\236\Рабочий стол\Новая папка (3)\P12407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86042" y="1725769"/>
            <a:ext cx="2212517" cy="1200093"/>
          </a:xfrm>
          <a:prstGeom prst="rect">
            <a:avLst/>
          </a:prstGeom>
          <a:noFill/>
        </p:spPr>
      </p:pic>
      <p:graphicFrame>
        <p:nvGraphicFramePr>
          <p:cNvPr id="10" name="Содержимое 5"/>
          <p:cNvGraphicFramePr>
            <a:graphicFrameLocks/>
          </p:cNvGraphicFramePr>
          <p:nvPr/>
        </p:nvGraphicFramePr>
        <p:xfrm>
          <a:off x="7877579" y="3631842"/>
          <a:ext cx="4314421" cy="3021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667484" y="3335628"/>
            <a:ext cx="2284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Контрольный класс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1972" y="5975799"/>
            <a:ext cx="8165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В экспериментальном классе уровень развития образно – логического мышления  заметно выше.</a:t>
            </a:r>
            <a:endParaRPr lang="ru-RU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3866"/>
            <a:ext cx="12192000" cy="703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04800"/>
            <a:ext cx="9144000" cy="384313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Методика «Лабиринт» А. Л. </a:t>
            </a:r>
            <a:r>
              <a:rPr lang="ru-RU" sz="2700" b="1" dirty="0" err="1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Венгер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8540" y="5128591"/>
            <a:ext cx="8004312" cy="887896"/>
          </a:xfrm>
        </p:spPr>
        <p:txBody>
          <a:bodyPr>
            <a:normAutofit/>
          </a:bodyPr>
          <a:lstStyle/>
          <a:p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В экспериментальном классе  обучающиеся имеют достаточно полные и расчлененные пространственные представления. </a:t>
            </a:r>
            <a:endParaRPr lang="ru-RU" sz="18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068" y="822401"/>
            <a:ext cx="3023028" cy="425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95862" y="2835967"/>
            <a:ext cx="2706569" cy="37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lum contrast="24000"/>
          </a:blip>
          <a:srcRect/>
          <a:stretch>
            <a:fillRect/>
          </a:stretch>
        </p:blipFill>
        <p:spPr bwMode="auto">
          <a:xfrm>
            <a:off x="8978279" y="397565"/>
            <a:ext cx="1403695" cy="22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lum contrast="24000"/>
          </a:blip>
          <a:srcRect/>
          <a:stretch>
            <a:fillRect/>
          </a:stretch>
        </p:blipFill>
        <p:spPr bwMode="auto">
          <a:xfrm>
            <a:off x="3823505" y="1881810"/>
            <a:ext cx="1742889" cy="2279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lum contrast="18000"/>
          </a:blip>
          <a:srcRect/>
          <a:stretch>
            <a:fillRect/>
          </a:stretch>
        </p:blipFill>
        <p:spPr bwMode="auto">
          <a:xfrm>
            <a:off x="5738191" y="1245706"/>
            <a:ext cx="2389753" cy="177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2152"/>
            <a:ext cx="12192000" cy="694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63640" y="1808140"/>
          <a:ext cx="10496282" cy="287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7154"/>
                <a:gridCol w="5409128"/>
              </a:tblGrid>
              <a:tr h="9256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file"/>
                        </a:rPr>
                        <a:t>Количество участников конкурса 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file"/>
                        </a:rPr>
                        <a:t>«Модель своими руками» 2014 год 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file"/>
                        </a:rPr>
                        <a:t>(муниципальный этап)</a:t>
                      </a:r>
                      <a:endParaRPr lang="ru-RU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Количество участников </a:t>
                      </a:r>
                      <a:r>
                        <a:rPr lang="ru-RU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лего</a:t>
                      </a:r>
                      <a:r>
                        <a:rPr lang="ru-RU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 – состязаний 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file"/>
                        </a:rPr>
                        <a:t>(школьный этап) 2015 год</a:t>
                      </a:r>
                      <a:endParaRPr lang="ru-RU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539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 человека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8 человек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03332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Победитель конкурса </a:t>
                      </a:r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«Модель своими руками» 2014 год 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(муниципальный этап)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Победители </a:t>
                      </a:r>
                      <a:r>
                        <a:rPr lang="ru-RU" b="1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лего</a:t>
                      </a:r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состязаний 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(школьный этап) 2015 год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539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 человек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8 человек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236\Рабочий стол\SL3836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00011" y="4886833"/>
            <a:ext cx="2446986" cy="1611297"/>
          </a:xfrm>
          <a:prstGeom prst="rect">
            <a:avLst/>
          </a:prstGeom>
          <a:noFill/>
        </p:spPr>
      </p:pic>
      <p:pic>
        <p:nvPicPr>
          <p:cNvPr id="1027" name="Picture 3" descr="C:\Documents and Settings\236\Рабочий стол\SL3836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06140" y="4868214"/>
            <a:ext cx="2549217" cy="1678614"/>
          </a:xfrm>
          <a:prstGeom prst="rect">
            <a:avLst/>
          </a:prstGeom>
          <a:noFill/>
        </p:spPr>
      </p:pic>
      <p:pic>
        <p:nvPicPr>
          <p:cNvPr id="1028" name="Picture 4" descr="C:\Documents and Settings\236\Рабочий стол\SL38361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452139" y="4855335"/>
            <a:ext cx="2546418" cy="16881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1925178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414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Транслируемость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педагогической деятельности и достигнутые эффекты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820" y="1519707"/>
            <a:ext cx="10921284" cy="49064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инновационного педагогического проекта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</a:t>
            </a:r>
            <a:r>
              <a:rPr lang="ru-RU" sz="1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технологий во внеурочной деятельности младших школьников в рамках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внедрения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2014-2015 уч. год</a:t>
            </a:r>
          </a:p>
          <a:p>
            <a:pPr marL="0" indent="0" algn="ctr">
              <a:buNone/>
            </a:pP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3301" y="2265362"/>
            <a:ext cx="1958841" cy="14691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41702" y="2265362"/>
            <a:ext cx="1959348" cy="14695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2004" y="2262189"/>
            <a:ext cx="1923957" cy="14429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16903" y="2233617"/>
            <a:ext cx="1950162" cy="146262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85611" y="3825025"/>
            <a:ext cx="10251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областном семинаре учителей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занковцев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«Внеурочная деятельность младших школьников – потенциал для создания воспитывающей и развивающей среды в МБОУ «Гимназия» в рамках реализации ФГОС НОО»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Documents and Settings\236\Рабочий стол\Новая папка (3)\P124074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6940" y="4877872"/>
            <a:ext cx="2235200" cy="1676400"/>
          </a:xfrm>
          <a:prstGeom prst="rect">
            <a:avLst/>
          </a:prstGeom>
          <a:noFill/>
        </p:spPr>
      </p:pic>
      <p:pic>
        <p:nvPicPr>
          <p:cNvPr id="1027" name="Picture 3" descr="C:\Documents and Settings\236\Рабочий стол\Новая папка (3)\P124073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61388" y="4880020"/>
            <a:ext cx="2202288" cy="1651716"/>
          </a:xfrm>
          <a:prstGeom prst="rect">
            <a:avLst/>
          </a:prstGeom>
          <a:noFill/>
        </p:spPr>
      </p:pic>
      <p:pic>
        <p:nvPicPr>
          <p:cNvPr id="1028" name="Picture 4" descr="C:\Documents and Settings\236\Рабочий стол\Новая папка (3)\P124072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05847" y="4893972"/>
            <a:ext cx="2163652" cy="1622738"/>
          </a:xfrm>
          <a:prstGeom prst="rect">
            <a:avLst/>
          </a:prstGeom>
          <a:noFill/>
        </p:spPr>
      </p:pic>
      <p:pic>
        <p:nvPicPr>
          <p:cNvPr id="1029" name="Picture 5" descr="C:\Documents and Settings\236\Рабочий стол\Новая папка (3)\P124071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641725" y="4893972"/>
            <a:ext cx="2179390" cy="16345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14713748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layer.myshared.ru/927742/data/images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39700" y="1378039"/>
            <a:ext cx="11000525" cy="382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lvl="0" indent="-342900">
              <a:lnSpc>
                <a:spcPct val="100000"/>
              </a:lnSpc>
              <a:buAutoNum type="arabicPeriod"/>
            </a:pPr>
            <a:r>
              <a:rPr lang="ru-RU" altLang="ru-RU" sz="1800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ПервоРобот</a:t>
            </a:r>
            <a:r>
              <a:rPr lang="ru-RU" alt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LEGO® </a:t>
            </a:r>
            <a:r>
              <a:rPr lang="ru-RU" altLang="ru-RU" sz="1800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WeDoTM</a:t>
            </a:r>
            <a:r>
              <a:rPr lang="ru-RU" altLang="ru-RU" sz="1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книга для учителя [Электронный ресурс].</a:t>
            </a:r>
          </a:p>
          <a:p>
            <a:pPr marL="342900" lvl="0" indent="-342900">
              <a:lnSpc>
                <a:spcPct val="100000"/>
              </a:lnSpc>
              <a:buAutoNum type="arabicPeriod"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Андреева К. А. Формирование наглядно-образного мышления посредством использования  конструирования. </a:t>
            </a:r>
          </a:p>
          <a:p>
            <a:pPr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Манжарова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 Н</a:t>
            </a:r>
            <a:r>
              <a:rPr lang="ru-RU" sz="1800" dirty="0" smtClean="0"/>
              <a:t>.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упражнения и дидактические игры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использованием конструкторов типа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00000"/>
              </a:lnSpc>
              <a:buAutoNum type="arabicPeriod" startAt="4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Комарова Л. Г. «Строим из LEGO» (моделирование логических отношений и объектов реального мира средствами конструктора LEGO). — М.; «ЛИНКА — ПРЕСС», 2001.</a:t>
            </a:r>
          </a:p>
          <a:p>
            <a:pPr marL="285750" indent="-285750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Л. С.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Выготский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Возрастная психология. 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 descr="http://im2-tub-ru.yandex.net/i?id=2d97c62f71c3dc883592f621bbf349d7-45-144&amp;n=21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524" y="260648"/>
            <a:ext cx="1483913" cy="1696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97459851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970</Words>
  <Application>Microsoft Office PowerPoint</Application>
  <PresentationFormat>Произвольный</PresentationFormat>
  <Paragraphs>109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Визитная карточка  Чупина Галина Николаевна учитель начальных классов  МБОУ «Шахунская гимназия имени А.С.Пушкина» Нижегородской области </vt:lpstr>
      <vt:lpstr>Тема</vt:lpstr>
      <vt:lpstr>Условия формирования личного вклада в развитие образования</vt:lpstr>
      <vt:lpstr>Актуальность личного вклада в развитие образования</vt:lpstr>
      <vt:lpstr>Теоретическое обоснование личного вклада</vt:lpstr>
      <vt:lpstr>Цель и задачи педагогической деятельности </vt:lpstr>
      <vt:lpstr>Ведущая педагогическая идея</vt:lpstr>
      <vt:lpstr>Деятельностный аспект личного вклада в развитие образования</vt:lpstr>
      <vt:lpstr>Деятельностный аспект личного вклада в развитие образования</vt:lpstr>
      <vt:lpstr>Деятельностный аспект личного вклада в развитие образования</vt:lpstr>
      <vt:lpstr>Диапазон личного вклада в развитие образования и степень его новизны</vt:lpstr>
      <vt:lpstr>Методика «Раздели на группы» Э. Ф. Замбацявичене и Л. А. Ясюковой.  Цель методики: оценка образно – логического мышления обучающихся.</vt:lpstr>
      <vt:lpstr>Методика «Лабиринт» А. Л. Венгер</vt:lpstr>
      <vt:lpstr>Результативность профессиональной педагогической деятельности</vt:lpstr>
      <vt:lpstr>Транслируемость педагогической деятельности и достигнутые эффекты</vt:lpstr>
      <vt:lpstr>Литература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236</cp:lastModifiedBy>
  <cp:revision>100</cp:revision>
  <dcterms:created xsi:type="dcterms:W3CDTF">2015-10-15T18:02:36Z</dcterms:created>
  <dcterms:modified xsi:type="dcterms:W3CDTF">2016-03-29T05:02:23Z</dcterms:modified>
</cp:coreProperties>
</file>