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57" r:id="rId4"/>
    <p:sldId id="258" r:id="rId5"/>
    <p:sldId id="271" r:id="rId6"/>
    <p:sldId id="272" r:id="rId7"/>
    <p:sldId id="260" r:id="rId8"/>
    <p:sldId id="261" r:id="rId9"/>
    <p:sldId id="273" r:id="rId10"/>
    <p:sldId id="274" r:id="rId11"/>
    <p:sldId id="275" r:id="rId12"/>
    <p:sldId id="276" r:id="rId13"/>
    <p:sldId id="277" r:id="rId14"/>
    <p:sldId id="269" r:id="rId15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2" d="100"/>
          <a:sy n="62" d="100"/>
        </p:scale>
        <p:origin x="-1344" y="-54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03-03T04:14:53.037" idx="1">
    <p:pos x="18" y="-4"/>
    <p:text/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77850" y="1371600"/>
            <a:ext cx="8505952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77850" y="3228536"/>
            <a:ext cx="8509254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548" y="1316736"/>
            <a:ext cx="84201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4548" y="2704664"/>
            <a:ext cx="84201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920085"/>
            <a:ext cx="437515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855248"/>
            <a:ext cx="4376870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032111" y="1859758"/>
            <a:ext cx="4378590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95300" y="2514600"/>
            <a:ext cx="437687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514600"/>
            <a:ext cx="4378590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9795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514352"/>
            <a:ext cx="29718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42950" y="1676400"/>
            <a:ext cx="29718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872971" y="1676400"/>
            <a:ext cx="5537729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429566" y="1108077"/>
            <a:ext cx="569595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671145" y="5359769"/>
            <a:ext cx="168402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400" y="1176997"/>
            <a:ext cx="2397252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0400" y="2828785"/>
            <a:ext cx="239395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50300" y="6356351"/>
            <a:ext cx="660400" cy="365125"/>
          </a:xfrm>
        </p:spPr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776276" y="1199517"/>
            <a:ext cx="500253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10319" y="5816600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746625" y="6219826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914402"/>
            <a:ext cx="222885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914402"/>
            <a:ext cx="652145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B11C3-CD6D-48D7-A6EA-F9F63CACA84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10319" y="-7144"/>
            <a:ext cx="9926638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746625" y="-7144"/>
            <a:ext cx="5159375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95300" y="704088"/>
            <a:ext cx="89154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95300" y="1935480"/>
            <a:ext cx="89154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49A8E7-738B-4E03-8D5A-8902B2FEEB85}" type="datetimeFigureOut">
              <a:rPr lang="ru-RU" smtClean="0"/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889250" y="6356351"/>
            <a:ext cx="36322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585200" y="6356351"/>
            <a:ext cx="8255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1AB11C3-CD6D-48D7-A6EA-F9F63CACA847}" type="slidenum">
              <a:rPr lang="ru-RU" smtClean="0"/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0602" y="202408"/>
            <a:ext cx="9945594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www.hubofarticles.com/wp-content/uploads/2015/08/10200136_l-e144059223243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729"/>
            <a:ext cx="9906000" cy="69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g-fotki.yandex.ru/get/5113/20573769.3/0_64955_30308733_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2950" y="3471676"/>
            <a:ext cx="1860606" cy="250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63574" y="799203"/>
            <a:ext cx="64336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</a:t>
            </a:r>
            <a:endParaRPr lang="ru-RU" dirty="0" smtClean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0" cap="none" spc="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Верхнежиримская</a:t>
            </a: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общеобразовательная школа»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60638" y="1852777"/>
            <a:ext cx="18473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53783" y="2351643"/>
            <a:ext cx="717008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i="1" dirty="0" smtClean="0">
                <a:ln w="0"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 мастерская </a:t>
            </a:r>
            <a:endParaRPr lang="ru-RU" sz="6000" b="0" i="1" cap="none" spc="0" dirty="0">
              <a:ln w="0">
                <a:solidFill>
                  <a:srgbClr val="FFC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64508" y="5440400"/>
            <a:ext cx="3970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b="1" dirty="0" smtClean="0">
                <a:ln w="0">
                  <a:solidFill>
                    <a:srgbClr val="7030A0"/>
                  </a:solidFill>
                </a:ln>
                <a:effectLst>
                  <a:glow rad="127000">
                    <a:schemeClr val="bg1">
                      <a:alpha val="8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r>
              <a:rPr lang="ru-RU" b="1" dirty="0">
                <a:ln w="0">
                  <a:solidFill>
                    <a:srgbClr val="7030A0"/>
                  </a:solidFill>
                </a:ln>
                <a:effectLst>
                  <a:glow rad="127000">
                    <a:schemeClr val="bg1">
                      <a:alpha val="8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n w="0">
                  <a:solidFill>
                    <a:srgbClr val="7030A0"/>
                  </a:solidFill>
                </a:ln>
                <a:effectLst>
                  <a:glow rad="127000">
                    <a:schemeClr val="bg1">
                      <a:alpha val="8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>
              <a:ln w="0">
                <a:solidFill>
                  <a:srgbClr val="7030A0"/>
                </a:solidFill>
              </a:ln>
              <a:effectLst>
                <a:glow rad="127000">
                  <a:schemeClr val="bg1">
                    <a:alpha val="8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n w="0">
                  <a:solidFill>
                    <a:srgbClr val="7030A0"/>
                  </a:solidFill>
                </a:ln>
                <a:effectLst>
                  <a:glow rad="127000">
                    <a:schemeClr val="bg1">
                      <a:alpha val="8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и обществознания </a:t>
            </a:r>
            <a:endParaRPr lang="ru-RU" b="1" dirty="0" smtClean="0">
              <a:ln w="0">
                <a:solidFill>
                  <a:srgbClr val="7030A0"/>
                </a:solidFill>
              </a:ln>
              <a:effectLst>
                <a:glow rad="127000">
                  <a:schemeClr val="bg1">
                    <a:alpha val="8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cap="none" spc="0" dirty="0" smtClean="0">
                <a:ln w="0">
                  <a:solidFill>
                    <a:srgbClr val="7030A0"/>
                  </a:solidFill>
                </a:ln>
                <a:effectLst>
                  <a:glow rad="127000">
                    <a:schemeClr val="bg1">
                      <a:alpha val="8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Трифонова Екатерина Васильевна</a:t>
            </a:r>
            <a:endParaRPr lang="ru-RU" b="1" cap="none" spc="0" dirty="0">
              <a:ln w="0">
                <a:solidFill>
                  <a:srgbClr val="7030A0"/>
                </a:solidFill>
              </a:ln>
              <a:effectLst>
                <a:glow rad="127000">
                  <a:schemeClr val="bg1">
                    <a:alpha val="8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http://internat14.ru/wp-content/uploads/2015/11/fgos_0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66768"/>
            <a:ext cx="2672616" cy="891232"/>
          </a:xfrm>
          <a:prstGeom prst="rect">
            <a:avLst/>
          </a:prstGeom>
          <a:noFill/>
          <a:effectLst>
            <a:glow rad="165100">
              <a:schemeClr val="bg1">
                <a:alpha val="85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www.hubofarticles.com/wp-content/uploads/2015/08/10200136_l-e144059223243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712"/>
            <a:ext cx="9906000" cy="69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63084" y="729049"/>
            <a:ext cx="719900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ПРИЕМЫ</a:t>
            </a:r>
            <a:endParaRPr lang="ru-RU" dirty="0" smtClean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29945" y="1853514"/>
            <a:ext cx="6858001" cy="51898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ТЕХНОЛОГИЯ ПРОДУКТИВНОГО ЧТЕНИЯ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42302" y="2619633"/>
            <a:ext cx="6858001" cy="69197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ТЕХНОЛОГИЯ «ПЕРЕВЕРНУТЫЙ КЛАСС»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54660" y="3496968"/>
            <a:ext cx="6895070" cy="72904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ПРОЕКТНЫЕ ТЕХНОЛОГИИ</a:t>
            </a:r>
            <a:endParaRPr lang="ru-RU" dirty="0"/>
          </a:p>
        </p:txBody>
      </p:sp>
      <p:sp>
        <p:nvSpPr>
          <p:cNvPr id="12" name="Заголовок 1"/>
          <p:cNvSpPr txBox="1"/>
          <p:nvPr/>
        </p:nvSpPr>
        <p:spPr>
          <a:xfrm>
            <a:off x="1422448" y="587550"/>
            <a:ext cx="7400281" cy="10188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МЕТОДИЧЕСКИЕ ПРИЁМЫ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www.hubofarticles.com/wp-content/uploads/2015/08/10200136_l-e144059223243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50712"/>
            <a:ext cx="9906000" cy="6908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7" name="Прямоугольник 6"/>
          <p:cNvSpPr/>
          <p:nvPr/>
        </p:nvSpPr>
        <p:spPr>
          <a:xfrm>
            <a:off x="1767016" y="1621221"/>
            <a:ext cx="6922773" cy="273921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chemeClr val="bg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грамотного компетентного читателя, человека, имеющего стойкую привычку  к чтению и потребность в нем как средстве познания мира и самого себя, человека с высоким уровнем языковой культуры, культуры чувств и мышления</a:t>
            </a:r>
            <a:r>
              <a:rPr lang="ru-RU" sz="2800" dirty="0" smtClean="0">
                <a:ln w="0">
                  <a:solidFill>
                    <a:schemeClr val="bg1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smtClean="0">
                <a:ln w="0">
                  <a:solidFill>
                    <a:srgbClr val="FFC0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0" i="1" cap="none" spc="0" dirty="0">
              <a:ln w="0">
                <a:solidFill>
                  <a:srgbClr val="FFC0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80518" y="716692"/>
            <a:ext cx="6858001" cy="51898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ТЕХНОЛОГИЯ ПРОДУКТИВНОГО ЧТЕНИЯ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4034" y="1037968"/>
            <a:ext cx="9191883" cy="1223318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chemeClr val="tx1"/>
                </a:solidFill>
              </a:rPr>
              <a:t>Задача: понимание текстов в явном виде, не явном и выделение главной мысли.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9331" y="2594919"/>
            <a:ext cx="8251739" cy="3707026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/>
              <a:t>Средство: активные приемы на трех этапах работы с текстом.</a:t>
            </a:r>
            <a:endParaRPr lang="ru-RU" sz="4000" dirty="0" smtClean="0"/>
          </a:p>
          <a:p>
            <a:pPr algn="l">
              <a:buFont typeface="Wingdings" panose="05000000000000000000" pitchFamily="2" charset="2"/>
              <a:buChar char="v"/>
            </a:pPr>
            <a:r>
              <a:rPr lang="ru-RU" sz="4000" dirty="0" smtClean="0"/>
              <a:t>До чтения текста</a:t>
            </a:r>
            <a:endParaRPr lang="ru-RU" sz="4000" dirty="0" smtClean="0"/>
          </a:p>
          <a:p>
            <a:pPr algn="l">
              <a:buFont typeface="Wingdings" panose="05000000000000000000" pitchFamily="2" charset="2"/>
              <a:buChar char="v"/>
            </a:pPr>
            <a:r>
              <a:rPr lang="ru-RU" sz="4000" dirty="0" smtClean="0"/>
              <a:t>Во время чтения текста</a:t>
            </a:r>
            <a:endParaRPr lang="ru-RU" sz="4000" dirty="0" smtClean="0"/>
          </a:p>
          <a:p>
            <a:pPr algn="l">
              <a:buFont typeface="Wingdings" panose="05000000000000000000" pitchFamily="2" charset="2"/>
              <a:buChar char="v"/>
            </a:pPr>
            <a:r>
              <a:rPr lang="ru-RU" sz="4000" dirty="0" smtClean="0"/>
              <a:t>После чтения текста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8282" y="321276"/>
            <a:ext cx="9551772" cy="82790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ТЕХНОЛОГИЯ ПРОДУКТИВНОГО ЧТЕНИЯ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8282" y="321276"/>
            <a:ext cx="9551772" cy="82790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ПОДГОТОВКА ТЕКСТА ДЛЯ  ПРОДУКТИВНОГО ЧТЕНИЯ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106" y="1309817"/>
            <a:ext cx="3225113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Выделите в тексте </a:t>
            </a:r>
            <a:r>
              <a:rPr lang="ru-RU" dirty="0" err="1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фактуальную</a:t>
            </a: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подтекстовую</a:t>
            </a: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концептуальную информацию</a:t>
            </a:r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92044" y="3175373"/>
            <a:ext cx="2093147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роль данного текста на уроке.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577179" y="5020656"/>
            <a:ext cx="209314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задания для работы с текстом до чтения.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67646" y="4938274"/>
            <a:ext cx="2093147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Выделите в тексте места остановок во время чтения.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0032" y="3088880"/>
            <a:ext cx="209314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Сформулируйте главный смысловой вопрос после чтения.</a:t>
            </a:r>
            <a:endParaRPr lang="ru-RU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трелка углом 18"/>
          <p:cNvSpPr/>
          <p:nvPr/>
        </p:nvSpPr>
        <p:spPr>
          <a:xfrm>
            <a:off x="1655805" y="1322172"/>
            <a:ext cx="1853514" cy="137160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255533" y="1144750"/>
            <a:ext cx="5305905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1.Самостоятельное изучение нового материала дома с помощью различных источников информации.</a:t>
            </a:r>
            <a:endParaRPr lang="ru-RU" sz="24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://ideamaniya.ru/wp-content/uploads/2016/01/4368x2912.jpg"/>
          <p:cNvPicPr>
            <a:picLocks noChangeAspect="1" noChangeArrowheads="1"/>
          </p:cNvPicPr>
          <p:nvPr/>
        </p:nvPicPr>
        <p:blipFill rotWithShape="1"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9" t="5607" r="11209" b="6695"/>
          <a:stretch>
            <a:fillRect/>
          </a:stretch>
        </p:blipFill>
        <p:spPr bwMode="auto">
          <a:xfrm>
            <a:off x="2" y="3719384"/>
            <a:ext cx="3496959" cy="3138616"/>
          </a:xfrm>
          <a:prstGeom prst="rect">
            <a:avLst/>
          </a:prstGeom>
          <a:noFill/>
          <a:effectLst>
            <a:glow>
              <a:schemeClr val="bg1"/>
            </a:glow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102607" y="4596408"/>
            <a:ext cx="2855145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4.Контроль.</a:t>
            </a:r>
            <a:endParaRPr lang="ru-RU" sz="24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68074" y="3410152"/>
            <a:ext cx="4918726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Закрепление изученного материала.</a:t>
            </a:r>
            <a:endParaRPr lang="ru-RU" sz="24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90000" y="5374883"/>
            <a:ext cx="2093147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5.Рефлексия.</a:t>
            </a:r>
            <a:endParaRPr lang="ru-RU" sz="24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7751" y="2705817"/>
            <a:ext cx="506700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2.Актуализация знаний.</a:t>
            </a:r>
            <a:endParaRPr lang="ru-RU" sz="28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92876" y="197709"/>
            <a:ext cx="6858001" cy="69197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ТЕХНОЛОГИЯ «ПЕРЕВЕРНУТЫЙ КЛАСС»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www.hubofarticles.com/wp-content/uploads/2015/08/10200136_l-e144059223243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712"/>
            <a:ext cx="9906000" cy="69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iphonebox.ru/wp-content/uploads/media/%D0%93%D1%80%D1%83%D0%BF%D0%BF%D0%BE%D0%B2%D1%8B%D0%B5-%D1%84%D0%BE%D1%80%D0%BC%D1%8B-%D1%80%D0%B0%D0%B1%D0%BE%D1%82%D1%8B-%D0%B2-%D0%BD%D0%B0%D1%87%D0%B0%D0%BB%D1%8C%D0%BD%D0%BE%D0%B8%CC%86-%D1%88%D0%BA%D0%BE%D0%BB%D0%B5/image1.pn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9" b="2460"/>
          <a:stretch>
            <a:fillRect/>
          </a:stretch>
        </p:blipFill>
        <p:spPr bwMode="auto">
          <a:xfrm>
            <a:off x="213208" y="3685102"/>
            <a:ext cx="3320824" cy="301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06379" y="679626"/>
            <a:ext cx="6895070" cy="72904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ПРОЕКТНЫЕ ТЕХНОЛОГИИ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833949" y="1528801"/>
            <a:ext cx="71494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Учебный проект </a:t>
            </a:r>
            <a:r>
              <a:rPr lang="ru-RU" sz="2400" dirty="0" smtClean="0"/>
              <a:t>– </a:t>
            </a:r>
            <a:r>
              <a:rPr lang="ru-RU" sz="2400" b="1" dirty="0" smtClean="0"/>
              <a:t>это форма организации занятий, предусматривающая комплексный характер деятельности всех его участников по получению образовательной продукции за определенный промежуток времени.</a:t>
            </a:r>
            <a:endParaRPr lang="ru-RU" sz="2400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6051" y="428604"/>
            <a:ext cx="8337550" cy="40003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eaLnBrk="1" hangingPunct="1"/>
            <a:r>
              <a:rPr lang="ru-RU" sz="3600" b="1" dirty="0" smtClean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Разнообразие проектов</a:t>
            </a:r>
            <a:endParaRPr lang="ru-RU" sz="3600" b="1" dirty="0" smtClean="0">
              <a:ln>
                <a:prstDash val="solid"/>
              </a:ln>
              <a:solidFill>
                <a:srgbClr val="0070C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48836" name="Text Box 4"/>
          <p:cNvSpPr txBox="1">
            <a:spLocks noChangeArrowheads="1"/>
          </p:cNvSpPr>
          <p:nvPr/>
        </p:nvSpPr>
        <p:spPr bwMode="auto">
          <a:xfrm>
            <a:off x="928659" y="1285860"/>
            <a:ext cx="5875968" cy="36933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По профилю </a:t>
            </a:r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знаний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anose="02020603050405020304" pitchFamily="18" charset="0"/>
              </a:rPr>
              <a:t> проекты  подразделяются на:</a:t>
            </a: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48837" name="AutoShape 5"/>
          <p:cNvSpPr>
            <a:spLocks noChangeArrowheads="1"/>
          </p:cNvSpPr>
          <p:nvPr/>
        </p:nvSpPr>
        <p:spPr bwMode="auto">
          <a:xfrm>
            <a:off x="5417347" y="2285992"/>
            <a:ext cx="3688982" cy="3700482"/>
          </a:xfrm>
          <a:prstGeom prst="flowChartMultidocument">
            <a:avLst/>
          </a:prstGeom>
          <a:gradFill rotWithShape="0">
            <a:gsLst>
              <a:gs pos="0">
                <a:srgbClr val="FFFFFF"/>
              </a:gs>
              <a:gs pos="100000">
                <a:srgbClr val="C5FAB6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ru-RU" sz="1400" dirty="0"/>
              <a:t>К</a:t>
            </a:r>
            <a:r>
              <a:rPr lang="ru-RU" sz="1400" dirty="0">
                <a:cs typeface="Times New Roman" panose="02020603050405020304" pitchFamily="18" charset="0"/>
              </a:rPr>
              <a:t>ак правило, выполняются во внеурочное время. Это могут быть небольшие проекты, затрагивающие два-три предмета, а могут быть достаточно объемные, продолжительные, общешкольные, планирующие решить ту или иную достаточно сложную проблему, значимую для всех участников </a:t>
            </a:r>
            <a:r>
              <a:rPr lang="ru-RU" sz="1400" dirty="0" smtClean="0">
                <a:cs typeface="Times New Roman" panose="02020603050405020304" pitchFamily="18" charset="0"/>
              </a:rPr>
              <a:t>проекта.</a:t>
            </a:r>
            <a:endParaRPr lang="ru-RU" sz="1400" dirty="0">
              <a:cs typeface="Times New Roman" panose="02020603050405020304" pitchFamily="18" charset="0"/>
            </a:endParaRPr>
          </a:p>
        </p:txBody>
      </p:sp>
      <p:sp>
        <p:nvSpPr>
          <p:cNvPr id="248838" name="AutoShape 6"/>
          <p:cNvSpPr>
            <a:spLocks noChangeArrowheads="1"/>
          </p:cNvSpPr>
          <p:nvPr/>
        </p:nvSpPr>
        <p:spPr bwMode="auto">
          <a:xfrm>
            <a:off x="990600" y="2514600"/>
            <a:ext cx="3219450" cy="3200400"/>
          </a:xfrm>
          <a:prstGeom prst="flowChartMultidocument">
            <a:avLst/>
          </a:prstGeom>
          <a:gradFill rotWithShape="0">
            <a:gsLst>
              <a:gs pos="0">
                <a:srgbClr val="FFFFFF"/>
              </a:gs>
              <a:gs pos="100000">
                <a:srgbClr val="C5FAB6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</p:spPr>
        <p:txBody>
          <a:bodyPr anchor="ctr"/>
          <a:lstStyle/>
          <a:p>
            <a:pPr algn="ctr"/>
            <a:r>
              <a:rPr lang="ru-RU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</a:t>
            </a:r>
            <a:r>
              <a:rPr lang="ru-RU" sz="1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о одному предмету. При этом выбираются наиболее сложные разделы или темы программы. Разумеется, работа над </a:t>
            </a:r>
            <a:r>
              <a:rPr lang="ru-RU" sz="12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монопроектами </a:t>
            </a:r>
            <a:r>
              <a:rPr lang="ru-RU" sz="1200" dirty="0">
                <a:solidFill>
                  <a:schemeClr val="tx1">
                    <a:lumMod val="95000"/>
                    <a:lumOff val="5000"/>
                  </a:schemeClr>
                </a:solidFill>
                <a:cs typeface="Times New Roman" panose="02020603050405020304" pitchFamily="18" charset="0"/>
              </a:rPr>
              <a:t>предусматривает подчас применение знаний из других областей для решения той или иной проблемы. Но сама проблема лежит в одной предметной области</a:t>
            </a:r>
            <a:r>
              <a:rPr lang="ru-RU" sz="1200" dirty="0">
                <a:solidFill>
                  <a:schemeClr val="bg1"/>
                </a:solidFill>
                <a:cs typeface="Times New Roman" panose="02020603050405020304" pitchFamily="18" charset="0"/>
              </a:rPr>
              <a:t>.</a:t>
            </a:r>
            <a:r>
              <a:rPr lang="ru-RU" sz="1200" dirty="0">
                <a:solidFill>
                  <a:schemeClr val="bg1"/>
                </a:solidFill>
              </a:rPr>
              <a:t> 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248839" name="AutoShape 7"/>
          <p:cNvSpPr/>
          <p:nvPr/>
        </p:nvSpPr>
        <p:spPr bwMode="auto">
          <a:xfrm>
            <a:off x="825500" y="1905000"/>
            <a:ext cx="3467100" cy="381000"/>
          </a:xfrm>
          <a:prstGeom prst="borderCallout3">
            <a:avLst>
              <a:gd name="adj1" fmla="val 30000"/>
              <a:gd name="adj2" fmla="val -2380"/>
              <a:gd name="adj3" fmla="val 30000"/>
              <a:gd name="adj4" fmla="val -3028"/>
              <a:gd name="adj5" fmla="val 197917"/>
              <a:gd name="adj6" fmla="val -3028"/>
              <a:gd name="adj7" fmla="val 387917"/>
              <a:gd name="adj8" fmla="val 7343"/>
            </a:avLst>
          </a:prstGeom>
          <a:gradFill rotWithShape="0">
            <a:gsLst>
              <a:gs pos="0">
                <a:srgbClr val="E5FF9D"/>
              </a:gs>
              <a:gs pos="100000">
                <a:srgbClr val="E5FF9D">
                  <a:gamma/>
                  <a:shade val="72941"/>
                  <a:invGamma/>
                </a:srgbClr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2000" b="1" dirty="0" err="1">
                <a:solidFill>
                  <a:srgbClr val="800000"/>
                </a:solidFill>
                <a:cs typeface="Times New Roman" panose="02020603050405020304" pitchFamily="18" charset="0"/>
              </a:rPr>
              <a:t>монопроекты</a:t>
            </a:r>
            <a:r>
              <a:rPr lang="ru-RU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b="1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8840" name="AutoShape 8"/>
          <p:cNvSpPr/>
          <p:nvPr/>
        </p:nvSpPr>
        <p:spPr bwMode="auto">
          <a:xfrm>
            <a:off x="5185173" y="1714488"/>
            <a:ext cx="3467100" cy="381000"/>
          </a:xfrm>
          <a:prstGeom prst="borderCallout3">
            <a:avLst>
              <a:gd name="adj1" fmla="val 30000"/>
              <a:gd name="adj2" fmla="val -2380"/>
              <a:gd name="adj3" fmla="val 30000"/>
              <a:gd name="adj4" fmla="val -3028"/>
              <a:gd name="adj5" fmla="val 197917"/>
              <a:gd name="adj6" fmla="val -3028"/>
              <a:gd name="adj7" fmla="val 387917"/>
              <a:gd name="adj8" fmla="val 7343"/>
            </a:avLst>
          </a:prstGeom>
          <a:gradFill rotWithShape="0">
            <a:gsLst>
              <a:gs pos="0">
                <a:srgbClr val="E5FF9D"/>
              </a:gs>
              <a:gs pos="100000">
                <a:srgbClr val="E5FF9D">
                  <a:gamma/>
                  <a:shade val="92157"/>
                  <a:invGamma/>
                </a:srgbClr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cs typeface="Times New Roman" panose="02020603050405020304" pitchFamily="18" charset="0"/>
              </a:rPr>
              <a:t>межпредметные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800000"/>
                </a:solidFill>
                <a:cs typeface="Times New Roman" panose="02020603050405020304" pitchFamily="18" charset="0"/>
              </a:rPr>
              <a:t>проекты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 </a:t>
            </a:r>
            <a:endParaRPr lang="ru-RU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anose="02020603050405020304" pitchFamily="18" charset="0"/>
            </a:endParaRPr>
          </a:p>
        </p:txBody>
      </p:sp>
      <p:grpSp>
        <p:nvGrpSpPr>
          <p:cNvPr id="2" name="Group 9"/>
          <p:cNvGrpSpPr/>
          <p:nvPr/>
        </p:nvGrpSpPr>
        <p:grpSpPr bwMode="auto">
          <a:xfrm>
            <a:off x="4127500" y="3276600"/>
            <a:ext cx="1233091" cy="2590800"/>
            <a:chOff x="2400" y="2208"/>
            <a:chExt cx="717" cy="1632"/>
          </a:xfrm>
        </p:grpSpPr>
        <p:grpSp>
          <p:nvGrpSpPr>
            <p:cNvPr id="3" name="Group 10"/>
            <p:cNvGrpSpPr/>
            <p:nvPr/>
          </p:nvGrpSpPr>
          <p:grpSpPr bwMode="auto">
            <a:xfrm>
              <a:off x="2496" y="2976"/>
              <a:ext cx="528" cy="864"/>
              <a:chOff x="-512" y="1999"/>
              <a:chExt cx="478" cy="831"/>
            </a:xfrm>
          </p:grpSpPr>
          <p:grpSp>
            <p:nvGrpSpPr>
              <p:cNvPr id="4" name="Group 11"/>
              <p:cNvGrpSpPr/>
              <p:nvPr/>
            </p:nvGrpSpPr>
            <p:grpSpPr bwMode="auto">
              <a:xfrm>
                <a:off x="-512" y="2681"/>
                <a:ext cx="478" cy="149"/>
                <a:chOff x="-512" y="2681"/>
                <a:chExt cx="478" cy="149"/>
              </a:xfrm>
            </p:grpSpPr>
            <p:sp>
              <p:nvSpPr>
                <p:cNvPr id="90127" name="Freeform 12"/>
                <p:cNvSpPr/>
                <p:nvPr/>
              </p:nvSpPr>
              <p:spPr bwMode="auto">
                <a:xfrm>
                  <a:off x="-512" y="2689"/>
                  <a:ext cx="232" cy="100"/>
                </a:xfrm>
                <a:custGeom>
                  <a:avLst/>
                  <a:gdLst>
                    <a:gd name="T0" fmla="*/ 398 w 695"/>
                    <a:gd name="T1" fmla="*/ 0 h 300"/>
                    <a:gd name="T2" fmla="*/ 242 w 695"/>
                    <a:gd name="T3" fmla="*/ 84 h 300"/>
                    <a:gd name="T4" fmla="*/ 125 w 695"/>
                    <a:gd name="T5" fmla="*/ 116 h 300"/>
                    <a:gd name="T6" fmla="*/ 29 w 695"/>
                    <a:gd name="T7" fmla="*/ 144 h 300"/>
                    <a:gd name="T8" fmla="*/ 3 w 695"/>
                    <a:gd name="T9" fmla="*/ 168 h 300"/>
                    <a:gd name="T10" fmla="*/ 0 w 695"/>
                    <a:gd name="T11" fmla="*/ 220 h 300"/>
                    <a:gd name="T12" fmla="*/ 8 w 695"/>
                    <a:gd name="T13" fmla="*/ 254 h 300"/>
                    <a:gd name="T14" fmla="*/ 36 w 695"/>
                    <a:gd name="T15" fmla="*/ 282 h 300"/>
                    <a:gd name="T16" fmla="*/ 92 w 695"/>
                    <a:gd name="T17" fmla="*/ 300 h 300"/>
                    <a:gd name="T18" fmla="*/ 168 w 695"/>
                    <a:gd name="T19" fmla="*/ 300 h 300"/>
                    <a:gd name="T20" fmla="*/ 341 w 695"/>
                    <a:gd name="T21" fmla="*/ 282 h 300"/>
                    <a:gd name="T22" fmla="*/ 424 w 695"/>
                    <a:gd name="T23" fmla="*/ 260 h 300"/>
                    <a:gd name="T24" fmla="*/ 483 w 695"/>
                    <a:gd name="T25" fmla="*/ 263 h 300"/>
                    <a:gd name="T26" fmla="*/ 608 w 695"/>
                    <a:gd name="T27" fmla="*/ 266 h 300"/>
                    <a:gd name="T28" fmla="*/ 647 w 695"/>
                    <a:gd name="T29" fmla="*/ 260 h 300"/>
                    <a:gd name="T30" fmla="*/ 675 w 695"/>
                    <a:gd name="T31" fmla="*/ 248 h 300"/>
                    <a:gd name="T32" fmla="*/ 693 w 695"/>
                    <a:gd name="T33" fmla="*/ 226 h 300"/>
                    <a:gd name="T34" fmla="*/ 695 w 695"/>
                    <a:gd name="T35" fmla="*/ 60 h 300"/>
                    <a:gd name="T36" fmla="*/ 398 w 695"/>
                    <a:gd name="T37" fmla="*/ 0 h 3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695"/>
                    <a:gd name="T58" fmla="*/ 0 h 300"/>
                    <a:gd name="T59" fmla="*/ 695 w 695"/>
                    <a:gd name="T60" fmla="*/ 300 h 30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695" h="300">
                      <a:moveTo>
                        <a:pt x="398" y="0"/>
                      </a:moveTo>
                      <a:lnTo>
                        <a:pt x="242" y="84"/>
                      </a:lnTo>
                      <a:lnTo>
                        <a:pt x="125" y="116"/>
                      </a:lnTo>
                      <a:lnTo>
                        <a:pt x="29" y="144"/>
                      </a:lnTo>
                      <a:lnTo>
                        <a:pt x="3" y="168"/>
                      </a:lnTo>
                      <a:lnTo>
                        <a:pt x="0" y="220"/>
                      </a:lnTo>
                      <a:lnTo>
                        <a:pt x="8" y="254"/>
                      </a:lnTo>
                      <a:lnTo>
                        <a:pt x="36" y="282"/>
                      </a:lnTo>
                      <a:lnTo>
                        <a:pt x="92" y="300"/>
                      </a:lnTo>
                      <a:lnTo>
                        <a:pt x="168" y="300"/>
                      </a:lnTo>
                      <a:lnTo>
                        <a:pt x="341" y="282"/>
                      </a:lnTo>
                      <a:lnTo>
                        <a:pt x="424" y="260"/>
                      </a:lnTo>
                      <a:lnTo>
                        <a:pt x="483" y="263"/>
                      </a:lnTo>
                      <a:lnTo>
                        <a:pt x="608" y="266"/>
                      </a:lnTo>
                      <a:lnTo>
                        <a:pt x="647" y="260"/>
                      </a:lnTo>
                      <a:lnTo>
                        <a:pt x="675" y="248"/>
                      </a:lnTo>
                      <a:lnTo>
                        <a:pt x="693" y="226"/>
                      </a:lnTo>
                      <a:lnTo>
                        <a:pt x="695" y="60"/>
                      </a:lnTo>
                      <a:lnTo>
                        <a:pt x="398" y="0"/>
                      </a:lnTo>
                      <a:close/>
                    </a:path>
                  </a:pathLst>
                </a:custGeom>
                <a:solidFill>
                  <a:srgbClr val="6030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90128" name="Freeform 13"/>
                <p:cNvSpPr/>
                <p:nvPr/>
              </p:nvSpPr>
              <p:spPr bwMode="auto">
                <a:xfrm>
                  <a:off x="-203" y="2681"/>
                  <a:ext cx="169" cy="149"/>
                </a:xfrm>
                <a:custGeom>
                  <a:avLst/>
                  <a:gdLst>
                    <a:gd name="T0" fmla="*/ 289 w 507"/>
                    <a:gd name="T1" fmla="*/ 47 h 447"/>
                    <a:gd name="T2" fmla="*/ 364 w 507"/>
                    <a:gd name="T3" fmla="*/ 165 h 447"/>
                    <a:gd name="T4" fmla="*/ 455 w 507"/>
                    <a:gd name="T5" fmla="*/ 264 h 447"/>
                    <a:gd name="T6" fmla="*/ 497 w 507"/>
                    <a:gd name="T7" fmla="*/ 301 h 447"/>
                    <a:gd name="T8" fmla="*/ 507 w 507"/>
                    <a:gd name="T9" fmla="*/ 331 h 447"/>
                    <a:gd name="T10" fmla="*/ 507 w 507"/>
                    <a:gd name="T11" fmla="*/ 375 h 447"/>
                    <a:gd name="T12" fmla="*/ 489 w 507"/>
                    <a:gd name="T13" fmla="*/ 413 h 447"/>
                    <a:gd name="T14" fmla="*/ 436 w 507"/>
                    <a:gd name="T15" fmla="*/ 439 h 447"/>
                    <a:gd name="T16" fmla="*/ 380 w 507"/>
                    <a:gd name="T17" fmla="*/ 447 h 447"/>
                    <a:gd name="T18" fmla="*/ 289 w 507"/>
                    <a:gd name="T19" fmla="*/ 447 h 447"/>
                    <a:gd name="T20" fmla="*/ 236 w 507"/>
                    <a:gd name="T21" fmla="*/ 421 h 447"/>
                    <a:gd name="T22" fmla="*/ 183 w 507"/>
                    <a:gd name="T23" fmla="*/ 386 h 447"/>
                    <a:gd name="T24" fmla="*/ 121 w 507"/>
                    <a:gd name="T25" fmla="*/ 310 h 447"/>
                    <a:gd name="T26" fmla="*/ 83 w 507"/>
                    <a:gd name="T27" fmla="*/ 269 h 447"/>
                    <a:gd name="T28" fmla="*/ 3 w 507"/>
                    <a:gd name="T29" fmla="*/ 206 h 447"/>
                    <a:gd name="T30" fmla="*/ 0 w 507"/>
                    <a:gd name="T31" fmla="*/ 79 h 447"/>
                    <a:gd name="T32" fmla="*/ 14 w 507"/>
                    <a:gd name="T33" fmla="*/ 0 h 447"/>
                    <a:gd name="T34" fmla="*/ 289 w 507"/>
                    <a:gd name="T35" fmla="*/ 47 h 44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507"/>
                    <a:gd name="T55" fmla="*/ 0 h 447"/>
                    <a:gd name="T56" fmla="*/ 507 w 507"/>
                    <a:gd name="T57" fmla="*/ 447 h 44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507" h="447">
                      <a:moveTo>
                        <a:pt x="289" y="47"/>
                      </a:moveTo>
                      <a:lnTo>
                        <a:pt x="364" y="165"/>
                      </a:lnTo>
                      <a:lnTo>
                        <a:pt x="455" y="264"/>
                      </a:lnTo>
                      <a:lnTo>
                        <a:pt x="497" y="301"/>
                      </a:lnTo>
                      <a:lnTo>
                        <a:pt x="507" y="331"/>
                      </a:lnTo>
                      <a:lnTo>
                        <a:pt x="507" y="375"/>
                      </a:lnTo>
                      <a:lnTo>
                        <a:pt x="489" y="413"/>
                      </a:lnTo>
                      <a:lnTo>
                        <a:pt x="436" y="439"/>
                      </a:lnTo>
                      <a:lnTo>
                        <a:pt x="380" y="447"/>
                      </a:lnTo>
                      <a:lnTo>
                        <a:pt x="289" y="447"/>
                      </a:lnTo>
                      <a:lnTo>
                        <a:pt x="236" y="421"/>
                      </a:lnTo>
                      <a:lnTo>
                        <a:pt x="183" y="386"/>
                      </a:lnTo>
                      <a:lnTo>
                        <a:pt x="121" y="310"/>
                      </a:lnTo>
                      <a:lnTo>
                        <a:pt x="83" y="269"/>
                      </a:lnTo>
                      <a:lnTo>
                        <a:pt x="3" y="206"/>
                      </a:lnTo>
                      <a:lnTo>
                        <a:pt x="0" y="79"/>
                      </a:lnTo>
                      <a:lnTo>
                        <a:pt x="14" y="0"/>
                      </a:lnTo>
                      <a:lnTo>
                        <a:pt x="289" y="47"/>
                      </a:lnTo>
                      <a:close/>
                    </a:path>
                  </a:pathLst>
                </a:custGeom>
                <a:solidFill>
                  <a:srgbClr val="603000"/>
                </a:solidFill>
                <a:ln w="4763">
                  <a:solidFill>
                    <a:srgbClr val="000000"/>
                  </a:solidFill>
                  <a:rou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90126" name="Freeform 14"/>
              <p:cNvSpPr/>
              <p:nvPr/>
            </p:nvSpPr>
            <p:spPr bwMode="auto">
              <a:xfrm>
                <a:off x="-424" y="1999"/>
                <a:ext cx="330" cy="735"/>
              </a:xfrm>
              <a:custGeom>
                <a:avLst/>
                <a:gdLst>
                  <a:gd name="T0" fmla="*/ 124 w 990"/>
                  <a:gd name="T1" fmla="*/ 13 h 2207"/>
                  <a:gd name="T2" fmla="*/ 43 w 990"/>
                  <a:gd name="T3" fmla="*/ 532 h 2207"/>
                  <a:gd name="T4" fmla="*/ 27 w 990"/>
                  <a:gd name="T5" fmla="*/ 736 h 2207"/>
                  <a:gd name="T6" fmla="*/ 13 w 990"/>
                  <a:gd name="T7" fmla="*/ 946 h 2207"/>
                  <a:gd name="T8" fmla="*/ 13 w 990"/>
                  <a:gd name="T9" fmla="*/ 1138 h 2207"/>
                  <a:gd name="T10" fmla="*/ 0 w 990"/>
                  <a:gd name="T11" fmla="*/ 1291 h 2207"/>
                  <a:gd name="T12" fmla="*/ 9 w 990"/>
                  <a:gd name="T13" fmla="*/ 1359 h 2207"/>
                  <a:gd name="T14" fmla="*/ 68 w 990"/>
                  <a:gd name="T15" fmla="*/ 1658 h 2207"/>
                  <a:gd name="T16" fmla="*/ 68 w 990"/>
                  <a:gd name="T17" fmla="*/ 1931 h 2207"/>
                  <a:gd name="T18" fmla="*/ 77 w 990"/>
                  <a:gd name="T19" fmla="*/ 2066 h 2207"/>
                  <a:gd name="T20" fmla="*/ 135 w 990"/>
                  <a:gd name="T21" fmla="*/ 2105 h 2207"/>
                  <a:gd name="T22" fmla="*/ 210 w 990"/>
                  <a:gd name="T23" fmla="*/ 2124 h 2207"/>
                  <a:gd name="T24" fmla="*/ 276 w 990"/>
                  <a:gd name="T25" fmla="*/ 2132 h 2207"/>
                  <a:gd name="T26" fmla="*/ 361 w 990"/>
                  <a:gd name="T27" fmla="*/ 2143 h 2207"/>
                  <a:gd name="T28" fmla="*/ 443 w 990"/>
                  <a:gd name="T29" fmla="*/ 2150 h 2207"/>
                  <a:gd name="T30" fmla="*/ 444 w 990"/>
                  <a:gd name="T31" fmla="*/ 2057 h 2207"/>
                  <a:gd name="T32" fmla="*/ 399 w 990"/>
                  <a:gd name="T33" fmla="*/ 1614 h 2207"/>
                  <a:gd name="T34" fmla="*/ 365 w 990"/>
                  <a:gd name="T35" fmla="*/ 1369 h 2207"/>
                  <a:gd name="T36" fmla="*/ 361 w 990"/>
                  <a:gd name="T37" fmla="*/ 1259 h 2207"/>
                  <a:gd name="T38" fmla="*/ 381 w 990"/>
                  <a:gd name="T39" fmla="*/ 974 h 2207"/>
                  <a:gd name="T40" fmla="*/ 417 w 990"/>
                  <a:gd name="T41" fmla="*/ 600 h 2207"/>
                  <a:gd name="T42" fmla="*/ 467 w 990"/>
                  <a:gd name="T43" fmla="*/ 958 h 2207"/>
                  <a:gd name="T44" fmla="*/ 535 w 990"/>
                  <a:gd name="T45" fmla="*/ 1352 h 2207"/>
                  <a:gd name="T46" fmla="*/ 569 w 990"/>
                  <a:gd name="T47" fmla="*/ 1607 h 2207"/>
                  <a:gd name="T48" fmla="*/ 644 w 990"/>
                  <a:gd name="T49" fmla="*/ 2165 h 2207"/>
                  <a:gd name="T50" fmla="*/ 692 w 990"/>
                  <a:gd name="T51" fmla="*/ 2185 h 2207"/>
                  <a:gd name="T52" fmla="*/ 744 w 990"/>
                  <a:gd name="T53" fmla="*/ 2202 h 2207"/>
                  <a:gd name="T54" fmla="*/ 810 w 990"/>
                  <a:gd name="T55" fmla="*/ 2207 h 2207"/>
                  <a:gd name="T56" fmla="*/ 885 w 990"/>
                  <a:gd name="T57" fmla="*/ 2207 h 2207"/>
                  <a:gd name="T58" fmla="*/ 960 w 990"/>
                  <a:gd name="T59" fmla="*/ 2165 h 2207"/>
                  <a:gd name="T60" fmla="*/ 990 w 990"/>
                  <a:gd name="T61" fmla="*/ 2127 h 2207"/>
                  <a:gd name="T62" fmla="*/ 985 w 990"/>
                  <a:gd name="T63" fmla="*/ 2038 h 2207"/>
                  <a:gd name="T64" fmla="*/ 954 w 990"/>
                  <a:gd name="T65" fmla="*/ 1765 h 2207"/>
                  <a:gd name="T66" fmla="*/ 916 w 990"/>
                  <a:gd name="T67" fmla="*/ 1457 h 2207"/>
                  <a:gd name="T68" fmla="*/ 875 w 990"/>
                  <a:gd name="T69" fmla="*/ 1078 h 2207"/>
                  <a:gd name="T70" fmla="*/ 836 w 990"/>
                  <a:gd name="T71" fmla="*/ 738 h 2207"/>
                  <a:gd name="T72" fmla="*/ 836 w 990"/>
                  <a:gd name="T73" fmla="*/ 528 h 2207"/>
                  <a:gd name="T74" fmla="*/ 866 w 990"/>
                  <a:gd name="T75" fmla="*/ 347 h 2207"/>
                  <a:gd name="T76" fmla="*/ 836 w 990"/>
                  <a:gd name="T77" fmla="*/ 121 h 2207"/>
                  <a:gd name="T78" fmla="*/ 820 w 990"/>
                  <a:gd name="T79" fmla="*/ 0 h 2207"/>
                  <a:gd name="T80" fmla="*/ 580 w 990"/>
                  <a:gd name="T81" fmla="*/ 60 h 2207"/>
                  <a:gd name="T82" fmla="*/ 399 w 990"/>
                  <a:gd name="T83" fmla="*/ 91 h 2207"/>
                  <a:gd name="T84" fmla="*/ 248 w 990"/>
                  <a:gd name="T85" fmla="*/ 60 h 2207"/>
                  <a:gd name="T86" fmla="*/ 124 w 990"/>
                  <a:gd name="T87" fmla="*/ 13 h 2207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990"/>
                  <a:gd name="T133" fmla="*/ 0 h 2207"/>
                  <a:gd name="T134" fmla="*/ 990 w 990"/>
                  <a:gd name="T135" fmla="*/ 2207 h 2207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990" h="2207">
                    <a:moveTo>
                      <a:pt x="124" y="13"/>
                    </a:moveTo>
                    <a:lnTo>
                      <a:pt x="43" y="532"/>
                    </a:lnTo>
                    <a:lnTo>
                      <a:pt x="27" y="736"/>
                    </a:lnTo>
                    <a:lnTo>
                      <a:pt x="13" y="946"/>
                    </a:lnTo>
                    <a:lnTo>
                      <a:pt x="13" y="1138"/>
                    </a:lnTo>
                    <a:lnTo>
                      <a:pt x="0" y="1291"/>
                    </a:lnTo>
                    <a:lnTo>
                      <a:pt x="9" y="1359"/>
                    </a:lnTo>
                    <a:lnTo>
                      <a:pt x="68" y="1658"/>
                    </a:lnTo>
                    <a:lnTo>
                      <a:pt x="68" y="1931"/>
                    </a:lnTo>
                    <a:lnTo>
                      <a:pt x="77" y="2066"/>
                    </a:lnTo>
                    <a:lnTo>
                      <a:pt x="135" y="2105"/>
                    </a:lnTo>
                    <a:lnTo>
                      <a:pt x="210" y="2124"/>
                    </a:lnTo>
                    <a:lnTo>
                      <a:pt x="276" y="2132"/>
                    </a:lnTo>
                    <a:lnTo>
                      <a:pt x="361" y="2143"/>
                    </a:lnTo>
                    <a:lnTo>
                      <a:pt x="443" y="2150"/>
                    </a:lnTo>
                    <a:lnTo>
                      <a:pt x="444" y="2057"/>
                    </a:lnTo>
                    <a:lnTo>
                      <a:pt x="399" y="1614"/>
                    </a:lnTo>
                    <a:lnTo>
                      <a:pt x="365" y="1369"/>
                    </a:lnTo>
                    <a:lnTo>
                      <a:pt x="361" y="1259"/>
                    </a:lnTo>
                    <a:lnTo>
                      <a:pt x="381" y="974"/>
                    </a:lnTo>
                    <a:lnTo>
                      <a:pt x="417" y="600"/>
                    </a:lnTo>
                    <a:lnTo>
                      <a:pt x="467" y="958"/>
                    </a:lnTo>
                    <a:lnTo>
                      <a:pt x="535" y="1352"/>
                    </a:lnTo>
                    <a:lnTo>
                      <a:pt x="569" y="1607"/>
                    </a:lnTo>
                    <a:lnTo>
                      <a:pt x="644" y="2165"/>
                    </a:lnTo>
                    <a:lnTo>
                      <a:pt x="692" y="2185"/>
                    </a:lnTo>
                    <a:lnTo>
                      <a:pt x="744" y="2202"/>
                    </a:lnTo>
                    <a:lnTo>
                      <a:pt x="810" y="2207"/>
                    </a:lnTo>
                    <a:lnTo>
                      <a:pt x="885" y="2207"/>
                    </a:lnTo>
                    <a:lnTo>
                      <a:pt x="960" y="2165"/>
                    </a:lnTo>
                    <a:lnTo>
                      <a:pt x="990" y="2127"/>
                    </a:lnTo>
                    <a:lnTo>
                      <a:pt x="985" y="2038"/>
                    </a:lnTo>
                    <a:lnTo>
                      <a:pt x="954" y="1765"/>
                    </a:lnTo>
                    <a:lnTo>
                      <a:pt x="916" y="1457"/>
                    </a:lnTo>
                    <a:lnTo>
                      <a:pt x="875" y="1078"/>
                    </a:lnTo>
                    <a:lnTo>
                      <a:pt x="836" y="738"/>
                    </a:lnTo>
                    <a:lnTo>
                      <a:pt x="836" y="528"/>
                    </a:lnTo>
                    <a:lnTo>
                      <a:pt x="866" y="347"/>
                    </a:lnTo>
                    <a:lnTo>
                      <a:pt x="836" y="121"/>
                    </a:lnTo>
                    <a:lnTo>
                      <a:pt x="820" y="0"/>
                    </a:lnTo>
                    <a:lnTo>
                      <a:pt x="580" y="60"/>
                    </a:lnTo>
                    <a:lnTo>
                      <a:pt x="399" y="91"/>
                    </a:lnTo>
                    <a:lnTo>
                      <a:pt x="248" y="60"/>
                    </a:lnTo>
                    <a:lnTo>
                      <a:pt x="124" y="13"/>
                    </a:lnTo>
                    <a:close/>
                  </a:path>
                </a:pathLst>
              </a:custGeom>
              <a:solidFill>
                <a:srgbClr val="202020"/>
              </a:solidFill>
              <a:ln w="4763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pic>
          <p:nvPicPr>
            <p:cNvPr id="90124" name="Picture 15" descr="PE01845_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2400" y="2208"/>
              <a:ext cx="717" cy="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0122" name="Text Box 16"/>
          <p:cNvSpPr txBox="1">
            <a:spLocks noChangeArrowheads="1"/>
          </p:cNvSpPr>
          <p:nvPr/>
        </p:nvSpPr>
        <p:spPr bwMode="auto">
          <a:xfrm>
            <a:off x="928660" y="6143649"/>
            <a:ext cx="7704352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/>
            <a:r>
              <a:rPr lang="ru-RU" sz="1400" b="1" i="1" dirty="0">
                <a:cs typeface="Times New Roman" panose="02020603050405020304" pitchFamily="18" charset="0"/>
              </a:rPr>
              <a:t>Такая типология развивается в работах В. В. </a:t>
            </a:r>
            <a:r>
              <a:rPr lang="ru-RU" sz="1400" b="1" i="1" dirty="0" err="1">
                <a:cs typeface="Times New Roman" panose="02020603050405020304" pitchFamily="18" charset="0"/>
              </a:rPr>
              <a:t>Гузеева</a:t>
            </a:r>
            <a:r>
              <a:rPr lang="ru-RU" sz="1400" b="1" i="1" dirty="0">
                <a:cs typeface="Times New Roman" panose="02020603050405020304" pitchFamily="18" charset="0"/>
              </a:rPr>
              <a:t>, Е. </a:t>
            </a:r>
            <a:r>
              <a:rPr lang="ru-RU" sz="1400" b="1" i="1" dirty="0" err="1">
                <a:cs typeface="Times New Roman" panose="02020603050405020304" pitchFamily="18" charset="0"/>
              </a:rPr>
              <a:t>С.Полат</a:t>
            </a:r>
            <a:r>
              <a:rPr lang="ru-RU" sz="1400" b="1" i="1" dirty="0">
                <a:cs typeface="Times New Roman" panose="02020603050405020304" pitchFamily="18" charset="0"/>
              </a:rPr>
              <a:t>, И. Д. </a:t>
            </a:r>
            <a:r>
              <a:rPr lang="ru-RU" sz="1400" b="1" i="1" dirty="0" err="1">
                <a:cs typeface="Times New Roman" panose="02020603050405020304" pitchFamily="18" charset="0"/>
              </a:rPr>
              <a:t>Чечель</a:t>
            </a:r>
            <a:r>
              <a:rPr lang="ru-RU" sz="1400" b="1" i="1" dirty="0">
                <a:cs typeface="Times New Roman" panose="02020603050405020304" pitchFamily="18" charset="0"/>
              </a:rPr>
              <a:t> и др.</a:t>
            </a:r>
            <a:r>
              <a:rPr lang="ru-RU" sz="1400" b="1" i="1" dirty="0"/>
              <a:t> </a:t>
            </a:r>
            <a:endParaRPr lang="ru-RU" sz="1400" b="1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Text Box 2" descr="Пергамент"/>
          <p:cNvSpPr txBox="1">
            <a:spLocks noChangeArrowheads="1"/>
          </p:cNvSpPr>
          <p:nvPr/>
        </p:nvSpPr>
        <p:spPr bwMode="auto">
          <a:xfrm>
            <a:off x="7016750" y="4114805"/>
            <a:ext cx="2559050" cy="1323439"/>
          </a:xfrm>
          <a:prstGeom prst="rect">
            <a:avLst/>
          </a:prstGeom>
          <a:blipFill dpi="0" rotWithShape="0">
            <a:blip r:embed="rId1" cstate="print"/>
            <a:srcRect/>
            <a:tile tx="0" ty="0" sx="100000" sy="100000" flip="none" algn="tl"/>
          </a:blip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ru-RU" sz="1600" dirty="0" smtClean="0">
                <a:cs typeface="Times New Roman" panose="02020603050405020304" pitchFamily="18" charset="0"/>
              </a:rPr>
              <a:t>Портфолио, буклеты, видеофильмы, мультимедийные презентации  и </a:t>
            </a:r>
            <a:r>
              <a:rPr lang="ru-RU" sz="1600" dirty="0">
                <a:cs typeface="Times New Roman" panose="02020603050405020304" pitchFamily="18" charset="0"/>
              </a:rPr>
              <a:t>т. д.</a:t>
            </a:r>
            <a:endParaRPr lang="ru-RU" sz="1600" dirty="0">
              <a:cs typeface="Times New Roman" panose="02020603050405020304" pitchFamily="18" charset="0"/>
            </a:endParaRPr>
          </a:p>
          <a:p>
            <a:pPr algn="ctr"/>
            <a:endParaRPr lang="ru-RU" sz="1600" dirty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title"/>
          </p:nvPr>
        </p:nvSpPr>
        <p:spPr>
          <a:xfrm>
            <a:off x="1006050" y="381000"/>
            <a:ext cx="8590420" cy="38100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eaLnBrk="1" hangingPunct="1"/>
            <a:r>
              <a:rPr lang="ru-RU" sz="3600" b="1" dirty="0" smtClean="0">
                <a:ln>
                  <a:prstDash val="solid"/>
                </a:ln>
                <a:solidFill>
                  <a:srgbClr val="0070C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Разнообразие проектов</a:t>
            </a:r>
            <a:endParaRPr lang="ru-RU" sz="3600" b="1" dirty="0" smtClean="0">
              <a:ln>
                <a:prstDash val="solid"/>
              </a:ln>
              <a:solidFill>
                <a:srgbClr val="0070C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46789" name="Rectangle 5"/>
          <p:cNvSpPr>
            <a:spLocks noChangeArrowheads="1"/>
          </p:cNvSpPr>
          <p:nvPr/>
        </p:nvSpPr>
        <p:spPr bwMode="auto">
          <a:xfrm>
            <a:off x="1129904" y="2205038"/>
            <a:ext cx="4235846" cy="576262"/>
          </a:xfrm>
          <a:prstGeom prst="rect">
            <a:avLst/>
          </a:prstGeom>
          <a:gradFill rotWithShape="0">
            <a:gsLst>
              <a:gs pos="0">
                <a:srgbClr val="DFE55F"/>
              </a:gs>
              <a:gs pos="50000">
                <a:srgbClr val="FFFFFF"/>
              </a:gs>
              <a:gs pos="100000">
                <a:srgbClr val="DFE55F"/>
              </a:gs>
            </a:gsLst>
            <a:lin ang="5400000" scaled="1"/>
          </a:gradFill>
          <a:ln w="9525">
            <a:noFill/>
            <a:miter lim="800000"/>
          </a:ln>
          <a:effectLst>
            <a:prstShdw prst="shdw17" dist="17961" dir="2700000">
              <a:srgbClr val="868939"/>
            </a:prstShdw>
          </a:effectLst>
        </p:spPr>
        <p:txBody>
          <a:bodyPr anchor="ctr"/>
          <a:lstStyle/>
          <a:p>
            <a:pPr algn="ctr"/>
            <a:r>
              <a:rPr lang="ru-RU" b="1" i="1" dirty="0">
                <a:cs typeface="Times New Roman" panose="02020603050405020304" pitchFamily="18" charset="0"/>
              </a:rPr>
              <a:t>И</a:t>
            </a:r>
            <a:r>
              <a:rPr lang="ru-RU" b="1" i="1" dirty="0" smtClean="0">
                <a:cs typeface="Times New Roman" panose="02020603050405020304" pitchFamily="18" charset="0"/>
              </a:rPr>
              <a:t>сследовательский </a:t>
            </a:r>
            <a:r>
              <a:rPr lang="ru-RU" b="1" i="1" dirty="0">
                <a:cs typeface="Times New Roman" panose="02020603050405020304" pitchFamily="18" charset="0"/>
              </a:rPr>
              <a:t>проект</a:t>
            </a:r>
            <a:r>
              <a:rPr lang="ru-RU" sz="1400" b="1" dirty="0"/>
              <a:t> </a:t>
            </a:r>
            <a:endParaRPr lang="ru-RU" sz="1400" b="1" dirty="0"/>
          </a:p>
        </p:txBody>
      </p:sp>
      <p:sp>
        <p:nvSpPr>
          <p:cNvPr id="246790" name="Rectangle 6"/>
          <p:cNvSpPr>
            <a:spLocks noChangeArrowheads="1"/>
          </p:cNvSpPr>
          <p:nvPr/>
        </p:nvSpPr>
        <p:spPr bwMode="auto">
          <a:xfrm>
            <a:off x="1155700" y="3048000"/>
            <a:ext cx="4210050" cy="381000"/>
          </a:xfrm>
          <a:prstGeom prst="rect">
            <a:avLst/>
          </a:prstGeom>
          <a:gradFill rotWithShape="0">
            <a:gsLst>
              <a:gs pos="0">
                <a:srgbClr val="DFE55F"/>
              </a:gs>
              <a:gs pos="50000">
                <a:srgbClr val="FFFFFF"/>
              </a:gs>
              <a:gs pos="100000">
                <a:srgbClr val="DFE55F"/>
              </a:gs>
            </a:gsLst>
            <a:lin ang="5400000" scaled="1"/>
          </a:gradFill>
          <a:ln w="9525">
            <a:noFill/>
            <a:miter lim="800000"/>
          </a:ln>
          <a:effectLst>
            <a:prstShdw prst="shdw17" dist="17961" dir="2700000">
              <a:srgbClr val="868939"/>
            </a:prstShdw>
          </a:effectLst>
        </p:spPr>
        <p:txBody>
          <a:bodyPr anchor="ctr"/>
          <a:lstStyle/>
          <a:p>
            <a:pPr algn="ctr"/>
            <a:r>
              <a:rPr lang="ru-RU" b="1" i="1" dirty="0" smtClean="0">
                <a:cs typeface="Times New Roman" panose="02020603050405020304" pitchFamily="18" charset="0"/>
              </a:rPr>
              <a:t>Творческий проект</a:t>
            </a:r>
            <a:r>
              <a:rPr lang="ru-RU" b="1" dirty="0" smtClean="0">
                <a:cs typeface="Times New Roman" panose="02020603050405020304" pitchFamily="18" charset="0"/>
              </a:rPr>
              <a:t> 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246791" name="Rectangle 7"/>
          <p:cNvSpPr>
            <a:spLocks noChangeArrowheads="1"/>
          </p:cNvSpPr>
          <p:nvPr/>
        </p:nvSpPr>
        <p:spPr bwMode="auto">
          <a:xfrm>
            <a:off x="1129904" y="3644900"/>
            <a:ext cx="4210050" cy="381000"/>
          </a:xfrm>
          <a:prstGeom prst="rect">
            <a:avLst/>
          </a:prstGeom>
          <a:gradFill rotWithShape="0">
            <a:gsLst>
              <a:gs pos="0">
                <a:srgbClr val="DFE55F"/>
              </a:gs>
              <a:gs pos="50000">
                <a:srgbClr val="FFFFFF"/>
              </a:gs>
              <a:gs pos="100000">
                <a:srgbClr val="DFE55F"/>
              </a:gs>
            </a:gsLst>
            <a:lin ang="5400000" scaled="1"/>
          </a:gradFill>
          <a:ln w="9525">
            <a:noFill/>
            <a:miter lim="800000"/>
          </a:ln>
          <a:effectLst>
            <a:prstShdw prst="shdw17" dist="17961" dir="2700000">
              <a:srgbClr val="868939"/>
            </a:prstShdw>
          </a:effectLst>
        </p:spPr>
        <p:txBody>
          <a:bodyPr anchor="ctr"/>
          <a:lstStyle/>
          <a:p>
            <a:pPr algn="ctr"/>
            <a:r>
              <a:rPr lang="ru-RU" b="1" i="1" dirty="0">
                <a:cs typeface="Times New Roman" panose="02020603050405020304" pitchFamily="18" charset="0"/>
              </a:rPr>
              <a:t>Продукционный проект</a:t>
            </a:r>
            <a:r>
              <a:rPr lang="ru-RU" b="1" dirty="0">
                <a:cs typeface="Times New Roman" panose="02020603050405020304" pitchFamily="18" charset="0"/>
              </a:rPr>
              <a:t> </a:t>
            </a:r>
            <a:endParaRPr lang="ru-RU" b="1" dirty="0">
              <a:cs typeface="Times New Roman" panose="02020603050405020304" pitchFamily="18" charset="0"/>
            </a:endParaRPr>
          </a:p>
        </p:txBody>
      </p:sp>
      <p:sp>
        <p:nvSpPr>
          <p:cNvPr id="246792" name="Rectangle 8"/>
          <p:cNvSpPr>
            <a:spLocks noChangeArrowheads="1"/>
          </p:cNvSpPr>
          <p:nvPr/>
        </p:nvSpPr>
        <p:spPr bwMode="auto">
          <a:xfrm>
            <a:off x="1129904" y="4292600"/>
            <a:ext cx="4235846" cy="584200"/>
          </a:xfrm>
          <a:prstGeom prst="rect">
            <a:avLst/>
          </a:prstGeom>
          <a:gradFill rotWithShape="0">
            <a:gsLst>
              <a:gs pos="0">
                <a:srgbClr val="DFE55F"/>
              </a:gs>
              <a:gs pos="50000">
                <a:srgbClr val="FFFFFF"/>
              </a:gs>
              <a:gs pos="100000">
                <a:srgbClr val="DFE55F"/>
              </a:gs>
            </a:gsLst>
            <a:lin ang="5400000" scaled="1"/>
          </a:gradFill>
          <a:ln w="9525">
            <a:noFill/>
            <a:miter lim="800000"/>
          </a:ln>
          <a:effectLst>
            <a:prstShdw prst="shdw17" dist="17961" dir="2700000">
              <a:srgbClr val="868939"/>
            </a:prstShdw>
          </a:effectLst>
        </p:spPr>
        <p:txBody>
          <a:bodyPr anchor="ctr"/>
          <a:lstStyle/>
          <a:p>
            <a:pPr algn="ctr"/>
            <a:r>
              <a:rPr lang="ru-RU" b="1" i="1" dirty="0" smtClean="0">
                <a:cs typeface="Times New Roman" panose="02020603050405020304" pitchFamily="18" charset="0"/>
              </a:rPr>
              <a:t>Организационные </a:t>
            </a:r>
            <a:r>
              <a:rPr lang="ru-RU" b="1" i="1" dirty="0">
                <a:cs typeface="Times New Roman" panose="02020603050405020304" pitchFamily="18" charset="0"/>
              </a:rPr>
              <a:t>проекты</a:t>
            </a:r>
            <a:r>
              <a:rPr lang="ru-RU" sz="1400" b="1" i="1" dirty="0">
                <a:cs typeface="Times New Roman" panose="02020603050405020304" pitchFamily="18" charset="0"/>
              </a:rPr>
              <a:t> </a:t>
            </a:r>
            <a:endParaRPr lang="ru-RU" sz="1400" b="1" i="1" dirty="0">
              <a:cs typeface="Times New Roman" panose="02020603050405020304" pitchFamily="18" charset="0"/>
            </a:endParaRPr>
          </a:p>
        </p:txBody>
      </p:sp>
      <p:grpSp>
        <p:nvGrpSpPr>
          <p:cNvPr id="2" name="Group 9"/>
          <p:cNvGrpSpPr/>
          <p:nvPr/>
        </p:nvGrpSpPr>
        <p:grpSpPr bwMode="auto">
          <a:xfrm>
            <a:off x="851268" y="2000245"/>
            <a:ext cx="5572164" cy="2066925"/>
            <a:chOff x="192" y="1248"/>
            <a:chExt cx="3533" cy="1302"/>
          </a:xfrm>
        </p:grpSpPr>
        <p:graphicFrame>
          <p:nvGraphicFramePr>
            <p:cNvPr id="17410" name="Object 10"/>
            <p:cNvGraphicFramePr>
              <a:graphicFrameLocks noChangeAspect="1"/>
            </p:cNvGraphicFramePr>
            <p:nvPr/>
          </p:nvGraphicFramePr>
          <p:xfrm>
            <a:off x="3024" y="1248"/>
            <a:ext cx="701" cy="10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Clip" r:id="rId2" imgW="10887075" imgH="16792575" progId="">
                    <p:embed/>
                  </p:oleObj>
                </mc:Choice>
                <mc:Fallback>
                  <p:oleObj name="Clip" r:id="rId2" imgW="10887075" imgH="16792575" progId="">
                    <p:embed/>
                    <p:pic>
                      <p:nvPicPr>
                        <p:cNvPr id="0" name="Object 10" descr="image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024" y="1248"/>
                          <a:ext cx="701" cy="1083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" name="Group 11"/>
            <p:cNvGrpSpPr/>
            <p:nvPr/>
          </p:nvGrpSpPr>
          <p:grpSpPr bwMode="auto">
            <a:xfrm>
              <a:off x="192" y="1536"/>
              <a:ext cx="486" cy="1014"/>
              <a:chOff x="-722" y="2930"/>
              <a:chExt cx="486" cy="1014"/>
            </a:xfrm>
          </p:grpSpPr>
          <p:sp>
            <p:nvSpPr>
              <p:cNvPr id="17426" name="Freeform 12"/>
              <p:cNvSpPr/>
              <p:nvPr/>
            </p:nvSpPr>
            <p:spPr bwMode="auto">
              <a:xfrm>
                <a:off x="-481" y="3899"/>
                <a:ext cx="119" cy="45"/>
              </a:xfrm>
              <a:custGeom>
                <a:avLst/>
                <a:gdLst>
                  <a:gd name="T0" fmla="*/ 7 w 238"/>
                  <a:gd name="T1" fmla="*/ 6 h 91"/>
                  <a:gd name="T2" fmla="*/ 17 w 238"/>
                  <a:gd name="T3" fmla="*/ 7 h 91"/>
                  <a:gd name="T4" fmla="*/ 30 w 238"/>
                  <a:gd name="T5" fmla="*/ 8 h 91"/>
                  <a:gd name="T6" fmla="*/ 43 w 238"/>
                  <a:gd name="T7" fmla="*/ 8 h 91"/>
                  <a:gd name="T8" fmla="*/ 56 w 238"/>
                  <a:gd name="T9" fmla="*/ 7 h 91"/>
                  <a:gd name="T10" fmla="*/ 70 w 238"/>
                  <a:gd name="T11" fmla="*/ 6 h 91"/>
                  <a:gd name="T12" fmla="*/ 83 w 238"/>
                  <a:gd name="T13" fmla="*/ 4 h 91"/>
                  <a:gd name="T14" fmla="*/ 95 w 238"/>
                  <a:gd name="T15" fmla="*/ 2 h 91"/>
                  <a:gd name="T16" fmla="*/ 104 w 238"/>
                  <a:gd name="T17" fmla="*/ 0 h 91"/>
                  <a:gd name="T18" fmla="*/ 106 w 238"/>
                  <a:gd name="T19" fmla="*/ 6 h 91"/>
                  <a:gd name="T20" fmla="*/ 108 w 238"/>
                  <a:gd name="T21" fmla="*/ 10 h 91"/>
                  <a:gd name="T22" fmla="*/ 112 w 238"/>
                  <a:gd name="T23" fmla="*/ 14 h 91"/>
                  <a:gd name="T24" fmla="*/ 116 w 238"/>
                  <a:gd name="T25" fmla="*/ 15 h 91"/>
                  <a:gd name="T26" fmla="*/ 121 w 238"/>
                  <a:gd name="T27" fmla="*/ 16 h 91"/>
                  <a:gd name="T28" fmla="*/ 126 w 238"/>
                  <a:gd name="T29" fmla="*/ 19 h 91"/>
                  <a:gd name="T30" fmla="*/ 131 w 238"/>
                  <a:gd name="T31" fmla="*/ 23 h 91"/>
                  <a:gd name="T32" fmla="*/ 135 w 238"/>
                  <a:gd name="T33" fmla="*/ 29 h 91"/>
                  <a:gd name="T34" fmla="*/ 139 w 238"/>
                  <a:gd name="T35" fmla="*/ 33 h 91"/>
                  <a:gd name="T36" fmla="*/ 144 w 238"/>
                  <a:gd name="T37" fmla="*/ 39 h 91"/>
                  <a:gd name="T38" fmla="*/ 151 w 238"/>
                  <a:gd name="T39" fmla="*/ 43 h 91"/>
                  <a:gd name="T40" fmla="*/ 158 w 238"/>
                  <a:gd name="T41" fmla="*/ 48 h 91"/>
                  <a:gd name="T42" fmla="*/ 167 w 238"/>
                  <a:gd name="T43" fmla="*/ 52 h 91"/>
                  <a:gd name="T44" fmla="*/ 174 w 238"/>
                  <a:gd name="T45" fmla="*/ 55 h 91"/>
                  <a:gd name="T46" fmla="*/ 181 w 238"/>
                  <a:gd name="T47" fmla="*/ 58 h 91"/>
                  <a:gd name="T48" fmla="*/ 187 w 238"/>
                  <a:gd name="T49" fmla="*/ 59 h 91"/>
                  <a:gd name="T50" fmla="*/ 192 w 238"/>
                  <a:gd name="T51" fmla="*/ 61 h 91"/>
                  <a:gd name="T52" fmla="*/ 197 w 238"/>
                  <a:gd name="T53" fmla="*/ 61 h 91"/>
                  <a:gd name="T54" fmla="*/ 202 w 238"/>
                  <a:gd name="T55" fmla="*/ 63 h 91"/>
                  <a:gd name="T56" fmla="*/ 208 w 238"/>
                  <a:gd name="T57" fmla="*/ 64 h 91"/>
                  <a:gd name="T58" fmla="*/ 214 w 238"/>
                  <a:gd name="T59" fmla="*/ 66 h 91"/>
                  <a:gd name="T60" fmla="*/ 220 w 238"/>
                  <a:gd name="T61" fmla="*/ 67 h 91"/>
                  <a:gd name="T62" fmla="*/ 225 w 238"/>
                  <a:gd name="T63" fmla="*/ 69 h 91"/>
                  <a:gd name="T64" fmla="*/ 229 w 238"/>
                  <a:gd name="T65" fmla="*/ 71 h 91"/>
                  <a:gd name="T66" fmla="*/ 236 w 238"/>
                  <a:gd name="T67" fmla="*/ 76 h 91"/>
                  <a:gd name="T68" fmla="*/ 238 w 238"/>
                  <a:gd name="T69" fmla="*/ 83 h 91"/>
                  <a:gd name="T70" fmla="*/ 238 w 238"/>
                  <a:gd name="T71" fmla="*/ 89 h 91"/>
                  <a:gd name="T72" fmla="*/ 238 w 238"/>
                  <a:gd name="T73" fmla="*/ 91 h 91"/>
                  <a:gd name="T74" fmla="*/ 4 w 238"/>
                  <a:gd name="T75" fmla="*/ 91 h 91"/>
                  <a:gd name="T76" fmla="*/ 1 w 238"/>
                  <a:gd name="T77" fmla="*/ 77 h 91"/>
                  <a:gd name="T78" fmla="*/ 0 w 238"/>
                  <a:gd name="T79" fmla="*/ 59 h 91"/>
                  <a:gd name="T80" fmla="*/ 1 w 238"/>
                  <a:gd name="T81" fmla="*/ 43 h 91"/>
                  <a:gd name="T82" fmla="*/ 4 w 238"/>
                  <a:gd name="T83" fmla="*/ 33 h 91"/>
                  <a:gd name="T84" fmla="*/ 6 w 238"/>
                  <a:gd name="T85" fmla="*/ 26 h 91"/>
                  <a:gd name="T86" fmla="*/ 6 w 238"/>
                  <a:gd name="T87" fmla="*/ 18 h 91"/>
                  <a:gd name="T88" fmla="*/ 7 w 238"/>
                  <a:gd name="T89" fmla="*/ 12 h 91"/>
                  <a:gd name="T90" fmla="*/ 7 w 238"/>
                  <a:gd name="T91" fmla="*/ 6 h 91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w 238"/>
                  <a:gd name="T139" fmla="*/ 0 h 91"/>
                  <a:gd name="T140" fmla="*/ 238 w 238"/>
                  <a:gd name="T141" fmla="*/ 91 h 91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T138" t="T139" r="T140" b="T141"/>
                <a:pathLst>
                  <a:path w="238" h="91">
                    <a:moveTo>
                      <a:pt x="7" y="6"/>
                    </a:moveTo>
                    <a:lnTo>
                      <a:pt x="17" y="7"/>
                    </a:lnTo>
                    <a:lnTo>
                      <a:pt x="30" y="8"/>
                    </a:lnTo>
                    <a:lnTo>
                      <a:pt x="43" y="8"/>
                    </a:lnTo>
                    <a:lnTo>
                      <a:pt x="56" y="7"/>
                    </a:lnTo>
                    <a:lnTo>
                      <a:pt x="70" y="6"/>
                    </a:lnTo>
                    <a:lnTo>
                      <a:pt x="83" y="4"/>
                    </a:lnTo>
                    <a:lnTo>
                      <a:pt x="95" y="2"/>
                    </a:lnTo>
                    <a:lnTo>
                      <a:pt x="104" y="0"/>
                    </a:lnTo>
                    <a:lnTo>
                      <a:pt x="106" y="6"/>
                    </a:lnTo>
                    <a:lnTo>
                      <a:pt x="108" y="10"/>
                    </a:lnTo>
                    <a:lnTo>
                      <a:pt x="112" y="14"/>
                    </a:lnTo>
                    <a:lnTo>
                      <a:pt x="116" y="15"/>
                    </a:lnTo>
                    <a:lnTo>
                      <a:pt x="121" y="16"/>
                    </a:lnTo>
                    <a:lnTo>
                      <a:pt x="126" y="19"/>
                    </a:lnTo>
                    <a:lnTo>
                      <a:pt x="131" y="23"/>
                    </a:lnTo>
                    <a:lnTo>
                      <a:pt x="135" y="29"/>
                    </a:lnTo>
                    <a:lnTo>
                      <a:pt x="139" y="33"/>
                    </a:lnTo>
                    <a:lnTo>
                      <a:pt x="144" y="39"/>
                    </a:lnTo>
                    <a:lnTo>
                      <a:pt x="151" y="43"/>
                    </a:lnTo>
                    <a:lnTo>
                      <a:pt x="158" y="48"/>
                    </a:lnTo>
                    <a:lnTo>
                      <a:pt x="167" y="52"/>
                    </a:lnTo>
                    <a:lnTo>
                      <a:pt x="174" y="55"/>
                    </a:lnTo>
                    <a:lnTo>
                      <a:pt x="181" y="58"/>
                    </a:lnTo>
                    <a:lnTo>
                      <a:pt x="187" y="59"/>
                    </a:lnTo>
                    <a:lnTo>
                      <a:pt x="192" y="61"/>
                    </a:lnTo>
                    <a:lnTo>
                      <a:pt x="197" y="61"/>
                    </a:lnTo>
                    <a:lnTo>
                      <a:pt x="202" y="63"/>
                    </a:lnTo>
                    <a:lnTo>
                      <a:pt x="208" y="64"/>
                    </a:lnTo>
                    <a:lnTo>
                      <a:pt x="214" y="66"/>
                    </a:lnTo>
                    <a:lnTo>
                      <a:pt x="220" y="67"/>
                    </a:lnTo>
                    <a:lnTo>
                      <a:pt x="225" y="69"/>
                    </a:lnTo>
                    <a:lnTo>
                      <a:pt x="229" y="71"/>
                    </a:lnTo>
                    <a:lnTo>
                      <a:pt x="236" y="76"/>
                    </a:lnTo>
                    <a:lnTo>
                      <a:pt x="238" y="83"/>
                    </a:lnTo>
                    <a:lnTo>
                      <a:pt x="238" y="89"/>
                    </a:lnTo>
                    <a:lnTo>
                      <a:pt x="238" y="91"/>
                    </a:lnTo>
                    <a:lnTo>
                      <a:pt x="4" y="91"/>
                    </a:lnTo>
                    <a:lnTo>
                      <a:pt x="1" y="77"/>
                    </a:lnTo>
                    <a:lnTo>
                      <a:pt x="0" y="59"/>
                    </a:lnTo>
                    <a:lnTo>
                      <a:pt x="1" y="43"/>
                    </a:lnTo>
                    <a:lnTo>
                      <a:pt x="4" y="33"/>
                    </a:lnTo>
                    <a:lnTo>
                      <a:pt x="6" y="26"/>
                    </a:lnTo>
                    <a:lnTo>
                      <a:pt x="6" y="18"/>
                    </a:lnTo>
                    <a:lnTo>
                      <a:pt x="7" y="12"/>
                    </a:lnTo>
                    <a:lnTo>
                      <a:pt x="7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7" name="Freeform 13"/>
              <p:cNvSpPr/>
              <p:nvPr/>
            </p:nvSpPr>
            <p:spPr bwMode="auto">
              <a:xfrm>
                <a:off x="-620" y="3915"/>
                <a:ext cx="74" cy="29"/>
              </a:xfrm>
              <a:custGeom>
                <a:avLst/>
                <a:gdLst>
                  <a:gd name="T0" fmla="*/ 25 w 148"/>
                  <a:gd name="T1" fmla="*/ 0 h 60"/>
                  <a:gd name="T2" fmla="*/ 39 w 148"/>
                  <a:gd name="T3" fmla="*/ 0 h 60"/>
                  <a:gd name="T4" fmla="*/ 55 w 148"/>
                  <a:gd name="T5" fmla="*/ 1 h 60"/>
                  <a:gd name="T6" fmla="*/ 73 w 148"/>
                  <a:gd name="T7" fmla="*/ 1 h 60"/>
                  <a:gd name="T8" fmla="*/ 90 w 148"/>
                  <a:gd name="T9" fmla="*/ 1 h 60"/>
                  <a:gd name="T10" fmla="*/ 105 w 148"/>
                  <a:gd name="T11" fmla="*/ 2 h 60"/>
                  <a:gd name="T12" fmla="*/ 119 w 148"/>
                  <a:gd name="T13" fmla="*/ 1 h 60"/>
                  <a:gd name="T14" fmla="*/ 128 w 148"/>
                  <a:gd name="T15" fmla="*/ 1 h 60"/>
                  <a:gd name="T16" fmla="*/ 134 w 148"/>
                  <a:gd name="T17" fmla="*/ 0 h 60"/>
                  <a:gd name="T18" fmla="*/ 134 w 148"/>
                  <a:gd name="T19" fmla="*/ 0 h 60"/>
                  <a:gd name="T20" fmla="*/ 133 w 148"/>
                  <a:gd name="T21" fmla="*/ 2 h 60"/>
                  <a:gd name="T22" fmla="*/ 132 w 148"/>
                  <a:gd name="T23" fmla="*/ 6 h 60"/>
                  <a:gd name="T24" fmla="*/ 131 w 148"/>
                  <a:gd name="T25" fmla="*/ 12 h 60"/>
                  <a:gd name="T26" fmla="*/ 139 w 148"/>
                  <a:gd name="T27" fmla="*/ 19 h 60"/>
                  <a:gd name="T28" fmla="*/ 145 w 148"/>
                  <a:gd name="T29" fmla="*/ 34 h 60"/>
                  <a:gd name="T30" fmla="*/ 148 w 148"/>
                  <a:gd name="T31" fmla="*/ 48 h 60"/>
                  <a:gd name="T32" fmla="*/ 147 w 148"/>
                  <a:gd name="T33" fmla="*/ 60 h 60"/>
                  <a:gd name="T34" fmla="*/ 0 w 148"/>
                  <a:gd name="T35" fmla="*/ 60 h 60"/>
                  <a:gd name="T36" fmla="*/ 3 w 148"/>
                  <a:gd name="T37" fmla="*/ 44 h 60"/>
                  <a:gd name="T38" fmla="*/ 8 w 148"/>
                  <a:gd name="T39" fmla="*/ 30 h 60"/>
                  <a:gd name="T40" fmla="*/ 16 w 148"/>
                  <a:gd name="T41" fmla="*/ 18 h 60"/>
                  <a:gd name="T42" fmla="*/ 25 w 148"/>
                  <a:gd name="T43" fmla="*/ 11 h 60"/>
                  <a:gd name="T44" fmla="*/ 25 w 148"/>
                  <a:gd name="T45" fmla="*/ 0 h 6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48"/>
                  <a:gd name="T70" fmla="*/ 0 h 60"/>
                  <a:gd name="T71" fmla="*/ 148 w 148"/>
                  <a:gd name="T72" fmla="*/ 60 h 6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48" h="60">
                    <a:moveTo>
                      <a:pt x="25" y="0"/>
                    </a:moveTo>
                    <a:lnTo>
                      <a:pt x="39" y="0"/>
                    </a:lnTo>
                    <a:lnTo>
                      <a:pt x="55" y="1"/>
                    </a:lnTo>
                    <a:lnTo>
                      <a:pt x="73" y="1"/>
                    </a:lnTo>
                    <a:lnTo>
                      <a:pt x="90" y="1"/>
                    </a:lnTo>
                    <a:lnTo>
                      <a:pt x="105" y="2"/>
                    </a:lnTo>
                    <a:lnTo>
                      <a:pt x="119" y="1"/>
                    </a:lnTo>
                    <a:lnTo>
                      <a:pt x="128" y="1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2" y="6"/>
                    </a:lnTo>
                    <a:lnTo>
                      <a:pt x="131" y="12"/>
                    </a:lnTo>
                    <a:lnTo>
                      <a:pt x="139" y="19"/>
                    </a:lnTo>
                    <a:lnTo>
                      <a:pt x="145" y="34"/>
                    </a:lnTo>
                    <a:lnTo>
                      <a:pt x="148" y="48"/>
                    </a:lnTo>
                    <a:lnTo>
                      <a:pt x="147" y="60"/>
                    </a:lnTo>
                    <a:lnTo>
                      <a:pt x="0" y="60"/>
                    </a:lnTo>
                    <a:lnTo>
                      <a:pt x="3" y="44"/>
                    </a:lnTo>
                    <a:lnTo>
                      <a:pt x="8" y="30"/>
                    </a:lnTo>
                    <a:lnTo>
                      <a:pt x="16" y="18"/>
                    </a:lnTo>
                    <a:lnTo>
                      <a:pt x="25" y="11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8" name="Freeform 14"/>
              <p:cNvSpPr/>
              <p:nvPr/>
            </p:nvSpPr>
            <p:spPr bwMode="auto">
              <a:xfrm>
                <a:off x="-575" y="2930"/>
                <a:ext cx="126" cy="170"/>
              </a:xfrm>
              <a:custGeom>
                <a:avLst/>
                <a:gdLst>
                  <a:gd name="T0" fmla="*/ 171 w 252"/>
                  <a:gd name="T1" fmla="*/ 333 h 340"/>
                  <a:gd name="T2" fmla="*/ 125 w 252"/>
                  <a:gd name="T3" fmla="*/ 340 h 340"/>
                  <a:gd name="T4" fmla="*/ 77 w 252"/>
                  <a:gd name="T5" fmla="*/ 332 h 340"/>
                  <a:gd name="T6" fmla="*/ 43 w 252"/>
                  <a:gd name="T7" fmla="*/ 319 h 340"/>
                  <a:gd name="T8" fmla="*/ 45 w 252"/>
                  <a:gd name="T9" fmla="*/ 298 h 340"/>
                  <a:gd name="T10" fmla="*/ 46 w 252"/>
                  <a:gd name="T11" fmla="*/ 255 h 340"/>
                  <a:gd name="T12" fmla="*/ 31 w 252"/>
                  <a:gd name="T13" fmla="*/ 239 h 340"/>
                  <a:gd name="T14" fmla="*/ 22 w 252"/>
                  <a:gd name="T15" fmla="*/ 229 h 340"/>
                  <a:gd name="T16" fmla="*/ 20 w 252"/>
                  <a:gd name="T17" fmla="*/ 210 h 340"/>
                  <a:gd name="T18" fmla="*/ 17 w 252"/>
                  <a:gd name="T19" fmla="*/ 197 h 340"/>
                  <a:gd name="T20" fmla="*/ 7 w 252"/>
                  <a:gd name="T21" fmla="*/ 179 h 340"/>
                  <a:gd name="T22" fmla="*/ 13 w 252"/>
                  <a:gd name="T23" fmla="*/ 159 h 340"/>
                  <a:gd name="T24" fmla="*/ 23 w 252"/>
                  <a:gd name="T25" fmla="*/ 155 h 340"/>
                  <a:gd name="T26" fmla="*/ 10 w 252"/>
                  <a:gd name="T27" fmla="*/ 146 h 340"/>
                  <a:gd name="T28" fmla="*/ 7 w 252"/>
                  <a:gd name="T29" fmla="*/ 136 h 340"/>
                  <a:gd name="T30" fmla="*/ 8 w 252"/>
                  <a:gd name="T31" fmla="*/ 128 h 340"/>
                  <a:gd name="T32" fmla="*/ 1 w 252"/>
                  <a:gd name="T33" fmla="*/ 123 h 340"/>
                  <a:gd name="T34" fmla="*/ 0 w 252"/>
                  <a:gd name="T35" fmla="*/ 117 h 340"/>
                  <a:gd name="T36" fmla="*/ 9 w 252"/>
                  <a:gd name="T37" fmla="*/ 114 h 340"/>
                  <a:gd name="T38" fmla="*/ 14 w 252"/>
                  <a:gd name="T39" fmla="*/ 107 h 340"/>
                  <a:gd name="T40" fmla="*/ 14 w 252"/>
                  <a:gd name="T41" fmla="*/ 98 h 340"/>
                  <a:gd name="T42" fmla="*/ 18 w 252"/>
                  <a:gd name="T43" fmla="*/ 83 h 340"/>
                  <a:gd name="T44" fmla="*/ 27 w 252"/>
                  <a:gd name="T45" fmla="*/ 67 h 340"/>
                  <a:gd name="T46" fmla="*/ 42 w 252"/>
                  <a:gd name="T47" fmla="*/ 59 h 340"/>
                  <a:gd name="T48" fmla="*/ 51 w 252"/>
                  <a:gd name="T49" fmla="*/ 50 h 340"/>
                  <a:gd name="T50" fmla="*/ 59 w 252"/>
                  <a:gd name="T51" fmla="*/ 33 h 340"/>
                  <a:gd name="T52" fmla="*/ 74 w 252"/>
                  <a:gd name="T53" fmla="*/ 19 h 340"/>
                  <a:gd name="T54" fmla="*/ 88 w 252"/>
                  <a:gd name="T55" fmla="*/ 10 h 340"/>
                  <a:gd name="T56" fmla="*/ 95 w 252"/>
                  <a:gd name="T57" fmla="*/ 6 h 340"/>
                  <a:gd name="T58" fmla="*/ 102 w 252"/>
                  <a:gd name="T59" fmla="*/ 5 h 340"/>
                  <a:gd name="T60" fmla="*/ 110 w 252"/>
                  <a:gd name="T61" fmla="*/ 5 h 340"/>
                  <a:gd name="T62" fmla="*/ 120 w 252"/>
                  <a:gd name="T63" fmla="*/ 6 h 340"/>
                  <a:gd name="T64" fmla="*/ 131 w 252"/>
                  <a:gd name="T65" fmla="*/ 4 h 340"/>
                  <a:gd name="T66" fmla="*/ 149 w 252"/>
                  <a:gd name="T67" fmla="*/ 0 h 340"/>
                  <a:gd name="T68" fmla="*/ 169 w 252"/>
                  <a:gd name="T69" fmla="*/ 1 h 340"/>
                  <a:gd name="T70" fmla="*/ 187 w 252"/>
                  <a:gd name="T71" fmla="*/ 7 h 340"/>
                  <a:gd name="T72" fmla="*/ 201 w 252"/>
                  <a:gd name="T73" fmla="*/ 21 h 340"/>
                  <a:gd name="T74" fmla="*/ 213 w 252"/>
                  <a:gd name="T75" fmla="*/ 31 h 340"/>
                  <a:gd name="T76" fmla="*/ 220 w 252"/>
                  <a:gd name="T77" fmla="*/ 38 h 340"/>
                  <a:gd name="T78" fmla="*/ 225 w 252"/>
                  <a:gd name="T79" fmla="*/ 43 h 340"/>
                  <a:gd name="T80" fmla="*/ 233 w 252"/>
                  <a:gd name="T81" fmla="*/ 53 h 340"/>
                  <a:gd name="T82" fmla="*/ 236 w 252"/>
                  <a:gd name="T83" fmla="*/ 73 h 340"/>
                  <a:gd name="T84" fmla="*/ 246 w 252"/>
                  <a:gd name="T85" fmla="*/ 83 h 340"/>
                  <a:gd name="T86" fmla="*/ 250 w 252"/>
                  <a:gd name="T87" fmla="*/ 82 h 340"/>
                  <a:gd name="T88" fmla="*/ 252 w 252"/>
                  <a:gd name="T89" fmla="*/ 83 h 340"/>
                  <a:gd name="T90" fmla="*/ 248 w 252"/>
                  <a:gd name="T91" fmla="*/ 90 h 340"/>
                  <a:gd name="T92" fmla="*/ 240 w 252"/>
                  <a:gd name="T93" fmla="*/ 98 h 340"/>
                  <a:gd name="T94" fmla="*/ 245 w 252"/>
                  <a:gd name="T95" fmla="*/ 106 h 340"/>
                  <a:gd name="T96" fmla="*/ 250 w 252"/>
                  <a:gd name="T97" fmla="*/ 112 h 340"/>
                  <a:gd name="T98" fmla="*/ 251 w 252"/>
                  <a:gd name="T99" fmla="*/ 128 h 340"/>
                  <a:gd name="T100" fmla="*/ 250 w 252"/>
                  <a:gd name="T101" fmla="*/ 144 h 340"/>
                  <a:gd name="T102" fmla="*/ 246 w 252"/>
                  <a:gd name="T103" fmla="*/ 163 h 340"/>
                  <a:gd name="T104" fmla="*/ 233 w 252"/>
                  <a:gd name="T105" fmla="*/ 177 h 340"/>
                  <a:gd name="T106" fmla="*/ 251 w 252"/>
                  <a:gd name="T107" fmla="*/ 177 h 340"/>
                  <a:gd name="T108" fmla="*/ 249 w 252"/>
                  <a:gd name="T109" fmla="*/ 196 h 340"/>
                  <a:gd name="T110" fmla="*/ 243 w 252"/>
                  <a:gd name="T111" fmla="*/ 216 h 340"/>
                  <a:gd name="T112" fmla="*/ 238 w 252"/>
                  <a:gd name="T113" fmla="*/ 232 h 340"/>
                  <a:gd name="T114" fmla="*/ 229 w 252"/>
                  <a:gd name="T115" fmla="*/ 235 h 340"/>
                  <a:gd name="T116" fmla="*/ 225 w 252"/>
                  <a:gd name="T117" fmla="*/ 242 h 340"/>
                  <a:gd name="T118" fmla="*/ 223 w 252"/>
                  <a:gd name="T119" fmla="*/ 274 h 340"/>
                  <a:gd name="T120" fmla="*/ 213 w 252"/>
                  <a:gd name="T121" fmla="*/ 291 h 340"/>
                  <a:gd name="T122" fmla="*/ 203 w 252"/>
                  <a:gd name="T123" fmla="*/ 303 h 340"/>
                  <a:gd name="T124" fmla="*/ 190 w 252"/>
                  <a:gd name="T125" fmla="*/ 320 h 340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252"/>
                  <a:gd name="T190" fmla="*/ 0 h 340"/>
                  <a:gd name="T191" fmla="*/ 252 w 252"/>
                  <a:gd name="T192" fmla="*/ 340 h 340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252" h="340">
                    <a:moveTo>
                      <a:pt x="190" y="320"/>
                    </a:moveTo>
                    <a:lnTo>
                      <a:pt x="171" y="333"/>
                    </a:lnTo>
                    <a:lnTo>
                      <a:pt x="149" y="339"/>
                    </a:lnTo>
                    <a:lnTo>
                      <a:pt x="125" y="340"/>
                    </a:lnTo>
                    <a:lnTo>
                      <a:pt x="100" y="337"/>
                    </a:lnTo>
                    <a:lnTo>
                      <a:pt x="77" y="332"/>
                    </a:lnTo>
                    <a:lnTo>
                      <a:pt x="57" y="326"/>
                    </a:lnTo>
                    <a:lnTo>
                      <a:pt x="43" y="319"/>
                    </a:lnTo>
                    <a:lnTo>
                      <a:pt x="35" y="314"/>
                    </a:lnTo>
                    <a:lnTo>
                      <a:pt x="45" y="298"/>
                    </a:lnTo>
                    <a:lnTo>
                      <a:pt x="48" y="277"/>
                    </a:lnTo>
                    <a:lnTo>
                      <a:pt x="46" y="255"/>
                    </a:lnTo>
                    <a:lnTo>
                      <a:pt x="41" y="238"/>
                    </a:lnTo>
                    <a:lnTo>
                      <a:pt x="31" y="239"/>
                    </a:lnTo>
                    <a:lnTo>
                      <a:pt x="25" y="235"/>
                    </a:lnTo>
                    <a:lnTo>
                      <a:pt x="22" y="229"/>
                    </a:lnTo>
                    <a:lnTo>
                      <a:pt x="22" y="220"/>
                    </a:lnTo>
                    <a:lnTo>
                      <a:pt x="20" y="210"/>
                    </a:lnTo>
                    <a:lnTo>
                      <a:pt x="19" y="204"/>
                    </a:lnTo>
                    <a:lnTo>
                      <a:pt x="17" y="197"/>
                    </a:lnTo>
                    <a:lnTo>
                      <a:pt x="13" y="193"/>
                    </a:lnTo>
                    <a:lnTo>
                      <a:pt x="7" y="179"/>
                    </a:lnTo>
                    <a:lnTo>
                      <a:pt x="8" y="165"/>
                    </a:lnTo>
                    <a:lnTo>
                      <a:pt x="13" y="159"/>
                    </a:lnTo>
                    <a:lnTo>
                      <a:pt x="25" y="164"/>
                    </a:lnTo>
                    <a:lnTo>
                      <a:pt x="23" y="155"/>
                    </a:lnTo>
                    <a:lnTo>
                      <a:pt x="17" y="149"/>
                    </a:lnTo>
                    <a:lnTo>
                      <a:pt x="10" y="146"/>
                    </a:lnTo>
                    <a:lnTo>
                      <a:pt x="8" y="142"/>
                    </a:lnTo>
                    <a:lnTo>
                      <a:pt x="7" y="136"/>
                    </a:lnTo>
                    <a:lnTo>
                      <a:pt x="8" y="132"/>
                    </a:lnTo>
                    <a:lnTo>
                      <a:pt x="8" y="128"/>
                    </a:lnTo>
                    <a:lnTo>
                      <a:pt x="5" y="126"/>
                    </a:lnTo>
                    <a:lnTo>
                      <a:pt x="1" y="123"/>
                    </a:lnTo>
                    <a:lnTo>
                      <a:pt x="0" y="120"/>
                    </a:lnTo>
                    <a:lnTo>
                      <a:pt x="0" y="117"/>
                    </a:lnTo>
                    <a:lnTo>
                      <a:pt x="0" y="116"/>
                    </a:lnTo>
                    <a:lnTo>
                      <a:pt x="9" y="114"/>
                    </a:lnTo>
                    <a:lnTo>
                      <a:pt x="13" y="110"/>
                    </a:lnTo>
                    <a:lnTo>
                      <a:pt x="14" y="107"/>
                    </a:lnTo>
                    <a:lnTo>
                      <a:pt x="14" y="104"/>
                    </a:lnTo>
                    <a:lnTo>
                      <a:pt x="14" y="98"/>
                    </a:lnTo>
                    <a:lnTo>
                      <a:pt x="16" y="91"/>
                    </a:lnTo>
                    <a:lnTo>
                      <a:pt x="18" y="83"/>
                    </a:lnTo>
                    <a:lnTo>
                      <a:pt x="22" y="74"/>
                    </a:lnTo>
                    <a:lnTo>
                      <a:pt x="27" y="67"/>
                    </a:lnTo>
                    <a:lnTo>
                      <a:pt x="33" y="62"/>
                    </a:lnTo>
                    <a:lnTo>
                      <a:pt x="42" y="59"/>
                    </a:lnTo>
                    <a:lnTo>
                      <a:pt x="51" y="59"/>
                    </a:lnTo>
                    <a:lnTo>
                      <a:pt x="51" y="50"/>
                    </a:lnTo>
                    <a:lnTo>
                      <a:pt x="54" y="41"/>
                    </a:lnTo>
                    <a:lnTo>
                      <a:pt x="59" y="33"/>
                    </a:lnTo>
                    <a:lnTo>
                      <a:pt x="67" y="25"/>
                    </a:lnTo>
                    <a:lnTo>
                      <a:pt x="74" y="19"/>
                    </a:lnTo>
                    <a:lnTo>
                      <a:pt x="81" y="13"/>
                    </a:lnTo>
                    <a:lnTo>
                      <a:pt x="88" y="10"/>
                    </a:lnTo>
                    <a:lnTo>
                      <a:pt x="92" y="7"/>
                    </a:lnTo>
                    <a:lnTo>
                      <a:pt x="95" y="6"/>
                    </a:lnTo>
                    <a:lnTo>
                      <a:pt x="99" y="5"/>
                    </a:lnTo>
                    <a:lnTo>
                      <a:pt x="102" y="5"/>
                    </a:lnTo>
                    <a:lnTo>
                      <a:pt x="106" y="5"/>
                    </a:lnTo>
                    <a:lnTo>
                      <a:pt x="110" y="5"/>
                    </a:lnTo>
                    <a:lnTo>
                      <a:pt x="115" y="5"/>
                    </a:lnTo>
                    <a:lnTo>
                      <a:pt x="120" y="6"/>
                    </a:lnTo>
                    <a:lnTo>
                      <a:pt x="125" y="7"/>
                    </a:lnTo>
                    <a:lnTo>
                      <a:pt x="131" y="4"/>
                    </a:lnTo>
                    <a:lnTo>
                      <a:pt x="140" y="1"/>
                    </a:lnTo>
                    <a:lnTo>
                      <a:pt x="149" y="0"/>
                    </a:lnTo>
                    <a:lnTo>
                      <a:pt x="160" y="0"/>
                    </a:lnTo>
                    <a:lnTo>
                      <a:pt x="169" y="1"/>
                    </a:lnTo>
                    <a:lnTo>
                      <a:pt x="178" y="3"/>
                    </a:lnTo>
                    <a:lnTo>
                      <a:pt x="187" y="7"/>
                    </a:lnTo>
                    <a:lnTo>
                      <a:pt x="194" y="14"/>
                    </a:lnTo>
                    <a:lnTo>
                      <a:pt x="201" y="21"/>
                    </a:lnTo>
                    <a:lnTo>
                      <a:pt x="208" y="27"/>
                    </a:lnTo>
                    <a:lnTo>
                      <a:pt x="213" y="31"/>
                    </a:lnTo>
                    <a:lnTo>
                      <a:pt x="217" y="35"/>
                    </a:lnTo>
                    <a:lnTo>
                      <a:pt x="220" y="38"/>
                    </a:lnTo>
                    <a:lnTo>
                      <a:pt x="223" y="40"/>
                    </a:lnTo>
                    <a:lnTo>
                      <a:pt x="225" y="43"/>
                    </a:lnTo>
                    <a:lnTo>
                      <a:pt x="228" y="45"/>
                    </a:lnTo>
                    <a:lnTo>
                      <a:pt x="233" y="53"/>
                    </a:lnTo>
                    <a:lnTo>
                      <a:pt x="234" y="63"/>
                    </a:lnTo>
                    <a:lnTo>
                      <a:pt x="236" y="73"/>
                    </a:lnTo>
                    <a:lnTo>
                      <a:pt x="241" y="80"/>
                    </a:lnTo>
                    <a:lnTo>
                      <a:pt x="246" y="83"/>
                    </a:lnTo>
                    <a:lnTo>
                      <a:pt x="248" y="84"/>
                    </a:lnTo>
                    <a:lnTo>
                      <a:pt x="250" y="82"/>
                    </a:lnTo>
                    <a:lnTo>
                      <a:pt x="252" y="78"/>
                    </a:lnTo>
                    <a:lnTo>
                      <a:pt x="252" y="83"/>
                    </a:lnTo>
                    <a:lnTo>
                      <a:pt x="251" y="87"/>
                    </a:lnTo>
                    <a:lnTo>
                      <a:pt x="248" y="90"/>
                    </a:lnTo>
                    <a:lnTo>
                      <a:pt x="244" y="93"/>
                    </a:lnTo>
                    <a:lnTo>
                      <a:pt x="240" y="98"/>
                    </a:lnTo>
                    <a:lnTo>
                      <a:pt x="242" y="102"/>
                    </a:lnTo>
                    <a:lnTo>
                      <a:pt x="245" y="106"/>
                    </a:lnTo>
                    <a:lnTo>
                      <a:pt x="246" y="107"/>
                    </a:lnTo>
                    <a:lnTo>
                      <a:pt x="250" y="112"/>
                    </a:lnTo>
                    <a:lnTo>
                      <a:pt x="252" y="120"/>
                    </a:lnTo>
                    <a:lnTo>
                      <a:pt x="251" y="128"/>
                    </a:lnTo>
                    <a:lnTo>
                      <a:pt x="248" y="135"/>
                    </a:lnTo>
                    <a:lnTo>
                      <a:pt x="250" y="144"/>
                    </a:lnTo>
                    <a:lnTo>
                      <a:pt x="250" y="153"/>
                    </a:lnTo>
                    <a:lnTo>
                      <a:pt x="246" y="163"/>
                    </a:lnTo>
                    <a:lnTo>
                      <a:pt x="239" y="170"/>
                    </a:lnTo>
                    <a:lnTo>
                      <a:pt x="233" y="177"/>
                    </a:lnTo>
                    <a:lnTo>
                      <a:pt x="245" y="172"/>
                    </a:lnTo>
                    <a:lnTo>
                      <a:pt x="251" y="177"/>
                    </a:lnTo>
                    <a:lnTo>
                      <a:pt x="251" y="188"/>
                    </a:lnTo>
                    <a:lnTo>
                      <a:pt x="249" y="196"/>
                    </a:lnTo>
                    <a:lnTo>
                      <a:pt x="246" y="206"/>
                    </a:lnTo>
                    <a:lnTo>
                      <a:pt x="243" y="216"/>
                    </a:lnTo>
                    <a:lnTo>
                      <a:pt x="241" y="225"/>
                    </a:lnTo>
                    <a:lnTo>
                      <a:pt x="238" y="232"/>
                    </a:lnTo>
                    <a:lnTo>
                      <a:pt x="234" y="235"/>
                    </a:lnTo>
                    <a:lnTo>
                      <a:pt x="229" y="235"/>
                    </a:lnTo>
                    <a:lnTo>
                      <a:pt x="226" y="235"/>
                    </a:lnTo>
                    <a:lnTo>
                      <a:pt x="225" y="242"/>
                    </a:lnTo>
                    <a:lnTo>
                      <a:pt x="225" y="263"/>
                    </a:lnTo>
                    <a:lnTo>
                      <a:pt x="223" y="274"/>
                    </a:lnTo>
                    <a:lnTo>
                      <a:pt x="219" y="283"/>
                    </a:lnTo>
                    <a:lnTo>
                      <a:pt x="213" y="291"/>
                    </a:lnTo>
                    <a:lnTo>
                      <a:pt x="208" y="297"/>
                    </a:lnTo>
                    <a:lnTo>
                      <a:pt x="203" y="303"/>
                    </a:lnTo>
                    <a:lnTo>
                      <a:pt x="198" y="310"/>
                    </a:lnTo>
                    <a:lnTo>
                      <a:pt x="190" y="3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29" name="Freeform 15"/>
              <p:cNvSpPr/>
              <p:nvPr/>
            </p:nvSpPr>
            <p:spPr bwMode="auto">
              <a:xfrm>
                <a:off x="-339" y="2991"/>
                <a:ext cx="103" cy="151"/>
              </a:xfrm>
              <a:custGeom>
                <a:avLst/>
                <a:gdLst>
                  <a:gd name="T0" fmla="*/ 142 w 206"/>
                  <a:gd name="T1" fmla="*/ 290 h 302"/>
                  <a:gd name="T2" fmla="*/ 122 w 206"/>
                  <a:gd name="T3" fmla="*/ 302 h 302"/>
                  <a:gd name="T4" fmla="*/ 79 w 206"/>
                  <a:gd name="T5" fmla="*/ 296 h 302"/>
                  <a:gd name="T6" fmla="*/ 46 w 206"/>
                  <a:gd name="T7" fmla="*/ 285 h 302"/>
                  <a:gd name="T8" fmla="*/ 29 w 206"/>
                  <a:gd name="T9" fmla="*/ 275 h 302"/>
                  <a:gd name="T10" fmla="*/ 27 w 206"/>
                  <a:gd name="T11" fmla="*/ 249 h 302"/>
                  <a:gd name="T12" fmla="*/ 15 w 206"/>
                  <a:gd name="T13" fmla="*/ 178 h 302"/>
                  <a:gd name="T14" fmla="*/ 2 w 206"/>
                  <a:gd name="T15" fmla="*/ 126 h 302"/>
                  <a:gd name="T16" fmla="*/ 23 w 206"/>
                  <a:gd name="T17" fmla="*/ 117 h 302"/>
                  <a:gd name="T18" fmla="*/ 30 w 206"/>
                  <a:gd name="T19" fmla="*/ 112 h 302"/>
                  <a:gd name="T20" fmla="*/ 40 w 206"/>
                  <a:gd name="T21" fmla="*/ 118 h 302"/>
                  <a:gd name="T22" fmla="*/ 39 w 206"/>
                  <a:gd name="T23" fmla="*/ 132 h 302"/>
                  <a:gd name="T24" fmla="*/ 36 w 206"/>
                  <a:gd name="T25" fmla="*/ 142 h 302"/>
                  <a:gd name="T26" fmla="*/ 52 w 206"/>
                  <a:gd name="T27" fmla="*/ 146 h 302"/>
                  <a:gd name="T28" fmla="*/ 52 w 206"/>
                  <a:gd name="T29" fmla="*/ 124 h 302"/>
                  <a:gd name="T30" fmla="*/ 57 w 206"/>
                  <a:gd name="T31" fmla="*/ 103 h 302"/>
                  <a:gd name="T32" fmla="*/ 66 w 206"/>
                  <a:gd name="T33" fmla="*/ 82 h 302"/>
                  <a:gd name="T34" fmla="*/ 70 w 206"/>
                  <a:gd name="T35" fmla="*/ 58 h 302"/>
                  <a:gd name="T36" fmla="*/ 78 w 206"/>
                  <a:gd name="T37" fmla="*/ 42 h 302"/>
                  <a:gd name="T38" fmla="*/ 87 w 206"/>
                  <a:gd name="T39" fmla="*/ 30 h 302"/>
                  <a:gd name="T40" fmla="*/ 95 w 206"/>
                  <a:gd name="T41" fmla="*/ 10 h 302"/>
                  <a:gd name="T42" fmla="*/ 115 w 206"/>
                  <a:gd name="T43" fmla="*/ 19 h 302"/>
                  <a:gd name="T44" fmla="*/ 111 w 206"/>
                  <a:gd name="T45" fmla="*/ 42 h 302"/>
                  <a:gd name="T46" fmla="*/ 105 w 206"/>
                  <a:gd name="T47" fmla="*/ 53 h 302"/>
                  <a:gd name="T48" fmla="*/ 103 w 206"/>
                  <a:gd name="T49" fmla="*/ 72 h 302"/>
                  <a:gd name="T50" fmla="*/ 103 w 206"/>
                  <a:gd name="T51" fmla="*/ 93 h 302"/>
                  <a:gd name="T52" fmla="*/ 107 w 206"/>
                  <a:gd name="T53" fmla="*/ 100 h 302"/>
                  <a:gd name="T54" fmla="*/ 120 w 206"/>
                  <a:gd name="T55" fmla="*/ 88 h 302"/>
                  <a:gd name="T56" fmla="*/ 139 w 206"/>
                  <a:gd name="T57" fmla="*/ 88 h 302"/>
                  <a:gd name="T58" fmla="*/ 150 w 206"/>
                  <a:gd name="T59" fmla="*/ 104 h 302"/>
                  <a:gd name="T60" fmla="*/ 153 w 206"/>
                  <a:gd name="T61" fmla="*/ 115 h 302"/>
                  <a:gd name="T62" fmla="*/ 181 w 206"/>
                  <a:gd name="T63" fmla="*/ 114 h 302"/>
                  <a:gd name="T64" fmla="*/ 180 w 206"/>
                  <a:gd name="T65" fmla="*/ 139 h 302"/>
                  <a:gd name="T66" fmla="*/ 189 w 206"/>
                  <a:gd name="T67" fmla="*/ 143 h 302"/>
                  <a:gd name="T68" fmla="*/ 205 w 206"/>
                  <a:gd name="T69" fmla="*/ 160 h 302"/>
                  <a:gd name="T70" fmla="*/ 204 w 206"/>
                  <a:gd name="T71" fmla="*/ 188 h 302"/>
                  <a:gd name="T72" fmla="*/ 189 w 206"/>
                  <a:gd name="T73" fmla="*/ 203 h 302"/>
                  <a:gd name="T74" fmla="*/ 177 w 206"/>
                  <a:gd name="T75" fmla="*/ 203 h 302"/>
                  <a:gd name="T76" fmla="*/ 174 w 206"/>
                  <a:gd name="T77" fmla="*/ 191 h 302"/>
                  <a:gd name="T78" fmla="*/ 171 w 206"/>
                  <a:gd name="T79" fmla="*/ 195 h 302"/>
                  <a:gd name="T80" fmla="*/ 174 w 206"/>
                  <a:gd name="T81" fmla="*/ 211 h 302"/>
                  <a:gd name="T82" fmla="*/ 163 w 206"/>
                  <a:gd name="T83" fmla="*/ 251 h 302"/>
                  <a:gd name="T84" fmla="*/ 156 w 206"/>
                  <a:gd name="T85" fmla="*/ 269 h 30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206"/>
                  <a:gd name="T130" fmla="*/ 0 h 302"/>
                  <a:gd name="T131" fmla="*/ 206 w 206"/>
                  <a:gd name="T132" fmla="*/ 302 h 30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206" h="302">
                    <a:moveTo>
                      <a:pt x="152" y="279"/>
                    </a:moveTo>
                    <a:lnTo>
                      <a:pt x="147" y="285"/>
                    </a:lnTo>
                    <a:lnTo>
                      <a:pt x="142" y="290"/>
                    </a:lnTo>
                    <a:lnTo>
                      <a:pt x="136" y="295"/>
                    </a:lnTo>
                    <a:lnTo>
                      <a:pt x="130" y="298"/>
                    </a:lnTo>
                    <a:lnTo>
                      <a:pt x="122" y="302"/>
                    </a:lnTo>
                    <a:lnTo>
                      <a:pt x="110" y="302"/>
                    </a:lnTo>
                    <a:lnTo>
                      <a:pt x="97" y="301"/>
                    </a:lnTo>
                    <a:lnTo>
                      <a:pt x="79" y="296"/>
                    </a:lnTo>
                    <a:lnTo>
                      <a:pt x="65" y="292"/>
                    </a:lnTo>
                    <a:lnTo>
                      <a:pt x="54" y="288"/>
                    </a:lnTo>
                    <a:lnTo>
                      <a:pt x="46" y="285"/>
                    </a:lnTo>
                    <a:lnTo>
                      <a:pt x="38" y="281"/>
                    </a:lnTo>
                    <a:lnTo>
                      <a:pt x="33" y="278"/>
                    </a:lnTo>
                    <a:lnTo>
                      <a:pt x="29" y="275"/>
                    </a:lnTo>
                    <a:lnTo>
                      <a:pt x="27" y="272"/>
                    </a:lnTo>
                    <a:lnTo>
                      <a:pt x="25" y="271"/>
                    </a:lnTo>
                    <a:lnTo>
                      <a:pt x="27" y="249"/>
                    </a:lnTo>
                    <a:lnTo>
                      <a:pt x="27" y="220"/>
                    </a:lnTo>
                    <a:lnTo>
                      <a:pt x="23" y="193"/>
                    </a:lnTo>
                    <a:lnTo>
                      <a:pt x="15" y="178"/>
                    </a:lnTo>
                    <a:lnTo>
                      <a:pt x="6" y="157"/>
                    </a:lnTo>
                    <a:lnTo>
                      <a:pt x="0" y="139"/>
                    </a:lnTo>
                    <a:lnTo>
                      <a:pt x="2" y="126"/>
                    </a:lnTo>
                    <a:lnTo>
                      <a:pt x="15" y="118"/>
                    </a:lnTo>
                    <a:lnTo>
                      <a:pt x="18" y="118"/>
                    </a:lnTo>
                    <a:lnTo>
                      <a:pt x="23" y="117"/>
                    </a:lnTo>
                    <a:lnTo>
                      <a:pt x="26" y="116"/>
                    </a:lnTo>
                    <a:lnTo>
                      <a:pt x="27" y="116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8" y="111"/>
                    </a:lnTo>
                    <a:lnTo>
                      <a:pt x="40" y="118"/>
                    </a:lnTo>
                    <a:lnTo>
                      <a:pt x="42" y="123"/>
                    </a:lnTo>
                    <a:lnTo>
                      <a:pt x="41" y="127"/>
                    </a:lnTo>
                    <a:lnTo>
                      <a:pt x="39" y="132"/>
                    </a:lnTo>
                    <a:lnTo>
                      <a:pt x="36" y="135"/>
                    </a:lnTo>
                    <a:lnTo>
                      <a:pt x="33" y="139"/>
                    </a:lnTo>
                    <a:lnTo>
                      <a:pt x="36" y="142"/>
                    </a:lnTo>
                    <a:lnTo>
                      <a:pt x="41" y="144"/>
                    </a:lnTo>
                    <a:lnTo>
                      <a:pt x="48" y="148"/>
                    </a:lnTo>
                    <a:lnTo>
                      <a:pt x="52" y="146"/>
                    </a:lnTo>
                    <a:lnTo>
                      <a:pt x="52" y="143"/>
                    </a:lnTo>
                    <a:lnTo>
                      <a:pt x="52" y="135"/>
                    </a:lnTo>
                    <a:lnTo>
                      <a:pt x="52" y="124"/>
                    </a:lnTo>
                    <a:lnTo>
                      <a:pt x="53" y="115"/>
                    </a:lnTo>
                    <a:lnTo>
                      <a:pt x="54" y="107"/>
                    </a:lnTo>
                    <a:lnTo>
                      <a:pt x="57" y="103"/>
                    </a:lnTo>
                    <a:lnTo>
                      <a:pt x="59" y="100"/>
                    </a:lnTo>
                    <a:lnTo>
                      <a:pt x="62" y="93"/>
                    </a:lnTo>
                    <a:lnTo>
                      <a:pt x="66" y="82"/>
                    </a:lnTo>
                    <a:lnTo>
                      <a:pt x="70" y="71"/>
                    </a:lnTo>
                    <a:lnTo>
                      <a:pt x="71" y="63"/>
                    </a:lnTo>
                    <a:lnTo>
                      <a:pt x="70" y="58"/>
                    </a:lnTo>
                    <a:lnTo>
                      <a:pt x="73" y="49"/>
                    </a:lnTo>
                    <a:lnTo>
                      <a:pt x="75" y="44"/>
                    </a:lnTo>
                    <a:lnTo>
                      <a:pt x="78" y="42"/>
                    </a:lnTo>
                    <a:lnTo>
                      <a:pt x="82" y="38"/>
                    </a:lnTo>
                    <a:lnTo>
                      <a:pt x="85" y="34"/>
                    </a:lnTo>
                    <a:lnTo>
                      <a:pt x="87" y="30"/>
                    </a:lnTo>
                    <a:lnTo>
                      <a:pt x="87" y="28"/>
                    </a:lnTo>
                    <a:lnTo>
                      <a:pt x="89" y="24"/>
                    </a:lnTo>
                    <a:lnTo>
                      <a:pt x="95" y="10"/>
                    </a:lnTo>
                    <a:lnTo>
                      <a:pt x="103" y="0"/>
                    </a:lnTo>
                    <a:lnTo>
                      <a:pt x="110" y="1"/>
                    </a:lnTo>
                    <a:lnTo>
                      <a:pt x="115" y="19"/>
                    </a:lnTo>
                    <a:lnTo>
                      <a:pt x="115" y="28"/>
                    </a:lnTo>
                    <a:lnTo>
                      <a:pt x="113" y="35"/>
                    </a:lnTo>
                    <a:lnTo>
                      <a:pt x="111" y="42"/>
                    </a:lnTo>
                    <a:lnTo>
                      <a:pt x="108" y="48"/>
                    </a:lnTo>
                    <a:lnTo>
                      <a:pt x="106" y="51"/>
                    </a:lnTo>
                    <a:lnTo>
                      <a:pt x="105" y="53"/>
                    </a:lnTo>
                    <a:lnTo>
                      <a:pt x="104" y="55"/>
                    </a:lnTo>
                    <a:lnTo>
                      <a:pt x="104" y="60"/>
                    </a:lnTo>
                    <a:lnTo>
                      <a:pt x="103" y="72"/>
                    </a:lnTo>
                    <a:lnTo>
                      <a:pt x="103" y="83"/>
                    </a:lnTo>
                    <a:lnTo>
                      <a:pt x="103" y="90"/>
                    </a:lnTo>
                    <a:lnTo>
                      <a:pt x="103" y="93"/>
                    </a:lnTo>
                    <a:lnTo>
                      <a:pt x="103" y="98"/>
                    </a:lnTo>
                    <a:lnTo>
                      <a:pt x="105" y="100"/>
                    </a:lnTo>
                    <a:lnTo>
                      <a:pt x="107" y="100"/>
                    </a:lnTo>
                    <a:lnTo>
                      <a:pt x="111" y="96"/>
                    </a:lnTo>
                    <a:lnTo>
                      <a:pt x="114" y="91"/>
                    </a:lnTo>
                    <a:lnTo>
                      <a:pt x="120" y="88"/>
                    </a:lnTo>
                    <a:lnTo>
                      <a:pt x="126" y="86"/>
                    </a:lnTo>
                    <a:lnTo>
                      <a:pt x="132" y="86"/>
                    </a:lnTo>
                    <a:lnTo>
                      <a:pt x="139" y="88"/>
                    </a:lnTo>
                    <a:lnTo>
                      <a:pt x="145" y="92"/>
                    </a:lnTo>
                    <a:lnTo>
                      <a:pt x="149" y="97"/>
                    </a:lnTo>
                    <a:lnTo>
                      <a:pt x="150" y="104"/>
                    </a:lnTo>
                    <a:lnTo>
                      <a:pt x="150" y="110"/>
                    </a:lnTo>
                    <a:lnTo>
                      <a:pt x="151" y="114"/>
                    </a:lnTo>
                    <a:lnTo>
                      <a:pt x="153" y="115"/>
                    </a:lnTo>
                    <a:lnTo>
                      <a:pt x="160" y="113"/>
                    </a:lnTo>
                    <a:lnTo>
                      <a:pt x="174" y="107"/>
                    </a:lnTo>
                    <a:lnTo>
                      <a:pt x="181" y="114"/>
                    </a:lnTo>
                    <a:lnTo>
                      <a:pt x="183" y="125"/>
                    </a:lnTo>
                    <a:lnTo>
                      <a:pt x="183" y="131"/>
                    </a:lnTo>
                    <a:lnTo>
                      <a:pt x="180" y="139"/>
                    </a:lnTo>
                    <a:lnTo>
                      <a:pt x="181" y="143"/>
                    </a:lnTo>
                    <a:lnTo>
                      <a:pt x="184" y="143"/>
                    </a:lnTo>
                    <a:lnTo>
                      <a:pt x="189" y="143"/>
                    </a:lnTo>
                    <a:lnTo>
                      <a:pt x="199" y="144"/>
                    </a:lnTo>
                    <a:lnTo>
                      <a:pt x="203" y="149"/>
                    </a:lnTo>
                    <a:lnTo>
                      <a:pt x="205" y="160"/>
                    </a:lnTo>
                    <a:lnTo>
                      <a:pt x="206" y="173"/>
                    </a:lnTo>
                    <a:lnTo>
                      <a:pt x="206" y="181"/>
                    </a:lnTo>
                    <a:lnTo>
                      <a:pt x="204" y="188"/>
                    </a:lnTo>
                    <a:lnTo>
                      <a:pt x="200" y="194"/>
                    </a:lnTo>
                    <a:lnTo>
                      <a:pt x="194" y="199"/>
                    </a:lnTo>
                    <a:lnTo>
                      <a:pt x="189" y="203"/>
                    </a:lnTo>
                    <a:lnTo>
                      <a:pt x="183" y="205"/>
                    </a:lnTo>
                    <a:lnTo>
                      <a:pt x="179" y="205"/>
                    </a:lnTo>
                    <a:lnTo>
                      <a:pt x="177" y="203"/>
                    </a:lnTo>
                    <a:lnTo>
                      <a:pt x="175" y="198"/>
                    </a:lnTo>
                    <a:lnTo>
                      <a:pt x="174" y="194"/>
                    </a:lnTo>
                    <a:lnTo>
                      <a:pt x="174" y="191"/>
                    </a:lnTo>
                    <a:lnTo>
                      <a:pt x="174" y="190"/>
                    </a:lnTo>
                    <a:lnTo>
                      <a:pt x="172" y="193"/>
                    </a:lnTo>
                    <a:lnTo>
                      <a:pt x="171" y="195"/>
                    </a:lnTo>
                    <a:lnTo>
                      <a:pt x="171" y="197"/>
                    </a:lnTo>
                    <a:lnTo>
                      <a:pt x="171" y="198"/>
                    </a:lnTo>
                    <a:lnTo>
                      <a:pt x="174" y="211"/>
                    </a:lnTo>
                    <a:lnTo>
                      <a:pt x="173" y="224"/>
                    </a:lnTo>
                    <a:lnTo>
                      <a:pt x="169" y="239"/>
                    </a:lnTo>
                    <a:lnTo>
                      <a:pt x="163" y="251"/>
                    </a:lnTo>
                    <a:lnTo>
                      <a:pt x="162" y="255"/>
                    </a:lnTo>
                    <a:lnTo>
                      <a:pt x="159" y="261"/>
                    </a:lnTo>
                    <a:lnTo>
                      <a:pt x="156" y="269"/>
                    </a:lnTo>
                    <a:lnTo>
                      <a:pt x="152" y="27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0" name="Freeform 16"/>
              <p:cNvSpPr/>
              <p:nvPr/>
            </p:nvSpPr>
            <p:spPr bwMode="auto">
              <a:xfrm>
                <a:off x="-614" y="3311"/>
                <a:ext cx="82" cy="75"/>
              </a:xfrm>
              <a:custGeom>
                <a:avLst/>
                <a:gdLst>
                  <a:gd name="T0" fmla="*/ 29 w 162"/>
                  <a:gd name="T1" fmla="*/ 149 h 149"/>
                  <a:gd name="T2" fmla="*/ 47 w 162"/>
                  <a:gd name="T3" fmla="*/ 148 h 149"/>
                  <a:gd name="T4" fmla="*/ 67 w 162"/>
                  <a:gd name="T5" fmla="*/ 146 h 149"/>
                  <a:gd name="T6" fmla="*/ 85 w 162"/>
                  <a:gd name="T7" fmla="*/ 144 h 149"/>
                  <a:gd name="T8" fmla="*/ 96 w 162"/>
                  <a:gd name="T9" fmla="*/ 140 h 149"/>
                  <a:gd name="T10" fmla="*/ 107 w 162"/>
                  <a:gd name="T11" fmla="*/ 137 h 149"/>
                  <a:gd name="T12" fmla="*/ 114 w 162"/>
                  <a:gd name="T13" fmla="*/ 136 h 149"/>
                  <a:gd name="T14" fmla="*/ 114 w 162"/>
                  <a:gd name="T15" fmla="*/ 127 h 149"/>
                  <a:gd name="T16" fmla="*/ 112 w 162"/>
                  <a:gd name="T17" fmla="*/ 115 h 149"/>
                  <a:gd name="T18" fmla="*/ 121 w 162"/>
                  <a:gd name="T19" fmla="*/ 116 h 149"/>
                  <a:gd name="T20" fmla="*/ 131 w 162"/>
                  <a:gd name="T21" fmla="*/ 116 h 149"/>
                  <a:gd name="T22" fmla="*/ 139 w 162"/>
                  <a:gd name="T23" fmla="*/ 109 h 149"/>
                  <a:gd name="T24" fmla="*/ 145 w 162"/>
                  <a:gd name="T25" fmla="*/ 103 h 149"/>
                  <a:gd name="T26" fmla="*/ 145 w 162"/>
                  <a:gd name="T27" fmla="*/ 99 h 149"/>
                  <a:gd name="T28" fmla="*/ 145 w 162"/>
                  <a:gd name="T29" fmla="*/ 91 h 149"/>
                  <a:gd name="T30" fmla="*/ 143 w 162"/>
                  <a:gd name="T31" fmla="*/ 79 h 149"/>
                  <a:gd name="T32" fmla="*/ 136 w 162"/>
                  <a:gd name="T33" fmla="*/ 61 h 149"/>
                  <a:gd name="T34" fmla="*/ 144 w 162"/>
                  <a:gd name="T35" fmla="*/ 63 h 149"/>
                  <a:gd name="T36" fmla="*/ 158 w 162"/>
                  <a:gd name="T37" fmla="*/ 61 h 149"/>
                  <a:gd name="T38" fmla="*/ 161 w 162"/>
                  <a:gd name="T39" fmla="*/ 53 h 149"/>
                  <a:gd name="T40" fmla="*/ 153 w 162"/>
                  <a:gd name="T41" fmla="*/ 48 h 149"/>
                  <a:gd name="T42" fmla="*/ 149 w 162"/>
                  <a:gd name="T43" fmla="*/ 44 h 149"/>
                  <a:gd name="T44" fmla="*/ 148 w 162"/>
                  <a:gd name="T45" fmla="*/ 39 h 149"/>
                  <a:gd name="T46" fmla="*/ 147 w 162"/>
                  <a:gd name="T47" fmla="*/ 34 h 149"/>
                  <a:gd name="T48" fmla="*/ 144 w 162"/>
                  <a:gd name="T49" fmla="*/ 27 h 149"/>
                  <a:gd name="T50" fmla="*/ 134 w 162"/>
                  <a:gd name="T51" fmla="*/ 17 h 149"/>
                  <a:gd name="T52" fmla="*/ 115 w 162"/>
                  <a:gd name="T53" fmla="*/ 6 h 149"/>
                  <a:gd name="T54" fmla="*/ 103 w 162"/>
                  <a:gd name="T55" fmla="*/ 2 h 149"/>
                  <a:gd name="T56" fmla="*/ 90 w 162"/>
                  <a:gd name="T57" fmla="*/ 0 h 149"/>
                  <a:gd name="T58" fmla="*/ 79 w 162"/>
                  <a:gd name="T59" fmla="*/ 0 h 149"/>
                  <a:gd name="T60" fmla="*/ 71 w 162"/>
                  <a:gd name="T61" fmla="*/ 1 h 149"/>
                  <a:gd name="T62" fmla="*/ 59 w 162"/>
                  <a:gd name="T63" fmla="*/ 14 h 149"/>
                  <a:gd name="T64" fmla="*/ 41 w 162"/>
                  <a:gd name="T65" fmla="*/ 28 h 149"/>
                  <a:gd name="T66" fmla="*/ 34 w 162"/>
                  <a:gd name="T67" fmla="*/ 32 h 149"/>
                  <a:gd name="T68" fmla="*/ 25 w 162"/>
                  <a:gd name="T69" fmla="*/ 39 h 149"/>
                  <a:gd name="T70" fmla="*/ 16 w 162"/>
                  <a:gd name="T71" fmla="*/ 49 h 149"/>
                  <a:gd name="T72" fmla="*/ 10 w 162"/>
                  <a:gd name="T73" fmla="*/ 55 h 149"/>
                  <a:gd name="T74" fmla="*/ 0 w 162"/>
                  <a:gd name="T75" fmla="*/ 108 h 149"/>
                  <a:gd name="T76" fmla="*/ 4 w 162"/>
                  <a:gd name="T77" fmla="*/ 142 h 149"/>
                  <a:gd name="T78" fmla="*/ 10 w 162"/>
                  <a:gd name="T79" fmla="*/ 144 h 149"/>
                  <a:gd name="T80" fmla="*/ 19 w 162"/>
                  <a:gd name="T81" fmla="*/ 147 h 149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162"/>
                  <a:gd name="T124" fmla="*/ 0 h 149"/>
                  <a:gd name="T125" fmla="*/ 162 w 162"/>
                  <a:gd name="T126" fmla="*/ 149 h 149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162" h="149">
                    <a:moveTo>
                      <a:pt x="24" y="148"/>
                    </a:moveTo>
                    <a:lnTo>
                      <a:pt x="29" y="149"/>
                    </a:lnTo>
                    <a:lnTo>
                      <a:pt x="37" y="149"/>
                    </a:lnTo>
                    <a:lnTo>
                      <a:pt x="47" y="148"/>
                    </a:lnTo>
                    <a:lnTo>
                      <a:pt x="57" y="148"/>
                    </a:lnTo>
                    <a:lnTo>
                      <a:pt x="67" y="146"/>
                    </a:lnTo>
                    <a:lnTo>
                      <a:pt x="77" y="145"/>
                    </a:lnTo>
                    <a:lnTo>
                      <a:pt x="85" y="144"/>
                    </a:lnTo>
                    <a:lnTo>
                      <a:pt x="91" y="141"/>
                    </a:lnTo>
                    <a:lnTo>
                      <a:pt x="96" y="140"/>
                    </a:lnTo>
                    <a:lnTo>
                      <a:pt x="102" y="139"/>
                    </a:lnTo>
                    <a:lnTo>
                      <a:pt x="107" y="137"/>
                    </a:lnTo>
                    <a:lnTo>
                      <a:pt x="114" y="136"/>
                    </a:lnTo>
                    <a:lnTo>
                      <a:pt x="114" y="133"/>
                    </a:lnTo>
                    <a:lnTo>
                      <a:pt x="114" y="127"/>
                    </a:lnTo>
                    <a:lnTo>
                      <a:pt x="113" y="120"/>
                    </a:lnTo>
                    <a:lnTo>
                      <a:pt x="112" y="115"/>
                    </a:lnTo>
                    <a:lnTo>
                      <a:pt x="114" y="115"/>
                    </a:lnTo>
                    <a:lnTo>
                      <a:pt x="121" y="116"/>
                    </a:lnTo>
                    <a:lnTo>
                      <a:pt x="127" y="117"/>
                    </a:lnTo>
                    <a:lnTo>
                      <a:pt x="131" y="116"/>
                    </a:lnTo>
                    <a:lnTo>
                      <a:pt x="134" y="113"/>
                    </a:lnTo>
                    <a:lnTo>
                      <a:pt x="139" y="109"/>
                    </a:lnTo>
                    <a:lnTo>
                      <a:pt x="143" y="105"/>
                    </a:lnTo>
                    <a:lnTo>
                      <a:pt x="145" y="103"/>
                    </a:lnTo>
                    <a:lnTo>
                      <a:pt x="145" y="102"/>
                    </a:lnTo>
                    <a:lnTo>
                      <a:pt x="145" y="99"/>
                    </a:lnTo>
                    <a:lnTo>
                      <a:pt x="145" y="95"/>
                    </a:lnTo>
                    <a:lnTo>
                      <a:pt x="145" y="91"/>
                    </a:lnTo>
                    <a:lnTo>
                      <a:pt x="144" y="86"/>
                    </a:lnTo>
                    <a:lnTo>
                      <a:pt x="143" y="79"/>
                    </a:lnTo>
                    <a:lnTo>
                      <a:pt x="141" y="71"/>
                    </a:lnTo>
                    <a:lnTo>
                      <a:pt x="136" y="61"/>
                    </a:lnTo>
                    <a:lnTo>
                      <a:pt x="138" y="62"/>
                    </a:lnTo>
                    <a:lnTo>
                      <a:pt x="144" y="63"/>
                    </a:lnTo>
                    <a:lnTo>
                      <a:pt x="151" y="63"/>
                    </a:lnTo>
                    <a:lnTo>
                      <a:pt x="158" y="61"/>
                    </a:lnTo>
                    <a:lnTo>
                      <a:pt x="162" y="57"/>
                    </a:lnTo>
                    <a:lnTo>
                      <a:pt x="161" y="53"/>
                    </a:lnTo>
                    <a:lnTo>
                      <a:pt x="157" y="50"/>
                    </a:lnTo>
                    <a:lnTo>
                      <a:pt x="153" y="48"/>
                    </a:lnTo>
                    <a:lnTo>
                      <a:pt x="150" y="47"/>
                    </a:lnTo>
                    <a:lnTo>
                      <a:pt x="149" y="44"/>
                    </a:lnTo>
                    <a:lnTo>
                      <a:pt x="149" y="42"/>
                    </a:lnTo>
                    <a:lnTo>
                      <a:pt x="148" y="39"/>
                    </a:lnTo>
                    <a:lnTo>
                      <a:pt x="148" y="37"/>
                    </a:lnTo>
                    <a:lnTo>
                      <a:pt x="147" y="34"/>
                    </a:lnTo>
                    <a:lnTo>
                      <a:pt x="146" y="31"/>
                    </a:lnTo>
                    <a:lnTo>
                      <a:pt x="144" y="27"/>
                    </a:lnTo>
                    <a:lnTo>
                      <a:pt x="139" y="21"/>
                    </a:lnTo>
                    <a:lnTo>
                      <a:pt x="134" y="17"/>
                    </a:lnTo>
                    <a:lnTo>
                      <a:pt x="126" y="12"/>
                    </a:lnTo>
                    <a:lnTo>
                      <a:pt x="115" y="6"/>
                    </a:lnTo>
                    <a:lnTo>
                      <a:pt x="109" y="4"/>
                    </a:lnTo>
                    <a:lnTo>
                      <a:pt x="103" y="2"/>
                    </a:lnTo>
                    <a:lnTo>
                      <a:pt x="97" y="1"/>
                    </a:lnTo>
                    <a:lnTo>
                      <a:pt x="90" y="0"/>
                    </a:lnTo>
                    <a:lnTo>
                      <a:pt x="84" y="0"/>
                    </a:lnTo>
                    <a:lnTo>
                      <a:pt x="79" y="0"/>
                    </a:lnTo>
                    <a:lnTo>
                      <a:pt x="75" y="0"/>
                    </a:lnTo>
                    <a:lnTo>
                      <a:pt x="71" y="1"/>
                    </a:lnTo>
                    <a:lnTo>
                      <a:pt x="65" y="6"/>
                    </a:lnTo>
                    <a:lnTo>
                      <a:pt x="59" y="14"/>
                    </a:lnTo>
                    <a:lnTo>
                      <a:pt x="52" y="21"/>
                    </a:lnTo>
                    <a:lnTo>
                      <a:pt x="41" y="28"/>
                    </a:lnTo>
                    <a:lnTo>
                      <a:pt x="38" y="29"/>
                    </a:lnTo>
                    <a:lnTo>
                      <a:pt x="34" y="32"/>
                    </a:lnTo>
                    <a:lnTo>
                      <a:pt x="30" y="36"/>
                    </a:lnTo>
                    <a:lnTo>
                      <a:pt x="25" y="39"/>
                    </a:lnTo>
                    <a:lnTo>
                      <a:pt x="21" y="44"/>
                    </a:lnTo>
                    <a:lnTo>
                      <a:pt x="16" y="49"/>
                    </a:lnTo>
                    <a:lnTo>
                      <a:pt x="12" y="52"/>
                    </a:lnTo>
                    <a:lnTo>
                      <a:pt x="10" y="55"/>
                    </a:lnTo>
                    <a:lnTo>
                      <a:pt x="2" y="79"/>
                    </a:lnTo>
                    <a:lnTo>
                      <a:pt x="0" y="108"/>
                    </a:lnTo>
                    <a:lnTo>
                      <a:pt x="1" y="132"/>
                    </a:lnTo>
                    <a:lnTo>
                      <a:pt x="4" y="142"/>
                    </a:lnTo>
                    <a:lnTo>
                      <a:pt x="10" y="144"/>
                    </a:lnTo>
                    <a:lnTo>
                      <a:pt x="15" y="145"/>
                    </a:lnTo>
                    <a:lnTo>
                      <a:pt x="19" y="147"/>
                    </a:lnTo>
                    <a:lnTo>
                      <a:pt x="24" y="1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1" name="Freeform 17"/>
              <p:cNvSpPr/>
              <p:nvPr/>
            </p:nvSpPr>
            <p:spPr bwMode="auto">
              <a:xfrm>
                <a:off x="-722" y="3088"/>
                <a:ext cx="166" cy="301"/>
              </a:xfrm>
              <a:custGeom>
                <a:avLst/>
                <a:gdLst>
                  <a:gd name="T0" fmla="*/ 160 w 331"/>
                  <a:gd name="T1" fmla="*/ 595 h 603"/>
                  <a:gd name="T2" fmla="*/ 145 w 331"/>
                  <a:gd name="T3" fmla="*/ 599 h 603"/>
                  <a:gd name="T4" fmla="*/ 130 w 331"/>
                  <a:gd name="T5" fmla="*/ 603 h 603"/>
                  <a:gd name="T6" fmla="*/ 129 w 331"/>
                  <a:gd name="T7" fmla="*/ 592 h 603"/>
                  <a:gd name="T8" fmla="*/ 106 w 331"/>
                  <a:gd name="T9" fmla="*/ 577 h 603"/>
                  <a:gd name="T10" fmla="*/ 56 w 331"/>
                  <a:gd name="T11" fmla="*/ 547 h 603"/>
                  <a:gd name="T12" fmla="*/ 28 w 331"/>
                  <a:gd name="T13" fmla="*/ 508 h 603"/>
                  <a:gd name="T14" fmla="*/ 16 w 331"/>
                  <a:gd name="T15" fmla="*/ 480 h 603"/>
                  <a:gd name="T16" fmla="*/ 7 w 331"/>
                  <a:gd name="T17" fmla="*/ 466 h 603"/>
                  <a:gd name="T18" fmla="*/ 6 w 331"/>
                  <a:gd name="T19" fmla="*/ 456 h 603"/>
                  <a:gd name="T20" fmla="*/ 11 w 331"/>
                  <a:gd name="T21" fmla="*/ 448 h 603"/>
                  <a:gd name="T22" fmla="*/ 4 w 331"/>
                  <a:gd name="T23" fmla="*/ 443 h 603"/>
                  <a:gd name="T24" fmla="*/ 0 w 331"/>
                  <a:gd name="T25" fmla="*/ 431 h 603"/>
                  <a:gd name="T26" fmla="*/ 9 w 331"/>
                  <a:gd name="T27" fmla="*/ 413 h 603"/>
                  <a:gd name="T28" fmla="*/ 29 w 331"/>
                  <a:gd name="T29" fmla="*/ 371 h 603"/>
                  <a:gd name="T30" fmla="*/ 41 w 331"/>
                  <a:gd name="T31" fmla="*/ 296 h 603"/>
                  <a:gd name="T32" fmla="*/ 67 w 331"/>
                  <a:gd name="T33" fmla="*/ 231 h 603"/>
                  <a:gd name="T34" fmla="*/ 74 w 331"/>
                  <a:gd name="T35" fmla="*/ 197 h 603"/>
                  <a:gd name="T36" fmla="*/ 99 w 331"/>
                  <a:gd name="T37" fmla="*/ 142 h 603"/>
                  <a:gd name="T38" fmla="*/ 113 w 331"/>
                  <a:gd name="T39" fmla="*/ 93 h 603"/>
                  <a:gd name="T40" fmla="*/ 119 w 331"/>
                  <a:gd name="T41" fmla="*/ 73 h 603"/>
                  <a:gd name="T42" fmla="*/ 131 w 331"/>
                  <a:gd name="T43" fmla="*/ 54 h 603"/>
                  <a:gd name="T44" fmla="*/ 153 w 331"/>
                  <a:gd name="T45" fmla="*/ 44 h 603"/>
                  <a:gd name="T46" fmla="*/ 176 w 331"/>
                  <a:gd name="T47" fmla="*/ 43 h 603"/>
                  <a:gd name="T48" fmla="*/ 201 w 331"/>
                  <a:gd name="T49" fmla="*/ 41 h 603"/>
                  <a:gd name="T50" fmla="*/ 222 w 331"/>
                  <a:gd name="T51" fmla="*/ 40 h 603"/>
                  <a:gd name="T52" fmla="*/ 252 w 331"/>
                  <a:gd name="T53" fmla="*/ 36 h 603"/>
                  <a:gd name="T54" fmla="*/ 286 w 331"/>
                  <a:gd name="T55" fmla="*/ 25 h 603"/>
                  <a:gd name="T56" fmla="*/ 309 w 331"/>
                  <a:gd name="T57" fmla="*/ 10 h 603"/>
                  <a:gd name="T58" fmla="*/ 323 w 331"/>
                  <a:gd name="T59" fmla="*/ 2 h 603"/>
                  <a:gd name="T60" fmla="*/ 328 w 331"/>
                  <a:gd name="T61" fmla="*/ 0 h 603"/>
                  <a:gd name="T62" fmla="*/ 324 w 331"/>
                  <a:gd name="T63" fmla="*/ 46 h 603"/>
                  <a:gd name="T64" fmla="*/ 324 w 331"/>
                  <a:gd name="T65" fmla="*/ 82 h 603"/>
                  <a:gd name="T66" fmla="*/ 317 w 331"/>
                  <a:gd name="T67" fmla="*/ 147 h 603"/>
                  <a:gd name="T68" fmla="*/ 321 w 331"/>
                  <a:gd name="T69" fmla="*/ 387 h 603"/>
                  <a:gd name="T70" fmla="*/ 322 w 331"/>
                  <a:gd name="T71" fmla="*/ 439 h 603"/>
                  <a:gd name="T72" fmla="*/ 319 w 331"/>
                  <a:gd name="T73" fmla="*/ 450 h 603"/>
                  <a:gd name="T74" fmla="*/ 300 w 331"/>
                  <a:gd name="T75" fmla="*/ 448 h 603"/>
                  <a:gd name="T76" fmla="*/ 287 w 331"/>
                  <a:gd name="T77" fmla="*/ 449 h 603"/>
                  <a:gd name="T78" fmla="*/ 266 w 331"/>
                  <a:gd name="T79" fmla="*/ 472 h 603"/>
                  <a:gd name="T80" fmla="*/ 242 w 331"/>
                  <a:gd name="T81" fmla="*/ 473 h 603"/>
                  <a:gd name="T82" fmla="*/ 217 w 331"/>
                  <a:gd name="T83" fmla="*/ 475 h 603"/>
                  <a:gd name="T84" fmla="*/ 196 w 331"/>
                  <a:gd name="T85" fmla="*/ 491 h 603"/>
                  <a:gd name="T86" fmla="*/ 175 w 331"/>
                  <a:gd name="T87" fmla="*/ 528 h 603"/>
                  <a:gd name="T88" fmla="*/ 171 w 331"/>
                  <a:gd name="T89" fmla="*/ 574 h 603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331"/>
                  <a:gd name="T136" fmla="*/ 0 h 603"/>
                  <a:gd name="T137" fmla="*/ 331 w 331"/>
                  <a:gd name="T138" fmla="*/ 603 h 603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331" h="603">
                    <a:moveTo>
                      <a:pt x="173" y="593"/>
                    </a:moveTo>
                    <a:lnTo>
                      <a:pt x="167" y="594"/>
                    </a:lnTo>
                    <a:lnTo>
                      <a:pt x="160" y="595"/>
                    </a:lnTo>
                    <a:lnTo>
                      <a:pt x="155" y="596"/>
                    </a:lnTo>
                    <a:lnTo>
                      <a:pt x="150" y="597"/>
                    </a:lnTo>
                    <a:lnTo>
                      <a:pt x="145" y="599"/>
                    </a:lnTo>
                    <a:lnTo>
                      <a:pt x="139" y="600"/>
                    </a:lnTo>
                    <a:lnTo>
                      <a:pt x="134" y="602"/>
                    </a:lnTo>
                    <a:lnTo>
                      <a:pt x="130" y="603"/>
                    </a:lnTo>
                    <a:lnTo>
                      <a:pt x="130" y="599"/>
                    </a:lnTo>
                    <a:lnTo>
                      <a:pt x="130" y="595"/>
                    </a:lnTo>
                    <a:lnTo>
                      <a:pt x="129" y="592"/>
                    </a:lnTo>
                    <a:lnTo>
                      <a:pt x="125" y="587"/>
                    </a:lnTo>
                    <a:lnTo>
                      <a:pt x="118" y="583"/>
                    </a:lnTo>
                    <a:lnTo>
                      <a:pt x="106" y="577"/>
                    </a:lnTo>
                    <a:lnTo>
                      <a:pt x="90" y="569"/>
                    </a:lnTo>
                    <a:lnTo>
                      <a:pt x="73" y="558"/>
                    </a:lnTo>
                    <a:lnTo>
                      <a:pt x="56" y="547"/>
                    </a:lnTo>
                    <a:lnTo>
                      <a:pt x="41" y="534"/>
                    </a:lnTo>
                    <a:lnTo>
                      <a:pt x="32" y="521"/>
                    </a:lnTo>
                    <a:lnTo>
                      <a:pt x="28" y="508"/>
                    </a:lnTo>
                    <a:lnTo>
                      <a:pt x="24" y="500"/>
                    </a:lnTo>
                    <a:lnTo>
                      <a:pt x="19" y="489"/>
                    </a:lnTo>
                    <a:lnTo>
                      <a:pt x="16" y="480"/>
                    </a:lnTo>
                    <a:lnTo>
                      <a:pt x="12" y="475"/>
                    </a:lnTo>
                    <a:lnTo>
                      <a:pt x="9" y="472"/>
                    </a:lnTo>
                    <a:lnTo>
                      <a:pt x="7" y="466"/>
                    </a:lnTo>
                    <a:lnTo>
                      <a:pt x="5" y="462"/>
                    </a:lnTo>
                    <a:lnTo>
                      <a:pt x="5" y="458"/>
                    </a:lnTo>
                    <a:lnTo>
                      <a:pt x="6" y="456"/>
                    </a:lnTo>
                    <a:lnTo>
                      <a:pt x="8" y="454"/>
                    </a:lnTo>
                    <a:lnTo>
                      <a:pt x="10" y="452"/>
                    </a:lnTo>
                    <a:lnTo>
                      <a:pt x="11" y="448"/>
                    </a:lnTo>
                    <a:lnTo>
                      <a:pt x="10" y="444"/>
                    </a:lnTo>
                    <a:lnTo>
                      <a:pt x="7" y="443"/>
                    </a:lnTo>
                    <a:lnTo>
                      <a:pt x="4" y="443"/>
                    </a:lnTo>
                    <a:lnTo>
                      <a:pt x="2" y="441"/>
                    </a:lnTo>
                    <a:lnTo>
                      <a:pt x="1" y="437"/>
                    </a:lnTo>
                    <a:lnTo>
                      <a:pt x="0" y="431"/>
                    </a:lnTo>
                    <a:lnTo>
                      <a:pt x="1" y="426"/>
                    </a:lnTo>
                    <a:lnTo>
                      <a:pt x="4" y="422"/>
                    </a:lnTo>
                    <a:lnTo>
                      <a:pt x="9" y="413"/>
                    </a:lnTo>
                    <a:lnTo>
                      <a:pt x="16" y="401"/>
                    </a:lnTo>
                    <a:lnTo>
                      <a:pt x="24" y="386"/>
                    </a:lnTo>
                    <a:lnTo>
                      <a:pt x="29" y="371"/>
                    </a:lnTo>
                    <a:lnTo>
                      <a:pt x="31" y="353"/>
                    </a:lnTo>
                    <a:lnTo>
                      <a:pt x="35" y="327"/>
                    </a:lnTo>
                    <a:lnTo>
                      <a:pt x="41" y="296"/>
                    </a:lnTo>
                    <a:lnTo>
                      <a:pt x="53" y="267"/>
                    </a:lnTo>
                    <a:lnTo>
                      <a:pt x="63" y="245"/>
                    </a:lnTo>
                    <a:lnTo>
                      <a:pt x="67" y="231"/>
                    </a:lnTo>
                    <a:lnTo>
                      <a:pt x="68" y="220"/>
                    </a:lnTo>
                    <a:lnTo>
                      <a:pt x="71" y="210"/>
                    </a:lnTo>
                    <a:lnTo>
                      <a:pt x="74" y="197"/>
                    </a:lnTo>
                    <a:lnTo>
                      <a:pt x="76" y="183"/>
                    </a:lnTo>
                    <a:lnTo>
                      <a:pt x="83" y="165"/>
                    </a:lnTo>
                    <a:lnTo>
                      <a:pt x="99" y="142"/>
                    </a:lnTo>
                    <a:lnTo>
                      <a:pt x="103" y="123"/>
                    </a:lnTo>
                    <a:lnTo>
                      <a:pt x="109" y="107"/>
                    </a:lnTo>
                    <a:lnTo>
                      <a:pt x="113" y="93"/>
                    </a:lnTo>
                    <a:lnTo>
                      <a:pt x="115" y="84"/>
                    </a:lnTo>
                    <a:lnTo>
                      <a:pt x="116" y="79"/>
                    </a:lnTo>
                    <a:lnTo>
                      <a:pt x="119" y="73"/>
                    </a:lnTo>
                    <a:lnTo>
                      <a:pt x="122" y="67"/>
                    </a:lnTo>
                    <a:lnTo>
                      <a:pt x="126" y="61"/>
                    </a:lnTo>
                    <a:lnTo>
                      <a:pt x="131" y="54"/>
                    </a:lnTo>
                    <a:lnTo>
                      <a:pt x="137" y="49"/>
                    </a:lnTo>
                    <a:lnTo>
                      <a:pt x="145" y="45"/>
                    </a:lnTo>
                    <a:lnTo>
                      <a:pt x="153" y="44"/>
                    </a:lnTo>
                    <a:lnTo>
                      <a:pt x="159" y="44"/>
                    </a:lnTo>
                    <a:lnTo>
                      <a:pt x="168" y="43"/>
                    </a:lnTo>
                    <a:lnTo>
                      <a:pt x="176" y="43"/>
                    </a:lnTo>
                    <a:lnTo>
                      <a:pt x="184" y="42"/>
                    </a:lnTo>
                    <a:lnTo>
                      <a:pt x="193" y="42"/>
                    </a:lnTo>
                    <a:lnTo>
                      <a:pt x="201" y="41"/>
                    </a:lnTo>
                    <a:lnTo>
                      <a:pt x="209" y="41"/>
                    </a:lnTo>
                    <a:lnTo>
                      <a:pt x="216" y="40"/>
                    </a:lnTo>
                    <a:lnTo>
                      <a:pt x="222" y="40"/>
                    </a:lnTo>
                    <a:lnTo>
                      <a:pt x="231" y="39"/>
                    </a:lnTo>
                    <a:lnTo>
                      <a:pt x="242" y="38"/>
                    </a:lnTo>
                    <a:lnTo>
                      <a:pt x="252" y="36"/>
                    </a:lnTo>
                    <a:lnTo>
                      <a:pt x="264" y="34"/>
                    </a:lnTo>
                    <a:lnTo>
                      <a:pt x="275" y="30"/>
                    </a:lnTo>
                    <a:lnTo>
                      <a:pt x="286" y="25"/>
                    </a:lnTo>
                    <a:lnTo>
                      <a:pt x="294" y="20"/>
                    </a:lnTo>
                    <a:lnTo>
                      <a:pt x="301" y="14"/>
                    </a:lnTo>
                    <a:lnTo>
                      <a:pt x="309" y="10"/>
                    </a:lnTo>
                    <a:lnTo>
                      <a:pt x="314" y="6"/>
                    </a:lnTo>
                    <a:lnTo>
                      <a:pt x="319" y="3"/>
                    </a:lnTo>
                    <a:lnTo>
                      <a:pt x="323" y="2"/>
                    </a:lnTo>
                    <a:lnTo>
                      <a:pt x="326" y="1"/>
                    </a:lnTo>
                    <a:lnTo>
                      <a:pt x="327" y="0"/>
                    </a:lnTo>
                    <a:lnTo>
                      <a:pt x="328" y="0"/>
                    </a:lnTo>
                    <a:lnTo>
                      <a:pt x="327" y="11"/>
                    </a:lnTo>
                    <a:lnTo>
                      <a:pt x="325" y="28"/>
                    </a:lnTo>
                    <a:lnTo>
                      <a:pt x="324" y="46"/>
                    </a:lnTo>
                    <a:lnTo>
                      <a:pt x="325" y="60"/>
                    </a:lnTo>
                    <a:lnTo>
                      <a:pt x="326" y="71"/>
                    </a:lnTo>
                    <a:lnTo>
                      <a:pt x="324" y="82"/>
                    </a:lnTo>
                    <a:lnTo>
                      <a:pt x="322" y="92"/>
                    </a:lnTo>
                    <a:lnTo>
                      <a:pt x="319" y="100"/>
                    </a:lnTo>
                    <a:lnTo>
                      <a:pt x="317" y="147"/>
                    </a:lnTo>
                    <a:lnTo>
                      <a:pt x="317" y="242"/>
                    </a:lnTo>
                    <a:lnTo>
                      <a:pt x="318" y="338"/>
                    </a:lnTo>
                    <a:lnTo>
                      <a:pt x="321" y="387"/>
                    </a:lnTo>
                    <a:lnTo>
                      <a:pt x="322" y="402"/>
                    </a:lnTo>
                    <a:lnTo>
                      <a:pt x="321" y="420"/>
                    </a:lnTo>
                    <a:lnTo>
                      <a:pt x="322" y="439"/>
                    </a:lnTo>
                    <a:lnTo>
                      <a:pt x="331" y="454"/>
                    </a:lnTo>
                    <a:lnTo>
                      <a:pt x="325" y="452"/>
                    </a:lnTo>
                    <a:lnTo>
                      <a:pt x="319" y="450"/>
                    </a:lnTo>
                    <a:lnTo>
                      <a:pt x="313" y="449"/>
                    </a:lnTo>
                    <a:lnTo>
                      <a:pt x="306" y="448"/>
                    </a:lnTo>
                    <a:lnTo>
                      <a:pt x="300" y="448"/>
                    </a:lnTo>
                    <a:lnTo>
                      <a:pt x="295" y="448"/>
                    </a:lnTo>
                    <a:lnTo>
                      <a:pt x="291" y="448"/>
                    </a:lnTo>
                    <a:lnTo>
                      <a:pt x="287" y="449"/>
                    </a:lnTo>
                    <a:lnTo>
                      <a:pt x="280" y="455"/>
                    </a:lnTo>
                    <a:lnTo>
                      <a:pt x="273" y="463"/>
                    </a:lnTo>
                    <a:lnTo>
                      <a:pt x="266" y="472"/>
                    </a:lnTo>
                    <a:lnTo>
                      <a:pt x="257" y="476"/>
                    </a:lnTo>
                    <a:lnTo>
                      <a:pt x="250" y="474"/>
                    </a:lnTo>
                    <a:lnTo>
                      <a:pt x="242" y="473"/>
                    </a:lnTo>
                    <a:lnTo>
                      <a:pt x="233" y="473"/>
                    </a:lnTo>
                    <a:lnTo>
                      <a:pt x="225" y="473"/>
                    </a:lnTo>
                    <a:lnTo>
                      <a:pt x="217" y="475"/>
                    </a:lnTo>
                    <a:lnTo>
                      <a:pt x="208" y="479"/>
                    </a:lnTo>
                    <a:lnTo>
                      <a:pt x="202" y="484"/>
                    </a:lnTo>
                    <a:lnTo>
                      <a:pt x="196" y="491"/>
                    </a:lnTo>
                    <a:lnTo>
                      <a:pt x="186" y="505"/>
                    </a:lnTo>
                    <a:lnTo>
                      <a:pt x="180" y="516"/>
                    </a:lnTo>
                    <a:lnTo>
                      <a:pt x="175" y="528"/>
                    </a:lnTo>
                    <a:lnTo>
                      <a:pt x="172" y="544"/>
                    </a:lnTo>
                    <a:lnTo>
                      <a:pt x="170" y="560"/>
                    </a:lnTo>
                    <a:lnTo>
                      <a:pt x="171" y="574"/>
                    </a:lnTo>
                    <a:lnTo>
                      <a:pt x="172" y="585"/>
                    </a:lnTo>
                    <a:lnTo>
                      <a:pt x="173" y="59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2" name="Freeform 18"/>
              <p:cNvSpPr/>
              <p:nvPr/>
            </p:nvSpPr>
            <p:spPr bwMode="auto">
              <a:xfrm>
                <a:off x="-667" y="3380"/>
                <a:ext cx="114" cy="113"/>
              </a:xfrm>
              <a:custGeom>
                <a:avLst/>
                <a:gdLst>
                  <a:gd name="T0" fmla="*/ 19 w 228"/>
                  <a:gd name="T1" fmla="*/ 223 h 228"/>
                  <a:gd name="T2" fmla="*/ 9 w 228"/>
                  <a:gd name="T3" fmla="*/ 224 h 228"/>
                  <a:gd name="T4" fmla="*/ 3 w 228"/>
                  <a:gd name="T5" fmla="*/ 191 h 228"/>
                  <a:gd name="T6" fmla="*/ 16 w 228"/>
                  <a:gd name="T7" fmla="*/ 59 h 228"/>
                  <a:gd name="T8" fmla="*/ 25 w 228"/>
                  <a:gd name="T9" fmla="*/ 18 h 228"/>
                  <a:gd name="T10" fmla="*/ 36 w 228"/>
                  <a:gd name="T11" fmla="*/ 15 h 228"/>
                  <a:gd name="T12" fmla="*/ 46 w 228"/>
                  <a:gd name="T13" fmla="*/ 12 h 228"/>
                  <a:gd name="T14" fmla="*/ 58 w 228"/>
                  <a:gd name="T15" fmla="*/ 10 h 228"/>
                  <a:gd name="T16" fmla="*/ 64 w 228"/>
                  <a:gd name="T17" fmla="*/ 9 h 228"/>
                  <a:gd name="T18" fmla="*/ 76 w 228"/>
                  <a:gd name="T19" fmla="*/ 8 h 228"/>
                  <a:gd name="T20" fmla="*/ 88 w 228"/>
                  <a:gd name="T21" fmla="*/ 6 h 228"/>
                  <a:gd name="T22" fmla="*/ 99 w 228"/>
                  <a:gd name="T23" fmla="*/ 6 h 228"/>
                  <a:gd name="T24" fmla="*/ 111 w 228"/>
                  <a:gd name="T25" fmla="*/ 8 h 228"/>
                  <a:gd name="T26" fmla="*/ 117 w 228"/>
                  <a:gd name="T27" fmla="*/ 8 h 228"/>
                  <a:gd name="T28" fmla="*/ 126 w 228"/>
                  <a:gd name="T29" fmla="*/ 11 h 228"/>
                  <a:gd name="T30" fmla="*/ 136 w 228"/>
                  <a:gd name="T31" fmla="*/ 13 h 228"/>
                  <a:gd name="T32" fmla="*/ 154 w 228"/>
                  <a:gd name="T33" fmla="*/ 12 h 228"/>
                  <a:gd name="T34" fmla="*/ 174 w 228"/>
                  <a:gd name="T35" fmla="*/ 10 h 228"/>
                  <a:gd name="T36" fmla="*/ 192 w 228"/>
                  <a:gd name="T37" fmla="*/ 8 h 228"/>
                  <a:gd name="T38" fmla="*/ 203 w 228"/>
                  <a:gd name="T39" fmla="*/ 4 h 228"/>
                  <a:gd name="T40" fmla="*/ 214 w 228"/>
                  <a:gd name="T41" fmla="*/ 1 h 228"/>
                  <a:gd name="T42" fmla="*/ 221 w 228"/>
                  <a:gd name="T43" fmla="*/ 0 h 228"/>
                  <a:gd name="T44" fmla="*/ 225 w 228"/>
                  <a:gd name="T45" fmla="*/ 21 h 228"/>
                  <a:gd name="T46" fmla="*/ 227 w 228"/>
                  <a:gd name="T47" fmla="*/ 29 h 228"/>
                  <a:gd name="T48" fmla="*/ 228 w 228"/>
                  <a:gd name="T49" fmla="*/ 126 h 228"/>
                  <a:gd name="T50" fmla="*/ 227 w 228"/>
                  <a:gd name="T51" fmla="*/ 208 h 228"/>
                  <a:gd name="T52" fmla="*/ 213 w 228"/>
                  <a:gd name="T53" fmla="*/ 210 h 228"/>
                  <a:gd name="T54" fmla="*/ 195 w 228"/>
                  <a:gd name="T55" fmla="*/ 214 h 228"/>
                  <a:gd name="T56" fmla="*/ 173 w 228"/>
                  <a:gd name="T57" fmla="*/ 218 h 228"/>
                  <a:gd name="T58" fmla="*/ 147 w 228"/>
                  <a:gd name="T59" fmla="*/ 221 h 228"/>
                  <a:gd name="T60" fmla="*/ 118 w 228"/>
                  <a:gd name="T61" fmla="*/ 226 h 228"/>
                  <a:gd name="T62" fmla="*/ 88 w 228"/>
                  <a:gd name="T63" fmla="*/ 228 h 228"/>
                  <a:gd name="T64" fmla="*/ 55 w 228"/>
                  <a:gd name="T65" fmla="*/ 228 h 228"/>
                  <a:gd name="T66" fmla="*/ 23 w 228"/>
                  <a:gd name="T67" fmla="*/ 226 h 22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28"/>
                  <a:gd name="T103" fmla="*/ 0 h 228"/>
                  <a:gd name="T104" fmla="*/ 228 w 228"/>
                  <a:gd name="T105" fmla="*/ 228 h 22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28" h="228">
                    <a:moveTo>
                      <a:pt x="23" y="226"/>
                    </a:moveTo>
                    <a:lnTo>
                      <a:pt x="19" y="223"/>
                    </a:lnTo>
                    <a:lnTo>
                      <a:pt x="15" y="223"/>
                    </a:lnTo>
                    <a:lnTo>
                      <a:pt x="9" y="224"/>
                    </a:lnTo>
                    <a:lnTo>
                      <a:pt x="0" y="227"/>
                    </a:lnTo>
                    <a:lnTo>
                      <a:pt x="3" y="191"/>
                    </a:lnTo>
                    <a:lnTo>
                      <a:pt x="10" y="125"/>
                    </a:lnTo>
                    <a:lnTo>
                      <a:pt x="16" y="59"/>
                    </a:lnTo>
                    <a:lnTo>
                      <a:pt x="21" y="19"/>
                    </a:lnTo>
                    <a:lnTo>
                      <a:pt x="25" y="18"/>
                    </a:lnTo>
                    <a:lnTo>
                      <a:pt x="30" y="16"/>
                    </a:lnTo>
                    <a:lnTo>
                      <a:pt x="36" y="15"/>
                    </a:lnTo>
                    <a:lnTo>
                      <a:pt x="41" y="13"/>
                    </a:lnTo>
                    <a:lnTo>
                      <a:pt x="46" y="12"/>
                    </a:lnTo>
                    <a:lnTo>
                      <a:pt x="51" y="11"/>
                    </a:lnTo>
                    <a:lnTo>
                      <a:pt x="58" y="10"/>
                    </a:lnTo>
                    <a:lnTo>
                      <a:pt x="64" y="9"/>
                    </a:lnTo>
                    <a:lnTo>
                      <a:pt x="70" y="8"/>
                    </a:lnTo>
                    <a:lnTo>
                      <a:pt x="76" y="8"/>
                    </a:lnTo>
                    <a:lnTo>
                      <a:pt x="83" y="6"/>
                    </a:lnTo>
                    <a:lnTo>
                      <a:pt x="88" y="6"/>
                    </a:lnTo>
                    <a:lnTo>
                      <a:pt x="94" y="6"/>
                    </a:lnTo>
                    <a:lnTo>
                      <a:pt x="99" y="6"/>
                    </a:lnTo>
                    <a:lnTo>
                      <a:pt x="106" y="6"/>
                    </a:lnTo>
                    <a:lnTo>
                      <a:pt x="111" y="8"/>
                    </a:lnTo>
                    <a:lnTo>
                      <a:pt x="111" y="6"/>
                    </a:lnTo>
                    <a:lnTo>
                      <a:pt x="117" y="8"/>
                    </a:lnTo>
                    <a:lnTo>
                      <a:pt x="122" y="9"/>
                    </a:lnTo>
                    <a:lnTo>
                      <a:pt x="126" y="11"/>
                    </a:lnTo>
                    <a:lnTo>
                      <a:pt x="131" y="12"/>
                    </a:lnTo>
                    <a:lnTo>
                      <a:pt x="136" y="13"/>
                    </a:lnTo>
                    <a:lnTo>
                      <a:pt x="144" y="13"/>
                    </a:lnTo>
                    <a:lnTo>
                      <a:pt x="154" y="12"/>
                    </a:lnTo>
                    <a:lnTo>
                      <a:pt x="164" y="12"/>
                    </a:lnTo>
                    <a:lnTo>
                      <a:pt x="174" y="10"/>
                    </a:lnTo>
                    <a:lnTo>
                      <a:pt x="184" y="9"/>
                    </a:lnTo>
                    <a:lnTo>
                      <a:pt x="192" y="8"/>
                    </a:lnTo>
                    <a:lnTo>
                      <a:pt x="198" y="5"/>
                    </a:lnTo>
                    <a:lnTo>
                      <a:pt x="203" y="4"/>
                    </a:lnTo>
                    <a:lnTo>
                      <a:pt x="209" y="3"/>
                    </a:lnTo>
                    <a:lnTo>
                      <a:pt x="214" y="1"/>
                    </a:lnTo>
                    <a:lnTo>
                      <a:pt x="221" y="0"/>
                    </a:lnTo>
                    <a:lnTo>
                      <a:pt x="222" y="14"/>
                    </a:lnTo>
                    <a:lnTo>
                      <a:pt x="225" y="21"/>
                    </a:lnTo>
                    <a:lnTo>
                      <a:pt x="227" y="25"/>
                    </a:lnTo>
                    <a:lnTo>
                      <a:pt x="227" y="29"/>
                    </a:lnTo>
                    <a:lnTo>
                      <a:pt x="228" y="69"/>
                    </a:lnTo>
                    <a:lnTo>
                      <a:pt x="228" y="126"/>
                    </a:lnTo>
                    <a:lnTo>
                      <a:pt x="227" y="181"/>
                    </a:lnTo>
                    <a:lnTo>
                      <a:pt x="227" y="208"/>
                    </a:lnTo>
                    <a:lnTo>
                      <a:pt x="220" y="209"/>
                    </a:lnTo>
                    <a:lnTo>
                      <a:pt x="213" y="210"/>
                    </a:lnTo>
                    <a:lnTo>
                      <a:pt x="205" y="212"/>
                    </a:lnTo>
                    <a:lnTo>
                      <a:pt x="195" y="214"/>
                    </a:lnTo>
                    <a:lnTo>
                      <a:pt x="185" y="216"/>
                    </a:lnTo>
                    <a:lnTo>
                      <a:pt x="173" y="218"/>
                    </a:lnTo>
                    <a:lnTo>
                      <a:pt x="161" y="219"/>
                    </a:lnTo>
                    <a:lnTo>
                      <a:pt x="147" y="221"/>
                    </a:lnTo>
                    <a:lnTo>
                      <a:pt x="133" y="223"/>
                    </a:lnTo>
                    <a:lnTo>
                      <a:pt x="118" y="226"/>
                    </a:lnTo>
                    <a:lnTo>
                      <a:pt x="104" y="227"/>
                    </a:lnTo>
                    <a:lnTo>
                      <a:pt x="88" y="228"/>
                    </a:lnTo>
                    <a:lnTo>
                      <a:pt x="72" y="228"/>
                    </a:lnTo>
                    <a:lnTo>
                      <a:pt x="55" y="228"/>
                    </a:lnTo>
                    <a:lnTo>
                      <a:pt x="40" y="227"/>
                    </a:lnTo>
                    <a:lnTo>
                      <a:pt x="23" y="22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3" name="Freeform 19"/>
              <p:cNvSpPr/>
              <p:nvPr/>
            </p:nvSpPr>
            <p:spPr bwMode="auto">
              <a:xfrm>
                <a:off x="-479" y="3089"/>
                <a:ext cx="229" cy="407"/>
              </a:xfrm>
              <a:custGeom>
                <a:avLst/>
                <a:gdLst>
                  <a:gd name="T0" fmla="*/ 145 w 457"/>
                  <a:gd name="T1" fmla="*/ 810 h 814"/>
                  <a:gd name="T2" fmla="*/ 167 w 457"/>
                  <a:gd name="T3" fmla="*/ 812 h 814"/>
                  <a:gd name="T4" fmla="*/ 188 w 457"/>
                  <a:gd name="T5" fmla="*/ 814 h 814"/>
                  <a:gd name="T6" fmla="*/ 193 w 457"/>
                  <a:gd name="T7" fmla="*/ 627 h 814"/>
                  <a:gd name="T8" fmla="*/ 183 w 457"/>
                  <a:gd name="T9" fmla="*/ 504 h 814"/>
                  <a:gd name="T10" fmla="*/ 194 w 457"/>
                  <a:gd name="T11" fmla="*/ 358 h 814"/>
                  <a:gd name="T12" fmla="*/ 212 w 457"/>
                  <a:gd name="T13" fmla="*/ 243 h 814"/>
                  <a:gd name="T14" fmla="*/ 228 w 457"/>
                  <a:gd name="T15" fmla="*/ 252 h 814"/>
                  <a:gd name="T16" fmla="*/ 263 w 457"/>
                  <a:gd name="T17" fmla="*/ 266 h 814"/>
                  <a:gd name="T18" fmla="*/ 295 w 457"/>
                  <a:gd name="T19" fmla="*/ 277 h 814"/>
                  <a:gd name="T20" fmla="*/ 316 w 457"/>
                  <a:gd name="T21" fmla="*/ 278 h 814"/>
                  <a:gd name="T22" fmla="*/ 339 w 457"/>
                  <a:gd name="T23" fmla="*/ 275 h 814"/>
                  <a:gd name="T24" fmla="*/ 365 w 457"/>
                  <a:gd name="T25" fmla="*/ 270 h 814"/>
                  <a:gd name="T26" fmla="*/ 378 w 457"/>
                  <a:gd name="T27" fmla="*/ 263 h 814"/>
                  <a:gd name="T28" fmla="*/ 382 w 457"/>
                  <a:gd name="T29" fmla="*/ 257 h 814"/>
                  <a:gd name="T30" fmla="*/ 389 w 457"/>
                  <a:gd name="T31" fmla="*/ 238 h 814"/>
                  <a:gd name="T32" fmla="*/ 403 w 457"/>
                  <a:gd name="T33" fmla="*/ 228 h 814"/>
                  <a:gd name="T34" fmla="*/ 417 w 457"/>
                  <a:gd name="T35" fmla="*/ 231 h 814"/>
                  <a:gd name="T36" fmla="*/ 430 w 457"/>
                  <a:gd name="T37" fmla="*/ 212 h 814"/>
                  <a:gd name="T38" fmla="*/ 451 w 457"/>
                  <a:gd name="T39" fmla="*/ 174 h 814"/>
                  <a:gd name="T40" fmla="*/ 442 w 457"/>
                  <a:gd name="T41" fmla="*/ 166 h 814"/>
                  <a:gd name="T42" fmla="*/ 393 w 457"/>
                  <a:gd name="T43" fmla="*/ 180 h 814"/>
                  <a:gd name="T44" fmla="*/ 352 w 457"/>
                  <a:gd name="T45" fmla="*/ 172 h 814"/>
                  <a:gd name="T46" fmla="*/ 319 w 457"/>
                  <a:gd name="T47" fmla="*/ 156 h 814"/>
                  <a:gd name="T48" fmla="*/ 303 w 457"/>
                  <a:gd name="T49" fmla="*/ 122 h 814"/>
                  <a:gd name="T50" fmla="*/ 299 w 457"/>
                  <a:gd name="T51" fmla="*/ 81 h 814"/>
                  <a:gd name="T52" fmla="*/ 289 w 457"/>
                  <a:gd name="T53" fmla="*/ 80 h 814"/>
                  <a:gd name="T54" fmla="*/ 273 w 457"/>
                  <a:gd name="T55" fmla="*/ 81 h 814"/>
                  <a:gd name="T56" fmla="*/ 264 w 457"/>
                  <a:gd name="T57" fmla="*/ 81 h 814"/>
                  <a:gd name="T58" fmla="*/ 255 w 457"/>
                  <a:gd name="T59" fmla="*/ 55 h 814"/>
                  <a:gd name="T60" fmla="*/ 243 w 457"/>
                  <a:gd name="T61" fmla="*/ 40 h 814"/>
                  <a:gd name="T62" fmla="*/ 230 w 457"/>
                  <a:gd name="T63" fmla="*/ 34 h 814"/>
                  <a:gd name="T64" fmla="*/ 219 w 457"/>
                  <a:gd name="T65" fmla="*/ 33 h 814"/>
                  <a:gd name="T66" fmla="*/ 204 w 457"/>
                  <a:gd name="T67" fmla="*/ 32 h 814"/>
                  <a:gd name="T68" fmla="*/ 190 w 457"/>
                  <a:gd name="T69" fmla="*/ 29 h 814"/>
                  <a:gd name="T70" fmla="*/ 179 w 457"/>
                  <a:gd name="T71" fmla="*/ 15 h 814"/>
                  <a:gd name="T72" fmla="*/ 168 w 457"/>
                  <a:gd name="T73" fmla="*/ 1 h 814"/>
                  <a:gd name="T74" fmla="*/ 151 w 457"/>
                  <a:gd name="T75" fmla="*/ 0 h 814"/>
                  <a:gd name="T76" fmla="*/ 132 w 457"/>
                  <a:gd name="T77" fmla="*/ 2 h 814"/>
                  <a:gd name="T78" fmla="*/ 120 w 457"/>
                  <a:gd name="T79" fmla="*/ 4 h 814"/>
                  <a:gd name="T80" fmla="*/ 107 w 457"/>
                  <a:gd name="T81" fmla="*/ 11 h 814"/>
                  <a:gd name="T82" fmla="*/ 94 w 457"/>
                  <a:gd name="T83" fmla="*/ 19 h 814"/>
                  <a:gd name="T84" fmla="*/ 77 w 457"/>
                  <a:gd name="T85" fmla="*/ 26 h 814"/>
                  <a:gd name="T86" fmla="*/ 61 w 457"/>
                  <a:gd name="T87" fmla="*/ 27 h 814"/>
                  <a:gd name="T88" fmla="*/ 50 w 457"/>
                  <a:gd name="T89" fmla="*/ 21 h 814"/>
                  <a:gd name="T90" fmla="*/ 25 w 457"/>
                  <a:gd name="T91" fmla="*/ 13 h 814"/>
                  <a:gd name="T92" fmla="*/ 2 w 457"/>
                  <a:gd name="T93" fmla="*/ 7 h 814"/>
                  <a:gd name="T94" fmla="*/ 13 w 457"/>
                  <a:gd name="T95" fmla="*/ 45 h 814"/>
                  <a:gd name="T96" fmla="*/ 53 w 457"/>
                  <a:gd name="T97" fmla="*/ 152 h 814"/>
                  <a:gd name="T98" fmla="*/ 80 w 457"/>
                  <a:gd name="T99" fmla="*/ 219 h 814"/>
                  <a:gd name="T100" fmla="*/ 94 w 457"/>
                  <a:gd name="T101" fmla="*/ 318 h 814"/>
                  <a:gd name="T102" fmla="*/ 79 w 457"/>
                  <a:gd name="T103" fmla="*/ 392 h 814"/>
                  <a:gd name="T104" fmla="*/ 49 w 457"/>
                  <a:gd name="T105" fmla="*/ 502 h 814"/>
                  <a:gd name="T106" fmla="*/ 28 w 457"/>
                  <a:gd name="T107" fmla="*/ 570 h 814"/>
                  <a:gd name="T108" fmla="*/ 18 w 457"/>
                  <a:gd name="T109" fmla="*/ 600 h 814"/>
                  <a:gd name="T110" fmla="*/ 7 w 457"/>
                  <a:gd name="T111" fmla="*/ 701 h 814"/>
                  <a:gd name="T112" fmla="*/ 15 w 457"/>
                  <a:gd name="T113" fmla="*/ 795 h 814"/>
                  <a:gd name="T114" fmla="*/ 61 w 457"/>
                  <a:gd name="T115" fmla="*/ 802 h 814"/>
                  <a:gd name="T116" fmla="*/ 118 w 457"/>
                  <a:gd name="T117" fmla="*/ 810 h 814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457"/>
                  <a:gd name="T178" fmla="*/ 0 h 814"/>
                  <a:gd name="T179" fmla="*/ 457 w 457"/>
                  <a:gd name="T180" fmla="*/ 814 h 814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457" h="814">
                    <a:moveTo>
                      <a:pt x="136" y="811"/>
                    </a:moveTo>
                    <a:lnTo>
                      <a:pt x="140" y="810"/>
                    </a:lnTo>
                    <a:lnTo>
                      <a:pt x="145" y="810"/>
                    </a:lnTo>
                    <a:lnTo>
                      <a:pt x="151" y="810"/>
                    </a:lnTo>
                    <a:lnTo>
                      <a:pt x="160" y="811"/>
                    </a:lnTo>
                    <a:lnTo>
                      <a:pt x="167" y="812"/>
                    </a:lnTo>
                    <a:lnTo>
                      <a:pt x="175" y="813"/>
                    </a:lnTo>
                    <a:lnTo>
                      <a:pt x="182" y="814"/>
                    </a:lnTo>
                    <a:lnTo>
                      <a:pt x="188" y="814"/>
                    </a:lnTo>
                    <a:lnTo>
                      <a:pt x="187" y="776"/>
                    </a:lnTo>
                    <a:lnTo>
                      <a:pt x="191" y="706"/>
                    </a:lnTo>
                    <a:lnTo>
                      <a:pt x="193" y="627"/>
                    </a:lnTo>
                    <a:lnTo>
                      <a:pt x="187" y="561"/>
                    </a:lnTo>
                    <a:lnTo>
                      <a:pt x="183" y="540"/>
                    </a:lnTo>
                    <a:lnTo>
                      <a:pt x="183" y="504"/>
                    </a:lnTo>
                    <a:lnTo>
                      <a:pt x="185" y="459"/>
                    </a:lnTo>
                    <a:lnTo>
                      <a:pt x="189" y="409"/>
                    </a:lnTo>
                    <a:lnTo>
                      <a:pt x="194" y="358"/>
                    </a:lnTo>
                    <a:lnTo>
                      <a:pt x="199" y="311"/>
                    </a:lnTo>
                    <a:lnTo>
                      <a:pt x="206" y="271"/>
                    </a:lnTo>
                    <a:lnTo>
                      <a:pt x="212" y="243"/>
                    </a:lnTo>
                    <a:lnTo>
                      <a:pt x="214" y="244"/>
                    </a:lnTo>
                    <a:lnTo>
                      <a:pt x="220" y="247"/>
                    </a:lnTo>
                    <a:lnTo>
                      <a:pt x="228" y="252"/>
                    </a:lnTo>
                    <a:lnTo>
                      <a:pt x="239" y="256"/>
                    </a:lnTo>
                    <a:lnTo>
                      <a:pt x="251" y="261"/>
                    </a:lnTo>
                    <a:lnTo>
                      <a:pt x="263" y="266"/>
                    </a:lnTo>
                    <a:lnTo>
                      <a:pt x="275" y="271"/>
                    </a:lnTo>
                    <a:lnTo>
                      <a:pt x="286" y="275"/>
                    </a:lnTo>
                    <a:lnTo>
                      <a:pt x="295" y="277"/>
                    </a:lnTo>
                    <a:lnTo>
                      <a:pt x="303" y="278"/>
                    </a:lnTo>
                    <a:lnTo>
                      <a:pt x="310" y="279"/>
                    </a:lnTo>
                    <a:lnTo>
                      <a:pt x="316" y="278"/>
                    </a:lnTo>
                    <a:lnTo>
                      <a:pt x="323" y="277"/>
                    </a:lnTo>
                    <a:lnTo>
                      <a:pt x="331" y="276"/>
                    </a:lnTo>
                    <a:lnTo>
                      <a:pt x="339" y="275"/>
                    </a:lnTo>
                    <a:lnTo>
                      <a:pt x="348" y="274"/>
                    </a:lnTo>
                    <a:lnTo>
                      <a:pt x="358" y="273"/>
                    </a:lnTo>
                    <a:lnTo>
                      <a:pt x="365" y="270"/>
                    </a:lnTo>
                    <a:lnTo>
                      <a:pt x="370" y="268"/>
                    </a:lnTo>
                    <a:lnTo>
                      <a:pt x="375" y="265"/>
                    </a:lnTo>
                    <a:lnTo>
                      <a:pt x="378" y="263"/>
                    </a:lnTo>
                    <a:lnTo>
                      <a:pt x="380" y="261"/>
                    </a:lnTo>
                    <a:lnTo>
                      <a:pt x="381" y="259"/>
                    </a:lnTo>
                    <a:lnTo>
                      <a:pt x="382" y="257"/>
                    </a:lnTo>
                    <a:lnTo>
                      <a:pt x="384" y="253"/>
                    </a:lnTo>
                    <a:lnTo>
                      <a:pt x="387" y="245"/>
                    </a:lnTo>
                    <a:lnTo>
                      <a:pt x="389" y="238"/>
                    </a:lnTo>
                    <a:lnTo>
                      <a:pt x="390" y="232"/>
                    </a:lnTo>
                    <a:lnTo>
                      <a:pt x="396" y="230"/>
                    </a:lnTo>
                    <a:lnTo>
                      <a:pt x="403" y="228"/>
                    </a:lnTo>
                    <a:lnTo>
                      <a:pt x="408" y="227"/>
                    </a:lnTo>
                    <a:lnTo>
                      <a:pt x="410" y="227"/>
                    </a:lnTo>
                    <a:lnTo>
                      <a:pt x="417" y="231"/>
                    </a:lnTo>
                    <a:lnTo>
                      <a:pt x="419" y="229"/>
                    </a:lnTo>
                    <a:lnTo>
                      <a:pt x="424" y="221"/>
                    </a:lnTo>
                    <a:lnTo>
                      <a:pt x="430" y="212"/>
                    </a:lnTo>
                    <a:lnTo>
                      <a:pt x="437" y="199"/>
                    </a:lnTo>
                    <a:lnTo>
                      <a:pt x="445" y="187"/>
                    </a:lnTo>
                    <a:lnTo>
                      <a:pt x="451" y="174"/>
                    </a:lnTo>
                    <a:lnTo>
                      <a:pt x="456" y="163"/>
                    </a:lnTo>
                    <a:lnTo>
                      <a:pt x="457" y="154"/>
                    </a:lnTo>
                    <a:lnTo>
                      <a:pt x="442" y="166"/>
                    </a:lnTo>
                    <a:lnTo>
                      <a:pt x="427" y="174"/>
                    </a:lnTo>
                    <a:lnTo>
                      <a:pt x="410" y="179"/>
                    </a:lnTo>
                    <a:lnTo>
                      <a:pt x="393" y="180"/>
                    </a:lnTo>
                    <a:lnTo>
                      <a:pt x="378" y="179"/>
                    </a:lnTo>
                    <a:lnTo>
                      <a:pt x="363" y="176"/>
                    </a:lnTo>
                    <a:lnTo>
                      <a:pt x="352" y="172"/>
                    </a:lnTo>
                    <a:lnTo>
                      <a:pt x="344" y="169"/>
                    </a:lnTo>
                    <a:lnTo>
                      <a:pt x="330" y="164"/>
                    </a:lnTo>
                    <a:lnTo>
                      <a:pt x="319" y="156"/>
                    </a:lnTo>
                    <a:lnTo>
                      <a:pt x="311" y="146"/>
                    </a:lnTo>
                    <a:lnTo>
                      <a:pt x="306" y="135"/>
                    </a:lnTo>
                    <a:lnTo>
                      <a:pt x="303" y="122"/>
                    </a:lnTo>
                    <a:lnTo>
                      <a:pt x="300" y="109"/>
                    </a:lnTo>
                    <a:lnTo>
                      <a:pt x="299" y="95"/>
                    </a:lnTo>
                    <a:lnTo>
                      <a:pt x="299" y="81"/>
                    </a:lnTo>
                    <a:lnTo>
                      <a:pt x="297" y="81"/>
                    </a:lnTo>
                    <a:lnTo>
                      <a:pt x="293" y="80"/>
                    </a:lnTo>
                    <a:lnTo>
                      <a:pt x="289" y="80"/>
                    </a:lnTo>
                    <a:lnTo>
                      <a:pt x="284" y="80"/>
                    </a:lnTo>
                    <a:lnTo>
                      <a:pt x="279" y="81"/>
                    </a:lnTo>
                    <a:lnTo>
                      <a:pt x="273" y="81"/>
                    </a:lnTo>
                    <a:lnTo>
                      <a:pt x="268" y="82"/>
                    </a:lnTo>
                    <a:lnTo>
                      <a:pt x="264" y="83"/>
                    </a:lnTo>
                    <a:lnTo>
                      <a:pt x="264" y="81"/>
                    </a:lnTo>
                    <a:lnTo>
                      <a:pt x="262" y="75"/>
                    </a:lnTo>
                    <a:lnTo>
                      <a:pt x="259" y="66"/>
                    </a:lnTo>
                    <a:lnTo>
                      <a:pt x="255" y="55"/>
                    </a:lnTo>
                    <a:lnTo>
                      <a:pt x="251" y="48"/>
                    </a:lnTo>
                    <a:lnTo>
                      <a:pt x="248" y="44"/>
                    </a:lnTo>
                    <a:lnTo>
                      <a:pt x="243" y="40"/>
                    </a:lnTo>
                    <a:lnTo>
                      <a:pt x="239" y="37"/>
                    </a:lnTo>
                    <a:lnTo>
                      <a:pt x="234" y="35"/>
                    </a:lnTo>
                    <a:lnTo>
                      <a:pt x="230" y="34"/>
                    </a:lnTo>
                    <a:lnTo>
                      <a:pt x="225" y="33"/>
                    </a:lnTo>
                    <a:lnTo>
                      <a:pt x="222" y="33"/>
                    </a:lnTo>
                    <a:lnTo>
                      <a:pt x="219" y="33"/>
                    </a:lnTo>
                    <a:lnTo>
                      <a:pt x="215" y="33"/>
                    </a:lnTo>
                    <a:lnTo>
                      <a:pt x="210" y="33"/>
                    </a:lnTo>
                    <a:lnTo>
                      <a:pt x="204" y="32"/>
                    </a:lnTo>
                    <a:lnTo>
                      <a:pt x="198" y="32"/>
                    </a:lnTo>
                    <a:lnTo>
                      <a:pt x="194" y="31"/>
                    </a:lnTo>
                    <a:lnTo>
                      <a:pt x="190" y="29"/>
                    </a:lnTo>
                    <a:lnTo>
                      <a:pt x="187" y="28"/>
                    </a:lnTo>
                    <a:lnTo>
                      <a:pt x="184" y="23"/>
                    </a:lnTo>
                    <a:lnTo>
                      <a:pt x="179" y="15"/>
                    </a:lnTo>
                    <a:lnTo>
                      <a:pt x="174" y="8"/>
                    </a:lnTo>
                    <a:lnTo>
                      <a:pt x="171" y="2"/>
                    </a:lnTo>
                    <a:lnTo>
                      <a:pt x="168" y="1"/>
                    </a:lnTo>
                    <a:lnTo>
                      <a:pt x="163" y="0"/>
                    </a:lnTo>
                    <a:lnTo>
                      <a:pt x="157" y="0"/>
                    </a:lnTo>
                    <a:lnTo>
                      <a:pt x="151" y="0"/>
                    </a:lnTo>
                    <a:lnTo>
                      <a:pt x="145" y="0"/>
                    </a:lnTo>
                    <a:lnTo>
                      <a:pt x="139" y="1"/>
                    </a:lnTo>
                    <a:lnTo>
                      <a:pt x="132" y="2"/>
                    </a:lnTo>
                    <a:lnTo>
                      <a:pt x="128" y="2"/>
                    </a:lnTo>
                    <a:lnTo>
                      <a:pt x="124" y="3"/>
                    </a:lnTo>
                    <a:lnTo>
                      <a:pt x="120" y="4"/>
                    </a:lnTo>
                    <a:lnTo>
                      <a:pt x="116" y="5"/>
                    </a:lnTo>
                    <a:lnTo>
                      <a:pt x="112" y="8"/>
                    </a:lnTo>
                    <a:lnTo>
                      <a:pt x="107" y="11"/>
                    </a:lnTo>
                    <a:lnTo>
                      <a:pt x="102" y="13"/>
                    </a:lnTo>
                    <a:lnTo>
                      <a:pt x="98" y="16"/>
                    </a:lnTo>
                    <a:lnTo>
                      <a:pt x="94" y="19"/>
                    </a:lnTo>
                    <a:lnTo>
                      <a:pt x="89" y="22"/>
                    </a:lnTo>
                    <a:lnTo>
                      <a:pt x="83" y="24"/>
                    </a:lnTo>
                    <a:lnTo>
                      <a:pt x="77" y="26"/>
                    </a:lnTo>
                    <a:lnTo>
                      <a:pt x="72" y="27"/>
                    </a:lnTo>
                    <a:lnTo>
                      <a:pt x="67" y="27"/>
                    </a:lnTo>
                    <a:lnTo>
                      <a:pt x="61" y="27"/>
                    </a:lnTo>
                    <a:lnTo>
                      <a:pt x="57" y="25"/>
                    </a:lnTo>
                    <a:lnTo>
                      <a:pt x="53" y="23"/>
                    </a:lnTo>
                    <a:lnTo>
                      <a:pt x="50" y="21"/>
                    </a:lnTo>
                    <a:lnTo>
                      <a:pt x="43" y="19"/>
                    </a:lnTo>
                    <a:lnTo>
                      <a:pt x="34" y="16"/>
                    </a:lnTo>
                    <a:lnTo>
                      <a:pt x="25" y="13"/>
                    </a:lnTo>
                    <a:lnTo>
                      <a:pt x="16" y="11"/>
                    </a:lnTo>
                    <a:lnTo>
                      <a:pt x="7" y="8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5" y="20"/>
                    </a:lnTo>
                    <a:lnTo>
                      <a:pt x="13" y="45"/>
                    </a:lnTo>
                    <a:lnTo>
                      <a:pt x="26" y="79"/>
                    </a:lnTo>
                    <a:lnTo>
                      <a:pt x="40" y="115"/>
                    </a:lnTo>
                    <a:lnTo>
                      <a:pt x="53" y="152"/>
                    </a:lnTo>
                    <a:lnTo>
                      <a:pt x="65" y="184"/>
                    </a:lnTo>
                    <a:lnTo>
                      <a:pt x="75" y="208"/>
                    </a:lnTo>
                    <a:lnTo>
                      <a:pt x="80" y="219"/>
                    </a:lnTo>
                    <a:lnTo>
                      <a:pt x="88" y="245"/>
                    </a:lnTo>
                    <a:lnTo>
                      <a:pt x="93" y="281"/>
                    </a:lnTo>
                    <a:lnTo>
                      <a:pt x="94" y="318"/>
                    </a:lnTo>
                    <a:lnTo>
                      <a:pt x="89" y="351"/>
                    </a:lnTo>
                    <a:lnTo>
                      <a:pt x="87" y="365"/>
                    </a:lnTo>
                    <a:lnTo>
                      <a:pt x="79" y="392"/>
                    </a:lnTo>
                    <a:lnTo>
                      <a:pt x="70" y="427"/>
                    </a:lnTo>
                    <a:lnTo>
                      <a:pt x="59" y="464"/>
                    </a:lnTo>
                    <a:lnTo>
                      <a:pt x="49" y="502"/>
                    </a:lnTo>
                    <a:lnTo>
                      <a:pt x="39" y="535"/>
                    </a:lnTo>
                    <a:lnTo>
                      <a:pt x="31" y="559"/>
                    </a:lnTo>
                    <a:lnTo>
                      <a:pt x="28" y="570"/>
                    </a:lnTo>
                    <a:lnTo>
                      <a:pt x="23" y="580"/>
                    </a:lnTo>
                    <a:lnTo>
                      <a:pt x="20" y="592"/>
                    </a:lnTo>
                    <a:lnTo>
                      <a:pt x="18" y="600"/>
                    </a:lnTo>
                    <a:lnTo>
                      <a:pt x="17" y="604"/>
                    </a:lnTo>
                    <a:lnTo>
                      <a:pt x="11" y="642"/>
                    </a:lnTo>
                    <a:lnTo>
                      <a:pt x="7" y="701"/>
                    </a:lnTo>
                    <a:lnTo>
                      <a:pt x="4" y="760"/>
                    </a:lnTo>
                    <a:lnTo>
                      <a:pt x="3" y="793"/>
                    </a:lnTo>
                    <a:lnTo>
                      <a:pt x="15" y="795"/>
                    </a:lnTo>
                    <a:lnTo>
                      <a:pt x="28" y="797"/>
                    </a:lnTo>
                    <a:lnTo>
                      <a:pt x="44" y="800"/>
                    </a:lnTo>
                    <a:lnTo>
                      <a:pt x="61" y="802"/>
                    </a:lnTo>
                    <a:lnTo>
                      <a:pt x="79" y="805"/>
                    </a:lnTo>
                    <a:lnTo>
                      <a:pt x="99" y="808"/>
                    </a:lnTo>
                    <a:lnTo>
                      <a:pt x="118" y="810"/>
                    </a:lnTo>
                    <a:lnTo>
                      <a:pt x="136" y="8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4" name="Freeform 20"/>
              <p:cNvSpPr/>
              <p:nvPr/>
            </p:nvSpPr>
            <p:spPr bwMode="auto">
              <a:xfrm>
                <a:off x="-655" y="3391"/>
                <a:ext cx="244" cy="525"/>
              </a:xfrm>
              <a:custGeom>
                <a:avLst/>
                <a:gdLst>
                  <a:gd name="T0" fmla="*/ 469 w 489"/>
                  <a:gd name="T1" fmla="*/ 392 h 1049"/>
                  <a:gd name="T2" fmla="*/ 472 w 489"/>
                  <a:gd name="T3" fmla="*/ 580 h 1049"/>
                  <a:gd name="T4" fmla="*/ 468 w 489"/>
                  <a:gd name="T5" fmla="*/ 649 h 1049"/>
                  <a:gd name="T6" fmla="*/ 459 w 489"/>
                  <a:gd name="T7" fmla="*/ 789 h 1049"/>
                  <a:gd name="T8" fmla="*/ 472 w 489"/>
                  <a:gd name="T9" fmla="*/ 893 h 1049"/>
                  <a:gd name="T10" fmla="*/ 480 w 489"/>
                  <a:gd name="T11" fmla="*/ 974 h 1049"/>
                  <a:gd name="T12" fmla="*/ 480 w 489"/>
                  <a:gd name="T13" fmla="*/ 1002 h 1049"/>
                  <a:gd name="T14" fmla="*/ 457 w 489"/>
                  <a:gd name="T15" fmla="*/ 1015 h 1049"/>
                  <a:gd name="T16" fmla="*/ 387 w 489"/>
                  <a:gd name="T17" fmla="*/ 1024 h 1049"/>
                  <a:gd name="T18" fmla="*/ 334 w 489"/>
                  <a:gd name="T19" fmla="*/ 1012 h 1049"/>
                  <a:gd name="T20" fmla="*/ 330 w 489"/>
                  <a:gd name="T21" fmla="*/ 946 h 1049"/>
                  <a:gd name="T22" fmla="*/ 305 w 489"/>
                  <a:gd name="T23" fmla="*/ 768 h 1049"/>
                  <a:gd name="T24" fmla="*/ 292 w 489"/>
                  <a:gd name="T25" fmla="*/ 646 h 1049"/>
                  <a:gd name="T26" fmla="*/ 287 w 489"/>
                  <a:gd name="T27" fmla="*/ 565 h 1049"/>
                  <a:gd name="T28" fmla="*/ 269 w 489"/>
                  <a:gd name="T29" fmla="*/ 418 h 1049"/>
                  <a:gd name="T30" fmla="*/ 254 w 489"/>
                  <a:gd name="T31" fmla="*/ 303 h 1049"/>
                  <a:gd name="T32" fmla="*/ 239 w 489"/>
                  <a:gd name="T33" fmla="*/ 497 h 1049"/>
                  <a:gd name="T34" fmla="*/ 227 w 489"/>
                  <a:gd name="T35" fmla="*/ 617 h 1049"/>
                  <a:gd name="T36" fmla="*/ 222 w 489"/>
                  <a:gd name="T37" fmla="*/ 700 h 1049"/>
                  <a:gd name="T38" fmla="*/ 215 w 489"/>
                  <a:gd name="T39" fmla="*/ 731 h 1049"/>
                  <a:gd name="T40" fmla="*/ 215 w 489"/>
                  <a:gd name="T41" fmla="*/ 818 h 1049"/>
                  <a:gd name="T42" fmla="*/ 208 w 489"/>
                  <a:gd name="T43" fmla="*/ 883 h 1049"/>
                  <a:gd name="T44" fmla="*/ 201 w 489"/>
                  <a:gd name="T45" fmla="*/ 953 h 1049"/>
                  <a:gd name="T46" fmla="*/ 201 w 489"/>
                  <a:gd name="T47" fmla="*/ 1008 h 1049"/>
                  <a:gd name="T48" fmla="*/ 211 w 489"/>
                  <a:gd name="T49" fmla="*/ 1026 h 1049"/>
                  <a:gd name="T50" fmla="*/ 201 w 489"/>
                  <a:gd name="T51" fmla="*/ 1048 h 1049"/>
                  <a:gd name="T52" fmla="*/ 139 w 489"/>
                  <a:gd name="T53" fmla="*/ 1048 h 1049"/>
                  <a:gd name="T54" fmla="*/ 82 w 489"/>
                  <a:gd name="T55" fmla="*/ 1047 h 1049"/>
                  <a:gd name="T56" fmla="*/ 72 w 489"/>
                  <a:gd name="T57" fmla="*/ 1010 h 1049"/>
                  <a:gd name="T58" fmla="*/ 68 w 489"/>
                  <a:gd name="T59" fmla="*/ 771 h 1049"/>
                  <a:gd name="T60" fmla="*/ 54 w 489"/>
                  <a:gd name="T61" fmla="*/ 681 h 1049"/>
                  <a:gd name="T62" fmla="*/ 43 w 489"/>
                  <a:gd name="T63" fmla="*/ 579 h 1049"/>
                  <a:gd name="T64" fmla="*/ 38 w 489"/>
                  <a:gd name="T65" fmla="*/ 425 h 1049"/>
                  <a:gd name="T66" fmla="*/ 23 w 489"/>
                  <a:gd name="T67" fmla="*/ 353 h 1049"/>
                  <a:gd name="T68" fmla="*/ 4 w 489"/>
                  <a:gd name="T69" fmla="*/ 249 h 1049"/>
                  <a:gd name="T70" fmla="*/ 2 w 489"/>
                  <a:gd name="T71" fmla="*/ 209 h 1049"/>
                  <a:gd name="T72" fmla="*/ 0 w 489"/>
                  <a:gd name="T73" fmla="*/ 203 h 1049"/>
                  <a:gd name="T74" fmla="*/ 49 w 489"/>
                  <a:gd name="T75" fmla="*/ 205 h 1049"/>
                  <a:gd name="T76" fmla="*/ 95 w 489"/>
                  <a:gd name="T77" fmla="*/ 203 h 1049"/>
                  <a:gd name="T78" fmla="*/ 138 w 489"/>
                  <a:gd name="T79" fmla="*/ 196 h 1049"/>
                  <a:gd name="T80" fmla="*/ 172 w 489"/>
                  <a:gd name="T81" fmla="*/ 191 h 1049"/>
                  <a:gd name="T82" fmla="*/ 197 w 489"/>
                  <a:gd name="T83" fmla="*/ 186 h 1049"/>
                  <a:gd name="T84" fmla="*/ 205 w 489"/>
                  <a:gd name="T85" fmla="*/ 103 h 1049"/>
                  <a:gd name="T86" fmla="*/ 216 w 489"/>
                  <a:gd name="T87" fmla="*/ 7 h 1049"/>
                  <a:gd name="T88" fmla="*/ 280 w 489"/>
                  <a:gd name="T89" fmla="*/ 11 h 1049"/>
                  <a:gd name="T90" fmla="*/ 351 w 489"/>
                  <a:gd name="T91" fmla="*/ 5 h 1049"/>
                  <a:gd name="T92" fmla="*/ 360 w 489"/>
                  <a:gd name="T93" fmla="*/ 97 h 1049"/>
                  <a:gd name="T94" fmla="*/ 368 w 489"/>
                  <a:gd name="T95" fmla="*/ 191 h 1049"/>
                  <a:gd name="T96" fmla="*/ 414 w 489"/>
                  <a:gd name="T97" fmla="*/ 198 h 1049"/>
                  <a:gd name="T98" fmla="*/ 471 w 489"/>
                  <a:gd name="T99" fmla="*/ 206 h 1049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489"/>
                  <a:gd name="T151" fmla="*/ 0 h 1049"/>
                  <a:gd name="T152" fmla="*/ 489 w 489"/>
                  <a:gd name="T153" fmla="*/ 1049 h 1049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489" h="1049">
                    <a:moveTo>
                      <a:pt x="489" y="207"/>
                    </a:moveTo>
                    <a:lnTo>
                      <a:pt x="477" y="281"/>
                    </a:lnTo>
                    <a:lnTo>
                      <a:pt x="469" y="392"/>
                    </a:lnTo>
                    <a:lnTo>
                      <a:pt x="465" y="500"/>
                    </a:lnTo>
                    <a:lnTo>
                      <a:pt x="468" y="558"/>
                    </a:lnTo>
                    <a:lnTo>
                      <a:pt x="472" y="580"/>
                    </a:lnTo>
                    <a:lnTo>
                      <a:pt x="472" y="602"/>
                    </a:lnTo>
                    <a:lnTo>
                      <a:pt x="470" y="625"/>
                    </a:lnTo>
                    <a:lnTo>
                      <a:pt x="468" y="649"/>
                    </a:lnTo>
                    <a:lnTo>
                      <a:pt x="465" y="684"/>
                    </a:lnTo>
                    <a:lnTo>
                      <a:pt x="460" y="737"/>
                    </a:lnTo>
                    <a:lnTo>
                      <a:pt x="459" y="789"/>
                    </a:lnTo>
                    <a:lnTo>
                      <a:pt x="462" y="828"/>
                    </a:lnTo>
                    <a:lnTo>
                      <a:pt x="468" y="855"/>
                    </a:lnTo>
                    <a:lnTo>
                      <a:pt x="472" y="893"/>
                    </a:lnTo>
                    <a:lnTo>
                      <a:pt x="474" y="935"/>
                    </a:lnTo>
                    <a:lnTo>
                      <a:pt x="474" y="973"/>
                    </a:lnTo>
                    <a:lnTo>
                      <a:pt x="480" y="974"/>
                    </a:lnTo>
                    <a:lnTo>
                      <a:pt x="480" y="986"/>
                    </a:lnTo>
                    <a:lnTo>
                      <a:pt x="480" y="995"/>
                    </a:lnTo>
                    <a:lnTo>
                      <a:pt x="480" y="1002"/>
                    </a:lnTo>
                    <a:lnTo>
                      <a:pt x="479" y="1007"/>
                    </a:lnTo>
                    <a:lnTo>
                      <a:pt x="473" y="1011"/>
                    </a:lnTo>
                    <a:lnTo>
                      <a:pt x="457" y="1015"/>
                    </a:lnTo>
                    <a:lnTo>
                      <a:pt x="436" y="1019"/>
                    </a:lnTo>
                    <a:lnTo>
                      <a:pt x="412" y="1022"/>
                    </a:lnTo>
                    <a:lnTo>
                      <a:pt x="387" y="1024"/>
                    </a:lnTo>
                    <a:lnTo>
                      <a:pt x="364" y="1023"/>
                    </a:lnTo>
                    <a:lnTo>
                      <a:pt x="346" y="1019"/>
                    </a:lnTo>
                    <a:lnTo>
                      <a:pt x="334" y="1012"/>
                    </a:lnTo>
                    <a:lnTo>
                      <a:pt x="329" y="982"/>
                    </a:lnTo>
                    <a:lnTo>
                      <a:pt x="334" y="982"/>
                    </a:lnTo>
                    <a:lnTo>
                      <a:pt x="330" y="946"/>
                    </a:lnTo>
                    <a:lnTo>
                      <a:pt x="322" y="877"/>
                    </a:lnTo>
                    <a:lnTo>
                      <a:pt x="312" y="807"/>
                    </a:lnTo>
                    <a:lnTo>
                      <a:pt x="305" y="768"/>
                    </a:lnTo>
                    <a:lnTo>
                      <a:pt x="300" y="740"/>
                    </a:lnTo>
                    <a:lnTo>
                      <a:pt x="295" y="693"/>
                    </a:lnTo>
                    <a:lnTo>
                      <a:pt x="292" y="646"/>
                    </a:lnTo>
                    <a:lnTo>
                      <a:pt x="291" y="617"/>
                    </a:lnTo>
                    <a:lnTo>
                      <a:pt x="290" y="599"/>
                    </a:lnTo>
                    <a:lnTo>
                      <a:pt x="287" y="565"/>
                    </a:lnTo>
                    <a:lnTo>
                      <a:pt x="282" y="522"/>
                    </a:lnTo>
                    <a:lnTo>
                      <a:pt x="276" y="471"/>
                    </a:lnTo>
                    <a:lnTo>
                      <a:pt x="269" y="418"/>
                    </a:lnTo>
                    <a:lnTo>
                      <a:pt x="263" y="370"/>
                    </a:lnTo>
                    <a:lnTo>
                      <a:pt x="258" y="330"/>
                    </a:lnTo>
                    <a:lnTo>
                      <a:pt x="254" y="303"/>
                    </a:lnTo>
                    <a:lnTo>
                      <a:pt x="251" y="340"/>
                    </a:lnTo>
                    <a:lnTo>
                      <a:pt x="245" y="417"/>
                    </a:lnTo>
                    <a:lnTo>
                      <a:pt x="239" y="497"/>
                    </a:lnTo>
                    <a:lnTo>
                      <a:pt x="236" y="545"/>
                    </a:lnTo>
                    <a:lnTo>
                      <a:pt x="230" y="577"/>
                    </a:lnTo>
                    <a:lnTo>
                      <a:pt x="227" y="617"/>
                    </a:lnTo>
                    <a:lnTo>
                      <a:pt x="225" y="655"/>
                    </a:lnTo>
                    <a:lnTo>
                      <a:pt x="223" y="683"/>
                    </a:lnTo>
                    <a:lnTo>
                      <a:pt x="222" y="700"/>
                    </a:lnTo>
                    <a:lnTo>
                      <a:pt x="220" y="713"/>
                    </a:lnTo>
                    <a:lnTo>
                      <a:pt x="217" y="723"/>
                    </a:lnTo>
                    <a:lnTo>
                      <a:pt x="215" y="731"/>
                    </a:lnTo>
                    <a:lnTo>
                      <a:pt x="214" y="751"/>
                    </a:lnTo>
                    <a:lnTo>
                      <a:pt x="214" y="783"/>
                    </a:lnTo>
                    <a:lnTo>
                      <a:pt x="215" y="818"/>
                    </a:lnTo>
                    <a:lnTo>
                      <a:pt x="215" y="840"/>
                    </a:lnTo>
                    <a:lnTo>
                      <a:pt x="213" y="858"/>
                    </a:lnTo>
                    <a:lnTo>
                      <a:pt x="208" y="883"/>
                    </a:lnTo>
                    <a:lnTo>
                      <a:pt x="203" y="910"/>
                    </a:lnTo>
                    <a:lnTo>
                      <a:pt x="201" y="932"/>
                    </a:lnTo>
                    <a:lnTo>
                      <a:pt x="201" y="953"/>
                    </a:lnTo>
                    <a:lnTo>
                      <a:pt x="201" y="978"/>
                    </a:lnTo>
                    <a:lnTo>
                      <a:pt x="201" y="999"/>
                    </a:lnTo>
                    <a:lnTo>
                      <a:pt x="201" y="1008"/>
                    </a:lnTo>
                    <a:lnTo>
                      <a:pt x="209" y="1009"/>
                    </a:lnTo>
                    <a:lnTo>
                      <a:pt x="210" y="1014"/>
                    </a:lnTo>
                    <a:lnTo>
                      <a:pt x="211" y="1026"/>
                    </a:lnTo>
                    <a:lnTo>
                      <a:pt x="211" y="1039"/>
                    </a:lnTo>
                    <a:lnTo>
                      <a:pt x="208" y="1047"/>
                    </a:lnTo>
                    <a:lnTo>
                      <a:pt x="201" y="1048"/>
                    </a:lnTo>
                    <a:lnTo>
                      <a:pt x="184" y="1049"/>
                    </a:lnTo>
                    <a:lnTo>
                      <a:pt x="163" y="1049"/>
                    </a:lnTo>
                    <a:lnTo>
                      <a:pt x="139" y="1048"/>
                    </a:lnTo>
                    <a:lnTo>
                      <a:pt x="116" y="1048"/>
                    </a:lnTo>
                    <a:lnTo>
                      <a:pt x="96" y="1048"/>
                    </a:lnTo>
                    <a:lnTo>
                      <a:pt x="82" y="1047"/>
                    </a:lnTo>
                    <a:lnTo>
                      <a:pt x="76" y="1047"/>
                    </a:lnTo>
                    <a:lnTo>
                      <a:pt x="65" y="1011"/>
                    </a:lnTo>
                    <a:lnTo>
                      <a:pt x="72" y="1010"/>
                    </a:lnTo>
                    <a:lnTo>
                      <a:pt x="70" y="958"/>
                    </a:lnTo>
                    <a:lnTo>
                      <a:pt x="69" y="863"/>
                    </a:lnTo>
                    <a:lnTo>
                      <a:pt x="68" y="771"/>
                    </a:lnTo>
                    <a:lnTo>
                      <a:pt x="67" y="727"/>
                    </a:lnTo>
                    <a:lnTo>
                      <a:pt x="63" y="711"/>
                    </a:lnTo>
                    <a:lnTo>
                      <a:pt x="54" y="681"/>
                    </a:lnTo>
                    <a:lnTo>
                      <a:pt x="47" y="647"/>
                    </a:lnTo>
                    <a:lnTo>
                      <a:pt x="44" y="619"/>
                    </a:lnTo>
                    <a:lnTo>
                      <a:pt x="43" y="579"/>
                    </a:lnTo>
                    <a:lnTo>
                      <a:pt x="42" y="519"/>
                    </a:lnTo>
                    <a:lnTo>
                      <a:pt x="40" y="460"/>
                    </a:lnTo>
                    <a:lnTo>
                      <a:pt x="38" y="425"/>
                    </a:lnTo>
                    <a:lnTo>
                      <a:pt x="35" y="410"/>
                    </a:lnTo>
                    <a:lnTo>
                      <a:pt x="30" y="384"/>
                    </a:lnTo>
                    <a:lnTo>
                      <a:pt x="23" y="353"/>
                    </a:lnTo>
                    <a:lnTo>
                      <a:pt x="17" y="316"/>
                    </a:lnTo>
                    <a:lnTo>
                      <a:pt x="10" y="282"/>
                    </a:lnTo>
                    <a:lnTo>
                      <a:pt x="4" y="249"/>
                    </a:lnTo>
                    <a:lnTo>
                      <a:pt x="2" y="225"/>
                    </a:lnTo>
                    <a:lnTo>
                      <a:pt x="2" y="212"/>
                    </a:lnTo>
                    <a:lnTo>
                      <a:pt x="2" y="209"/>
                    </a:lnTo>
                    <a:lnTo>
                      <a:pt x="2" y="206"/>
                    </a:lnTo>
                    <a:lnTo>
                      <a:pt x="1" y="204"/>
                    </a:lnTo>
                    <a:lnTo>
                      <a:pt x="0" y="203"/>
                    </a:lnTo>
                    <a:lnTo>
                      <a:pt x="17" y="204"/>
                    </a:lnTo>
                    <a:lnTo>
                      <a:pt x="32" y="205"/>
                    </a:lnTo>
                    <a:lnTo>
                      <a:pt x="49" y="205"/>
                    </a:lnTo>
                    <a:lnTo>
                      <a:pt x="65" y="205"/>
                    </a:lnTo>
                    <a:lnTo>
                      <a:pt x="81" y="204"/>
                    </a:lnTo>
                    <a:lnTo>
                      <a:pt x="95" y="203"/>
                    </a:lnTo>
                    <a:lnTo>
                      <a:pt x="110" y="200"/>
                    </a:lnTo>
                    <a:lnTo>
                      <a:pt x="124" y="198"/>
                    </a:lnTo>
                    <a:lnTo>
                      <a:pt x="138" y="196"/>
                    </a:lnTo>
                    <a:lnTo>
                      <a:pt x="150" y="195"/>
                    </a:lnTo>
                    <a:lnTo>
                      <a:pt x="162" y="193"/>
                    </a:lnTo>
                    <a:lnTo>
                      <a:pt x="172" y="191"/>
                    </a:lnTo>
                    <a:lnTo>
                      <a:pt x="182" y="189"/>
                    </a:lnTo>
                    <a:lnTo>
                      <a:pt x="190" y="187"/>
                    </a:lnTo>
                    <a:lnTo>
                      <a:pt x="197" y="186"/>
                    </a:lnTo>
                    <a:lnTo>
                      <a:pt x="204" y="185"/>
                    </a:lnTo>
                    <a:lnTo>
                      <a:pt x="204" y="158"/>
                    </a:lnTo>
                    <a:lnTo>
                      <a:pt x="205" y="103"/>
                    </a:lnTo>
                    <a:lnTo>
                      <a:pt x="205" y="46"/>
                    </a:lnTo>
                    <a:lnTo>
                      <a:pt x="204" y="6"/>
                    </a:lnTo>
                    <a:lnTo>
                      <a:pt x="216" y="7"/>
                    </a:lnTo>
                    <a:lnTo>
                      <a:pt x="234" y="9"/>
                    </a:lnTo>
                    <a:lnTo>
                      <a:pt x="256" y="10"/>
                    </a:lnTo>
                    <a:lnTo>
                      <a:pt x="280" y="11"/>
                    </a:lnTo>
                    <a:lnTo>
                      <a:pt x="305" y="10"/>
                    </a:lnTo>
                    <a:lnTo>
                      <a:pt x="329" y="9"/>
                    </a:lnTo>
                    <a:lnTo>
                      <a:pt x="351" y="5"/>
                    </a:lnTo>
                    <a:lnTo>
                      <a:pt x="370" y="0"/>
                    </a:lnTo>
                    <a:lnTo>
                      <a:pt x="364" y="38"/>
                    </a:lnTo>
                    <a:lnTo>
                      <a:pt x="360" y="97"/>
                    </a:lnTo>
                    <a:lnTo>
                      <a:pt x="357" y="156"/>
                    </a:lnTo>
                    <a:lnTo>
                      <a:pt x="356" y="189"/>
                    </a:lnTo>
                    <a:lnTo>
                      <a:pt x="368" y="191"/>
                    </a:lnTo>
                    <a:lnTo>
                      <a:pt x="381" y="193"/>
                    </a:lnTo>
                    <a:lnTo>
                      <a:pt x="397" y="196"/>
                    </a:lnTo>
                    <a:lnTo>
                      <a:pt x="414" y="198"/>
                    </a:lnTo>
                    <a:lnTo>
                      <a:pt x="432" y="201"/>
                    </a:lnTo>
                    <a:lnTo>
                      <a:pt x="452" y="204"/>
                    </a:lnTo>
                    <a:lnTo>
                      <a:pt x="471" y="206"/>
                    </a:lnTo>
                    <a:lnTo>
                      <a:pt x="489" y="20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5" name="Freeform 21"/>
              <p:cNvSpPr/>
              <p:nvPr/>
            </p:nvSpPr>
            <p:spPr bwMode="auto">
              <a:xfrm>
                <a:off x="-637" y="3324"/>
                <a:ext cx="44" cy="60"/>
              </a:xfrm>
              <a:custGeom>
                <a:avLst/>
                <a:gdLst>
                  <a:gd name="T0" fmla="*/ 2 w 87"/>
                  <a:gd name="T1" fmla="*/ 71 h 120"/>
                  <a:gd name="T2" fmla="*/ 0 w 87"/>
                  <a:gd name="T3" fmla="*/ 87 h 120"/>
                  <a:gd name="T4" fmla="*/ 1 w 87"/>
                  <a:gd name="T5" fmla="*/ 101 h 120"/>
                  <a:gd name="T6" fmla="*/ 2 w 87"/>
                  <a:gd name="T7" fmla="*/ 112 h 120"/>
                  <a:gd name="T8" fmla="*/ 3 w 87"/>
                  <a:gd name="T9" fmla="*/ 120 h 120"/>
                  <a:gd name="T10" fmla="*/ 3 w 87"/>
                  <a:gd name="T11" fmla="*/ 120 h 120"/>
                  <a:gd name="T12" fmla="*/ 9 w 87"/>
                  <a:gd name="T13" fmla="*/ 119 h 120"/>
                  <a:gd name="T14" fmla="*/ 15 w 87"/>
                  <a:gd name="T15" fmla="*/ 119 h 120"/>
                  <a:gd name="T16" fmla="*/ 22 w 87"/>
                  <a:gd name="T17" fmla="*/ 117 h 120"/>
                  <a:gd name="T18" fmla="*/ 27 w 87"/>
                  <a:gd name="T19" fmla="*/ 117 h 120"/>
                  <a:gd name="T20" fmla="*/ 33 w 87"/>
                  <a:gd name="T21" fmla="*/ 117 h 120"/>
                  <a:gd name="T22" fmla="*/ 38 w 87"/>
                  <a:gd name="T23" fmla="*/ 117 h 120"/>
                  <a:gd name="T24" fmla="*/ 45 w 87"/>
                  <a:gd name="T25" fmla="*/ 117 h 120"/>
                  <a:gd name="T26" fmla="*/ 50 w 87"/>
                  <a:gd name="T27" fmla="*/ 119 h 120"/>
                  <a:gd name="T28" fmla="*/ 50 w 87"/>
                  <a:gd name="T29" fmla="*/ 117 h 120"/>
                  <a:gd name="T30" fmla="*/ 47 w 87"/>
                  <a:gd name="T31" fmla="*/ 107 h 120"/>
                  <a:gd name="T32" fmla="*/ 46 w 87"/>
                  <a:gd name="T33" fmla="*/ 83 h 120"/>
                  <a:gd name="T34" fmla="*/ 48 w 87"/>
                  <a:gd name="T35" fmla="*/ 54 h 120"/>
                  <a:gd name="T36" fmla="*/ 56 w 87"/>
                  <a:gd name="T37" fmla="*/ 30 h 120"/>
                  <a:gd name="T38" fmla="*/ 58 w 87"/>
                  <a:gd name="T39" fmla="*/ 27 h 120"/>
                  <a:gd name="T40" fmla="*/ 62 w 87"/>
                  <a:gd name="T41" fmla="*/ 24 h 120"/>
                  <a:gd name="T42" fmla="*/ 67 w 87"/>
                  <a:gd name="T43" fmla="*/ 19 h 120"/>
                  <a:gd name="T44" fmla="*/ 71 w 87"/>
                  <a:gd name="T45" fmla="*/ 14 h 120"/>
                  <a:gd name="T46" fmla="*/ 76 w 87"/>
                  <a:gd name="T47" fmla="*/ 11 h 120"/>
                  <a:gd name="T48" fmla="*/ 80 w 87"/>
                  <a:gd name="T49" fmla="*/ 7 h 120"/>
                  <a:gd name="T50" fmla="*/ 84 w 87"/>
                  <a:gd name="T51" fmla="*/ 4 h 120"/>
                  <a:gd name="T52" fmla="*/ 87 w 87"/>
                  <a:gd name="T53" fmla="*/ 3 h 120"/>
                  <a:gd name="T54" fmla="*/ 87 w 87"/>
                  <a:gd name="T55" fmla="*/ 3 h 120"/>
                  <a:gd name="T56" fmla="*/ 80 w 87"/>
                  <a:gd name="T57" fmla="*/ 1 h 120"/>
                  <a:gd name="T58" fmla="*/ 72 w 87"/>
                  <a:gd name="T59" fmla="*/ 0 h 120"/>
                  <a:gd name="T60" fmla="*/ 63 w 87"/>
                  <a:gd name="T61" fmla="*/ 0 h 120"/>
                  <a:gd name="T62" fmla="*/ 55 w 87"/>
                  <a:gd name="T63" fmla="*/ 0 h 120"/>
                  <a:gd name="T64" fmla="*/ 47 w 87"/>
                  <a:gd name="T65" fmla="*/ 2 h 120"/>
                  <a:gd name="T66" fmla="*/ 38 w 87"/>
                  <a:gd name="T67" fmla="*/ 6 h 120"/>
                  <a:gd name="T68" fmla="*/ 32 w 87"/>
                  <a:gd name="T69" fmla="*/ 11 h 120"/>
                  <a:gd name="T70" fmla="*/ 26 w 87"/>
                  <a:gd name="T71" fmla="*/ 18 h 120"/>
                  <a:gd name="T72" fmla="*/ 16 w 87"/>
                  <a:gd name="T73" fmla="*/ 32 h 120"/>
                  <a:gd name="T74" fmla="*/ 10 w 87"/>
                  <a:gd name="T75" fmla="*/ 43 h 120"/>
                  <a:gd name="T76" fmla="*/ 5 w 87"/>
                  <a:gd name="T77" fmla="*/ 55 h 120"/>
                  <a:gd name="T78" fmla="*/ 2 w 87"/>
                  <a:gd name="T79" fmla="*/ 71 h 120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87"/>
                  <a:gd name="T121" fmla="*/ 0 h 120"/>
                  <a:gd name="T122" fmla="*/ 87 w 87"/>
                  <a:gd name="T123" fmla="*/ 120 h 120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87" h="120">
                    <a:moveTo>
                      <a:pt x="2" y="71"/>
                    </a:moveTo>
                    <a:lnTo>
                      <a:pt x="0" y="87"/>
                    </a:lnTo>
                    <a:lnTo>
                      <a:pt x="1" y="101"/>
                    </a:lnTo>
                    <a:lnTo>
                      <a:pt x="2" y="112"/>
                    </a:lnTo>
                    <a:lnTo>
                      <a:pt x="3" y="120"/>
                    </a:lnTo>
                    <a:lnTo>
                      <a:pt x="9" y="119"/>
                    </a:lnTo>
                    <a:lnTo>
                      <a:pt x="15" y="119"/>
                    </a:lnTo>
                    <a:lnTo>
                      <a:pt x="22" y="117"/>
                    </a:lnTo>
                    <a:lnTo>
                      <a:pt x="27" y="117"/>
                    </a:lnTo>
                    <a:lnTo>
                      <a:pt x="33" y="117"/>
                    </a:lnTo>
                    <a:lnTo>
                      <a:pt x="38" y="117"/>
                    </a:lnTo>
                    <a:lnTo>
                      <a:pt x="45" y="117"/>
                    </a:lnTo>
                    <a:lnTo>
                      <a:pt x="50" y="119"/>
                    </a:lnTo>
                    <a:lnTo>
                      <a:pt x="50" y="117"/>
                    </a:lnTo>
                    <a:lnTo>
                      <a:pt x="47" y="107"/>
                    </a:lnTo>
                    <a:lnTo>
                      <a:pt x="46" y="83"/>
                    </a:lnTo>
                    <a:lnTo>
                      <a:pt x="48" y="54"/>
                    </a:lnTo>
                    <a:lnTo>
                      <a:pt x="56" y="30"/>
                    </a:lnTo>
                    <a:lnTo>
                      <a:pt x="58" y="27"/>
                    </a:lnTo>
                    <a:lnTo>
                      <a:pt x="62" y="24"/>
                    </a:lnTo>
                    <a:lnTo>
                      <a:pt x="67" y="19"/>
                    </a:lnTo>
                    <a:lnTo>
                      <a:pt x="71" y="14"/>
                    </a:lnTo>
                    <a:lnTo>
                      <a:pt x="76" y="11"/>
                    </a:lnTo>
                    <a:lnTo>
                      <a:pt x="80" y="7"/>
                    </a:lnTo>
                    <a:lnTo>
                      <a:pt x="84" y="4"/>
                    </a:lnTo>
                    <a:lnTo>
                      <a:pt x="87" y="3"/>
                    </a:lnTo>
                    <a:lnTo>
                      <a:pt x="80" y="1"/>
                    </a:lnTo>
                    <a:lnTo>
                      <a:pt x="72" y="0"/>
                    </a:lnTo>
                    <a:lnTo>
                      <a:pt x="63" y="0"/>
                    </a:lnTo>
                    <a:lnTo>
                      <a:pt x="55" y="0"/>
                    </a:lnTo>
                    <a:lnTo>
                      <a:pt x="47" y="2"/>
                    </a:lnTo>
                    <a:lnTo>
                      <a:pt x="38" y="6"/>
                    </a:lnTo>
                    <a:lnTo>
                      <a:pt x="32" y="11"/>
                    </a:lnTo>
                    <a:lnTo>
                      <a:pt x="26" y="18"/>
                    </a:lnTo>
                    <a:lnTo>
                      <a:pt x="16" y="32"/>
                    </a:lnTo>
                    <a:lnTo>
                      <a:pt x="10" y="43"/>
                    </a:lnTo>
                    <a:lnTo>
                      <a:pt x="5" y="55"/>
                    </a:lnTo>
                    <a:lnTo>
                      <a:pt x="2" y="7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6" name="Freeform 22"/>
              <p:cNvSpPr/>
              <p:nvPr/>
            </p:nvSpPr>
            <p:spPr bwMode="auto">
              <a:xfrm>
                <a:off x="-329" y="3127"/>
                <a:ext cx="72" cy="52"/>
              </a:xfrm>
              <a:custGeom>
                <a:avLst/>
                <a:gdLst>
                  <a:gd name="T0" fmla="*/ 45 w 144"/>
                  <a:gd name="T1" fmla="*/ 94 h 106"/>
                  <a:gd name="T2" fmla="*/ 52 w 144"/>
                  <a:gd name="T3" fmla="*/ 97 h 106"/>
                  <a:gd name="T4" fmla="*/ 61 w 144"/>
                  <a:gd name="T5" fmla="*/ 101 h 106"/>
                  <a:gd name="T6" fmla="*/ 72 w 144"/>
                  <a:gd name="T7" fmla="*/ 103 h 106"/>
                  <a:gd name="T8" fmla="*/ 86 w 144"/>
                  <a:gd name="T9" fmla="*/ 105 h 106"/>
                  <a:gd name="T10" fmla="*/ 101 w 144"/>
                  <a:gd name="T11" fmla="*/ 106 h 106"/>
                  <a:gd name="T12" fmla="*/ 116 w 144"/>
                  <a:gd name="T13" fmla="*/ 104 h 106"/>
                  <a:gd name="T14" fmla="*/ 131 w 144"/>
                  <a:gd name="T15" fmla="*/ 99 h 106"/>
                  <a:gd name="T16" fmla="*/ 144 w 144"/>
                  <a:gd name="T17" fmla="*/ 91 h 106"/>
                  <a:gd name="T18" fmla="*/ 133 w 144"/>
                  <a:gd name="T19" fmla="*/ 8 h 106"/>
                  <a:gd name="T20" fmla="*/ 128 w 144"/>
                  <a:gd name="T21" fmla="*/ 14 h 106"/>
                  <a:gd name="T22" fmla="*/ 123 w 144"/>
                  <a:gd name="T23" fmla="*/ 19 h 106"/>
                  <a:gd name="T24" fmla="*/ 117 w 144"/>
                  <a:gd name="T25" fmla="*/ 24 h 106"/>
                  <a:gd name="T26" fmla="*/ 111 w 144"/>
                  <a:gd name="T27" fmla="*/ 27 h 106"/>
                  <a:gd name="T28" fmla="*/ 103 w 144"/>
                  <a:gd name="T29" fmla="*/ 31 h 106"/>
                  <a:gd name="T30" fmla="*/ 91 w 144"/>
                  <a:gd name="T31" fmla="*/ 31 h 106"/>
                  <a:gd name="T32" fmla="*/ 78 w 144"/>
                  <a:gd name="T33" fmla="*/ 30 h 106"/>
                  <a:gd name="T34" fmla="*/ 60 w 144"/>
                  <a:gd name="T35" fmla="*/ 25 h 106"/>
                  <a:gd name="T36" fmla="*/ 46 w 144"/>
                  <a:gd name="T37" fmla="*/ 21 h 106"/>
                  <a:gd name="T38" fmla="*/ 35 w 144"/>
                  <a:gd name="T39" fmla="*/ 17 h 106"/>
                  <a:gd name="T40" fmla="*/ 27 w 144"/>
                  <a:gd name="T41" fmla="*/ 14 h 106"/>
                  <a:gd name="T42" fmla="*/ 19 w 144"/>
                  <a:gd name="T43" fmla="*/ 10 h 106"/>
                  <a:gd name="T44" fmla="*/ 14 w 144"/>
                  <a:gd name="T45" fmla="*/ 7 h 106"/>
                  <a:gd name="T46" fmla="*/ 10 w 144"/>
                  <a:gd name="T47" fmla="*/ 4 h 106"/>
                  <a:gd name="T48" fmla="*/ 8 w 144"/>
                  <a:gd name="T49" fmla="*/ 1 h 106"/>
                  <a:gd name="T50" fmla="*/ 6 w 144"/>
                  <a:gd name="T51" fmla="*/ 0 h 106"/>
                  <a:gd name="T52" fmla="*/ 0 w 144"/>
                  <a:gd name="T53" fmla="*/ 6 h 106"/>
                  <a:gd name="T54" fmla="*/ 0 w 144"/>
                  <a:gd name="T55" fmla="*/ 20 h 106"/>
                  <a:gd name="T56" fmla="*/ 1 w 144"/>
                  <a:gd name="T57" fmla="*/ 34 h 106"/>
                  <a:gd name="T58" fmla="*/ 4 w 144"/>
                  <a:gd name="T59" fmla="*/ 47 h 106"/>
                  <a:gd name="T60" fmla="*/ 7 w 144"/>
                  <a:gd name="T61" fmla="*/ 60 h 106"/>
                  <a:gd name="T62" fmla="*/ 12 w 144"/>
                  <a:gd name="T63" fmla="*/ 71 h 106"/>
                  <a:gd name="T64" fmla="*/ 20 w 144"/>
                  <a:gd name="T65" fmla="*/ 81 h 106"/>
                  <a:gd name="T66" fmla="*/ 31 w 144"/>
                  <a:gd name="T67" fmla="*/ 89 h 106"/>
                  <a:gd name="T68" fmla="*/ 45 w 144"/>
                  <a:gd name="T69" fmla="*/ 94 h 10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06"/>
                  <a:gd name="T107" fmla="*/ 144 w 144"/>
                  <a:gd name="T108" fmla="*/ 106 h 10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06">
                    <a:moveTo>
                      <a:pt x="45" y="94"/>
                    </a:moveTo>
                    <a:lnTo>
                      <a:pt x="52" y="97"/>
                    </a:lnTo>
                    <a:lnTo>
                      <a:pt x="61" y="101"/>
                    </a:lnTo>
                    <a:lnTo>
                      <a:pt x="72" y="103"/>
                    </a:lnTo>
                    <a:lnTo>
                      <a:pt x="86" y="105"/>
                    </a:lnTo>
                    <a:lnTo>
                      <a:pt x="101" y="106"/>
                    </a:lnTo>
                    <a:lnTo>
                      <a:pt x="116" y="104"/>
                    </a:lnTo>
                    <a:lnTo>
                      <a:pt x="131" y="99"/>
                    </a:lnTo>
                    <a:lnTo>
                      <a:pt x="144" y="91"/>
                    </a:lnTo>
                    <a:lnTo>
                      <a:pt x="133" y="8"/>
                    </a:lnTo>
                    <a:lnTo>
                      <a:pt x="128" y="14"/>
                    </a:lnTo>
                    <a:lnTo>
                      <a:pt x="123" y="19"/>
                    </a:lnTo>
                    <a:lnTo>
                      <a:pt x="117" y="24"/>
                    </a:lnTo>
                    <a:lnTo>
                      <a:pt x="111" y="27"/>
                    </a:lnTo>
                    <a:lnTo>
                      <a:pt x="103" y="31"/>
                    </a:lnTo>
                    <a:lnTo>
                      <a:pt x="91" y="31"/>
                    </a:lnTo>
                    <a:lnTo>
                      <a:pt x="78" y="30"/>
                    </a:lnTo>
                    <a:lnTo>
                      <a:pt x="60" y="25"/>
                    </a:lnTo>
                    <a:lnTo>
                      <a:pt x="46" y="21"/>
                    </a:lnTo>
                    <a:lnTo>
                      <a:pt x="35" y="17"/>
                    </a:lnTo>
                    <a:lnTo>
                      <a:pt x="27" y="14"/>
                    </a:lnTo>
                    <a:lnTo>
                      <a:pt x="19" y="10"/>
                    </a:lnTo>
                    <a:lnTo>
                      <a:pt x="14" y="7"/>
                    </a:lnTo>
                    <a:lnTo>
                      <a:pt x="10" y="4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20"/>
                    </a:lnTo>
                    <a:lnTo>
                      <a:pt x="1" y="34"/>
                    </a:lnTo>
                    <a:lnTo>
                      <a:pt x="4" y="47"/>
                    </a:lnTo>
                    <a:lnTo>
                      <a:pt x="7" y="60"/>
                    </a:lnTo>
                    <a:lnTo>
                      <a:pt x="12" y="71"/>
                    </a:lnTo>
                    <a:lnTo>
                      <a:pt x="20" y="81"/>
                    </a:lnTo>
                    <a:lnTo>
                      <a:pt x="31" y="89"/>
                    </a:lnTo>
                    <a:lnTo>
                      <a:pt x="45" y="9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7" name="Freeform 23"/>
              <p:cNvSpPr/>
              <p:nvPr/>
            </p:nvSpPr>
            <p:spPr bwMode="auto">
              <a:xfrm>
                <a:off x="-563" y="3087"/>
                <a:ext cx="131" cy="309"/>
              </a:xfrm>
              <a:custGeom>
                <a:avLst/>
                <a:gdLst>
                  <a:gd name="T0" fmla="*/ 193 w 262"/>
                  <a:gd name="T1" fmla="*/ 579 h 619"/>
                  <a:gd name="T2" fmla="*/ 187 w 262"/>
                  <a:gd name="T3" fmla="*/ 597 h 619"/>
                  <a:gd name="T4" fmla="*/ 166 w 262"/>
                  <a:gd name="T5" fmla="*/ 613 h 619"/>
                  <a:gd name="T6" fmla="*/ 120 w 262"/>
                  <a:gd name="T7" fmla="*/ 618 h 619"/>
                  <a:gd name="T8" fmla="*/ 71 w 262"/>
                  <a:gd name="T9" fmla="*/ 618 h 619"/>
                  <a:gd name="T10" fmla="*/ 31 w 262"/>
                  <a:gd name="T11" fmla="*/ 615 h 619"/>
                  <a:gd name="T12" fmla="*/ 19 w 262"/>
                  <a:gd name="T13" fmla="*/ 610 h 619"/>
                  <a:gd name="T14" fmla="*/ 14 w 262"/>
                  <a:gd name="T15" fmla="*/ 599 h 619"/>
                  <a:gd name="T16" fmla="*/ 13 w 262"/>
                  <a:gd name="T17" fmla="*/ 582 h 619"/>
                  <a:gd name="T18" fmla="*/ 12 w 262"/>
                  <a:gd name="T19" fmla="*/ 569 h 619"/>
                  <a:gd name="T20" fmla="*/ 13 w 262"/>
                  <a:gd name="T21" fmla="*/ 564 h 619"/>
                  <a:gd name="T22" fmla="*/ 26 w 262"/>
                  <a:gd name="T23" fmla="*/ 565 h 619"/>
                  <a:gd name="T24" fmla="*/ 33 w 262"/>
                  <a:gd name="T25" fmla="*/ 563 h 619"/>
                  <a:gd name="T26" fmla="*/ 42 w 262"/>
                  <a:gd name="T27" fmla="*/ 554 h 619"/>
                  <a:gd name="T28" fmla="*/ 44 w 262"/>
                  <a:gd name="T29" fmla="*/ 551 h 619"/>
                  <a:gd name="T30" fmla="*/ 44 w 262"/>
                  <a:gd name="T31" fmla="*/ 544 h 619"/>
                  <a:gd name="T32" fmla="*/ 43 w 262"/>
                  <a:gd name="T33" fmla="*/ 535 h 619"/>
                  <a:gd name="T34" fmla="*/ 40 w 262"/>
                  <a:gd name="T35" fmla="*/ 520 h 619"/>
                  <a:gd name="T36" fmla="*/ 37 w 262"/>
                  <a:gd name="T37" fmla="*/ 511 h 619"/>
                  <a:gd name="T38" fmla="*/ 50 w 262"/>
                  <a:gd name="T39" fmla="*/ 512 h 619"/>
                  <a:gd name="T40" fmla="*/ 61 w 262"/>
                  <a:gd name="T41" fmla="*/ 506 h 619"/>
                  <a:gd name="T42" fmla="*/ 56 w 262"/>
                  <a:gd name="T43" fmla="*/ 499 h 619"/>
                  <a:gd name="T44" fmla="*/ 49 w 262"/>
                  <a:gd name="T45" fmla="*/ 496 h 619"/>
                  <a:gd name="T46" fmla="*/ 48 w 262"/>
                  <a:gd name="T47" fmla="*/ 491 h 619"/>
                  <a:gd name="T48" fmla="*/ 47 w 262"/>
                  <a:gd name="T49" fmla="*/ 486 h 619"/>
                  <a:gd name="T50" fmla="*/ 45 w 262"/>
                  <a:gd name="T51" fmla="*/ 480 h 619"/>
                  <a:gd name="T52" fmla="*/ 38 w 262"/>
                  <a:gd name="T53" fmla="*/ 470 h 619"/>
                  <a:gd name="T54" fmla="*/ 25 w 262"/>
                  <a:gd name="T55" fmla="*/ 461 h 619"/>
                  <a:gd name="T56" fmla="*/ 6 w 262"/>
                  <a:gd name="T57" fmla="*/ 442 h 619"/>
                  <a:gd name="T58" fmla="*/ 6 w 262"/>
                  <a:gd name="T59" fmla="*/ 403 h 619"/>
                  <a:gd name="T60" fmla="*/ 1 w 262"/>
                  <a:gd name="T61" fmla="*/ 339 h 619"/>
                  <a:gd name="T62" fmla="*/ 0 w 262"/>
                  <a:gd name="T63" fmla="*/ 148 h 619"/>
                  <a:gd name="T64" fmla="*/ 5 w 262"/>
                  <a:gd name="T65" fmla="*/ 93 h 619"/>
                  <a:gd name="T66" fmla="*/ 9 w 262"/>
                  <a:gd name="T67" fmla="*/ 72 h 619"/>
                  <a:gd name="T68" fmla="*/ 7 w 262"/>
                  <a:gd name="T69" fmla="*/ 47 h 619"/>
                  <a:gd name="T70" fmla="*/ 10 w 262"/>
                  <a:gd name="T71" fmla="*/ 12 h 619"/>
                  <a:gd name="T72" fmla="*/ 11 w 262"/>
                  <a:gd name="T73" fmla="*/ 1 h 619"/>
                  <a:gd name="T74" fmla="*/ 11 w 262"/>
                  <a:gd name="T75" fmla="*/ 0 h 619"/>
                  <a:gd name="T76" fmla="*/ 11 w 262"/>
                  <a:gd name="T77" fmla="*/ 0 h 619"/>
                  <a:gd name="T78" fmla="*/ 33 w 262"/>
                  <a:gd name="T79" fmla="*/ 12 h 619"/>
                  <a:gd name="T80" fmla="*/ 76 w 262"/>
                  <a:gd name="T81" fmla="*/ 23 h 619"/>
                  <a:gd name="T82" fmla="*/ 125 w 262"/>
                  <a:gd name="T83" fmla="*/ 25 h 619"/>
                  <a:gd name="T84" fmla="*/ 166 w 262"/>
                  <a:gd name="T85" fmla="*/ 6 h 619"/>
                  <a:gd name="T86" fmla="*/ 172 w 262"/>
                  <a:gd name="T87" fmla="*/ 22 h 619"/>
                  <a:gd name="T88" fmla="*/ 193 w 262"/>
                  <a:gd name="T89" fmla="*/ 81 h 619"/>
                  <a:gd name="T90" fmla="*/ 220 w 262"/>
                  <a:gd name="T91" fmla="*/ 156 h 619"/>
                  <a:gd name="T92" fmla="*/ 243 w 262"/>
                  <a:gd name="T93" fmla="*/ 212 h 619"/>
                  <a:gd name="T94" fmla="*/ 256 w 262"/>
                  <a:gd name="T95" fmla="*/ 249 h 619"/>
                  <a:gd name="T96" fmla="*/ 262 w 262"/>
                  <a:gd name="T97" fmla="*/ 322 h 619"/>
                  <a:gd name="T98" fmla="*/ 255 w 262"/>
                  <a:gd name="T99" fmla="*/ 369 h 619"/>
                  <a:gd name="T100" fmla="*/ 238 w 262"/>
                  <a:gd name="T101" fmla="*/ 431 h 619"/>
                  <a:gd name="T102" fmla="*/ 217 w 262"/>
                  <a:gd name="T103" fmla="*/ 506 h 619"/>
                  <a:gd name="T104" fmla="*/ 199 w 262"/>
                  <a:gd name="T105" fmla="*/ 563 h 61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62"/>
                  <a:gd name="T160" fmla="*/ 0 h 619"/>
                  <a:gd name="T161" fmla="*/ 262 w 262"/>
                  <a:gd name="T162" fmla="*/ 619 h 61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62" h="619">
                    <a:moveTo>
                      <a:pt x="196" y="574"/>
                    </a:moveTo>
                    <a:lnTo>
                      <a:pt x="193" y="579"/>
                    </a:lnTo>
                    <a:lnTo>
                      <a:pt x="190" y="586"/>
                    </a:lnTo>
                    <a:lnTo>
                      <a:pt x="187" y="597"/>
                    </a:lnTo>
                    <a:lnTo>
                      <a:pt x="185" y="608"/>
                    </a:lnTo>
                    <a:lnTo>
                      <a:pt x="166" y="613"/>
                    </a:lnTo>
                    <a:lnTo>
                      <a:pt x="144" y="617"/>
                    </a:lnTo>
                    <a:lnTo>
                      <a:pt x="120" y="618"/>
                    </a:lnTo>
                    <a:lnTo>
                      <a:pt x="95" y="619"/>
                    </a:lnTo>
                    <a:lnTo>
                      <a:pt x="71" y="618"/>
                    </a:lnTo>
                    <a:lnTo>
                      <a:pt x="49" y="617"/>
                    </a:lnTo>
                    <a:lnTo>
                      <a:pt x="31" y="615"/>
                    </a:lnTo>
                    <a:lnTo>
                      <a:pt x="19" y="614"/>
                    </a:lnTo>
                    <a:lnTo>
                      <a:pt x="19" y="610"/>
                    </a:lnTo>
                    <a:lnTo>
                      <a:pt x="17" y="606"/>
                    </a:lnTo>
                    <a:lnTo>
                      <a:pt x="14" y="599"/>
                    </a:lnTo>
                    <a:lnTo>
                      <a:pt x="13" y="585"/>
                    </a:lnTo>
                    <a:lnTo>
                      <a:pt x="13" y="582"/>
                    </a:lnTo>
                    <a:lnTo>
                      <a:pt x="13" y="576"/>
                    </a:lnTo>
                    <a:lnTo>
                      <a:pt x="12" y="569"/>
                    </a:lnTo>
                    <a:lnTo>
                      <a:pt x="11" y="564"/>
                    </a:lnTo>
                    <a:lnTo>
                      <a:pt x="13" y="564"/>
                    </a:lnTo>
                    <a:lnTo>
                      <a:pt x="20" y="565"/>
                    </a:lnTo>
                    <a:lnTo>
                      <a:pt x="26" y="565"/>
                    </a:lnTo>
                    <a:lnTo>
                      <a:pt x="30" y="565"/>
                    </a:lnTo>
                    <a:lnTo>
                      <a:pt x="33" y="563"/>
                    </a:lnTo>
                    <a:lnTo>
                      <a:pt x="38" y="558"/>
                    </a:lnTo>
                    <a:lnTo>
                      <a:pt x="42" y="554"/>
                    </a:lnTo>
                    <a:lnTo>
                      <a:pt x="44" y="552"/>
                    </a:lnTo>
                    <a:lnTo>
                      <a:pt x="44" y="551"/>
                    </a:lnTo>
                    <a:lnTo>
                      <a:pt x="44" y="548"/>
                    </a:lnTo>
                    <a:lnTo>
                      <a:pt x="44" y="544"/>
                    </a:lnTo>
                    <a:lnTo>
                      <a:pt x="44" y="540"/>
                    </a:lnTo>
                    <a:lnTo>
                      <a:pt x="43" y="535"/>
                    </a:lnTo>
                    <a:lnTo>
                      <a:pt x="42" y="528"/>
                    </a:lnTo>
                    <a:lnTo>
                      <a:pt x="40" y="520"/>
                    </a:lnTo>
                    <a:lnTo>
                      <a:pt x="35" y="510"/>
                    </a:lnTo>
                    <a:lnTo>
                      <a:pt x="37" y="511"/>
                    </a:lnTo>
                    <a:lnTo>
                      <a:pt x="43" y="512"/>
                    </a:lnTo>
                    <a:lnTo>
                      <a:pt x="50" y="512"/>
                    </a:lnTo>
                    <a:lnTo>
                      <a:pt x="57" y="510"/>
                    </a:lnTo>
                    <a:lnTo>
                      <a:pt x="61" y="506"/>
                    </a:lnTo>
                    <a:lnTo>
                      <a:pt x="60" y="502"/>
                    </a:lnTo>
                    <a:lnTo>
                      <a:pt x="56" y="499"/>
                    </a:lnTo>
                    <a:lnTo>
                      <a:pt x="52" y="497"/>
                    </a:lnTo>
                    <a:lnTo>
                      <a:pt x="49" y="496"/>
                    </a:lnTo>
                    <a:lnTo>
                      <a:pt x="48" y="493"/>
                    </a:lnTo>
                    <a:lnTo>
                      <a:pt x="48" y="491"/>
                    </a:lnTo>
                    <a:lnTo>
                      <a:pt x="47" y="488"/>
                    </a:lnTo>
                    <a:lnTo>
                      <a:pt x="47" y="486"/>
                    </a:lnTo>
                    <a:lnTo>
                      <a:pt x="46" y="483"/>
                    </a:lnTo>
                    <a:lnTo>
                      <a:pt x="45" y="480"/>
                    </a:lnTo>
                    <a:lnTo>
                      <a:pt x="43" y="476"/>
                    </a:lnTo>
                    <a:lnTo>
                      <a:pt x="38" y="470"/>
                    </a:lnTo>
                    <a:lnTo>
                      <a:pt x="33" y="466"/>
                    </a:lnTo>
                    <a:lnTo>
                      <a:pt x="25" y="461"/>
                    </a:lnTo>
                    <a:lnTo>
                      <a:pt x="14" y="455"/>
                    </a:lnTo>
                    <a:lnTo>
                      <a:pt x="6" y="442"/>
                    </a:lnTo>
                    <a:lnTo>
                      <a:pt x="5" y="423"/>
                    </a:lnTo>
                    <a:lnTo>
                      <a:pt x="6" y="403"/>
                    </a:lnTo>
                    <a:lnTo>
                      <a:pt x="4" y="388"/>
                    </a:lnTo>
                    <a:lnTo>
                      <a:pt x="1" y="339"/>
                    </a:lnTo>
                    <a:lnTo>
                      <a:pt x="0" y="243"/>
                    </a:lnTo>
                    <a:lnTo>
                      <a:pt x="0" y="148"/>
                    </a:lnTo>
                    <a:lnTo>
                      <a:pt x="2" y="101"/>
                    </a:lnTo>
                    <a:lnTo>
                      <a:pt x="5" y="93"/>
                    </a:lnTo>
                    <a:lnTo>
                      <a:pt x="7" y="83"/>
                    </a:lnTo>
                    <a:lnTo>
                      <a:pt x="9" y="72"/>
                    </a:lnTo>
                    <a:lnTo>
                      <a:pt x="8" y="61"/>
                    </a:lnTo>
                    <a:lnTo>
                      <a:pt x="7" y="47"/>
                    </a:lnTo>
                    <a:lnTo>
                      <a:pt x="8" y="29"/>
                    </a:lnTo>
                    <a:lnTo>
                      <a:pt x="10" y="12"/>
                    </a:lnTo>
                    <a:lnTo>
                      <a:pt x="11" y="1"/>
                    </a:lnTo>
                    <a:lnTo>
                      <a:pt x="11" y="0"/>
                    </a:lnTo>
                    <a:lnTo>
                      <a:pt x="19" y="5"/>
                    </a:lnTo>
                    <a:lnTo>
                      <a:pt x="33" y="12"/>
                    </a:lnTo>
                    <a:lnTo>
                      <a:pt x="53" y="18"/>
                    </a:lnTo>
                    <a:lnTo>
                      <a:pt x="76" y="23"/>
                    </a:lnTo>
                    <a:lnTo>
                      <a:pt x="101" y="26"/>
                    </a:lnTo>
                    <a:lnTo>
                      <a:pt x="125" y="25"/>
                    </a:lnTo>
                    <a:lnTo>
                      <a:pt x="147" y="19"/>
                    </a:lnTo>
                    <a:lnTo>
                      <a:pt x="166" y="6"/>
                    </a:lnTo>
                    <a:lnTo>
                      <a:pt x="168" y="7"/>
                    </a:lnTo>
                    <a:lnTo>
                      <a:pt x="172" y="22"/>
                    </a:lnTo>
                    <a:lnTo>
                      <a:pt x="181" y="48"/>
                    </a:lnTo>
                    <a:lnTo>
                      <a:pt x="193" y="81"/>
                    </a:lnTo>
                    <a:lnTo>
                      <a:pt x="207" y="119"/>
                    </a:lnTo>
                    <a:lnTo>
                      <a:pt x="220" y="156"/>
                    </a:lnTo>
                    <a:lnTo>
                      <a:pt x="233" y="188"/>
                    </a:lnTo>
                    <a:lnTo>
                      <a:pt x="243" y="212"/>
                    </a:lnTo>
                    <a:lnTo>
                      <a:pt x="248" y="223"/>
                    </a:lnTo>
                    <a:lnTo>
                      <a:pt x="256" y="249"/>
                    </a:lnTo>
                    <a:lnTo>
                      <a:pt x="261" y="285"/>
                    </a:lnTo>
                    <a:lnTo>
                      <a:pt x="262" y="322"/>
                    </a:lnTo>
                    <a:lnTo>
                      <a:pt x="257" y="355"/>
                    </a:lnTo>
                    <a:lnTo>
                      <a:pt x="255" y="369"/>
                    </a:lnTo>
                    <a:lnTo>
                      <a:pt x="247" y="396"/>
                    </a:lnTo>
                    <a:lnTo>
                      <a:pt x="238" y="431"/>
                    </a:lnTo>
                    <a:lnTo>
                      <a:pt x="227" y="468"/>
                    </a:lnTo>
                    <a:lnTo>
                      <a:pt x="217" y="506"/>
                    </a:lnTo>
                    <a:lnTo>
                      <a:pt x="207" y="539"/>
                    </a:lnTo>
                    <a:lnTo>
                      <a:pt x="199" y="563"/>
                    </a:lnTo>
                    <a:lnTo>
                      <a:pt x="196" y="57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8" name="Freeform 24"/>
              <p:cNvSpPr/>
              <p:nvPr/>
            </p:nvSpPr>
            <p:spPr bwMode="auto">
              <a:xfrm>
                <a:off x="-424" y="3143"/>
                <a:ext cx="48" cy="34"/>
              </a:xfrm>
              <a:custGeom>
                <a:avLst/>
                <a:gdLst>
                  <a:gd name="T0" fmla="*/ 0 w 97"/>
                  <a:gd name="T1" fmla="*/ 64 h 68"/>
                  <a:gd name="T2" fmla="*/ 2 w 97"/>
                  <a:gd name="T3" fmla="*/ 57 h 68"/>
                  <a:gd name="T4" fmla="*/ 5 w 97"/>
                  <a:gd name="T5" fmla="*/ 51 h 68"/>
                  <a:gd name="T6" fmla="*/ 8 w 97"/>
                  <a:gd name="T7" fmla="*/ 45 h 68"/>
                  <a:gd name="T8" fmla="*/ 13 w 97"/>
                  <a:gd name="T9" fmla="*/ 39 h 68"/>
                  <a:gd name="T10" fmla="*/ 17 w 97"/>
                  <a:gd name="T11" fmla="*/ 34 h 68"/>
                  <a:gd name="T12" fmla="*/ 22 w 97"/>
                  <a:gd name="T13" fmla="*/ 31 h 68"/>
                  <a:gd name="T14" fmla="*/ 28 w 97"/>
                  <a:gd name="T15" fmla="*/ 28 h 68"/>
                  <a:gd name="T16" fmla="*/ 32 w 97"/>
                  <a:gd name="T17" fmla="*/ 27 h 68"/>
                  <a:gd name="T18" fmla="*/ 36 w 97"/>
                  <a:gd name="T19" fmla="*/ 27 h 68"/>
                  <a:gd name="T20" fmla="*/ 40 w 97"/>
                  <a:gd name="T21" fmla="*/ 28 h 68"/>
                  <a:gd name="T22" fmla="*/ 43 w 97"/>
                  <a:gd name="T23" fmla="*/ 28 h 68"/>
                  <a:gd name="T24" fmla="*/ 47 w 97"/>
                  <a:gd name="T25" fmla="*/ 27 h 68"/>
                  <a:gd name="T26" fmla="*/ 53 w 97"/>
                  <a:gd name="T27" fmla="*/ 24 h 68"/>
                  <a:gd name="T28" fmla="*/ 59 w 97"/>
                  <a:gd name="T29" fmla="*/ 19 h 68"/>
                  <a:gd name="T30" fmla="*/ 64 w 97"/>
                  <a:gd name="T31" fmla="*/ 13 h 68"/>
                  <a:gd name="T32" fmla="*/ 69 w 97"/>
                  <a:gd name="T33" fmla="*/ 8 h 68"/>
                  <a:gd name="T34" fmla="*/ 74 w 97"/>
                  <a:gd name="T35" fmla="*/ 5 h 68"/>
                  <a:gd name="T36" fmla="*/ 79 w 97"/>
                  <a:gd name="T37" fmla="*/ 3 h 68"/>
                  <a:gd name="T38" fmla="*/ 83 w 97"/>
                  <a:gd name="T39" fmla="*/ 1 h 68"/>
                  <a:gd name="T40" fmla="*/ 88 w 97"/>
                  <a:gd name="T41" fmla="*/ 0 h 68"/>
                  <a:gd name="T42" fmla="*/ 91 w 97"/>
                  <a:gd name="T43" fmla="*/ 1 h 68"/>
                  <a:gd name="T44" fmla="*/ 93 w 97"/>
                  <a:gd name="T45" fmla="*/ 4 h 68"/>
                  <a:gd name="T46" fmla="*/ 94 w 97"/>
                  <a:gd name="T47" fmla="*/ 9 h 68"/>
                  <a:gd name="T48" fmla="*/ 92 w 97"/>
                  <a:gd name="T49" fmla="*/ 19 h 68"/>
                  <a:gd name="T50" fmla="*/ 90 w 97"/>
                  <a:gd name="T51" fmla="*/ 23 h 68"/>
                  <a:gd name="T52" fmla="*/ 88 w 97"/>
                  <a:gd name="T53" fmla="*/ 27 h 68"/>
                  <a:gd name="T54" fmla="*/ 86 w 97"/>
                  <a:gd name="T55" fmla="*/ 29 h 68"/>
                  <a:gd name="T56" fmla="*/ 84 w 97"/>
                  <a:gd name="T57" fmla="*/ 32 h 68"/>
                  <a:gd name="T58" fmla="*/ 85 w 97"/>
                  <a:gd name="T59" fmla="*/ 35 h 68"/>
                  <a:gd name="T60" fmla="*/ 89 w 97"/>
                  <a:gd name="T61" fmla="*/ 38 h 68"/>
                  <a:gd name="T62" fmla="*/ 94 w 97"/>
                  <a:gd name="T63" fmla="*/ 41 h 68"/>
                  <a:gd name="T64" fmla="*/ 97 w 97"/>
                  <a:gd name="T65" fmla="*/ 43 h 68"/>
                  <a:gd name="T66" fmla="*/ 86 w 97"/>
                  <a:gd name="T67" fmla="*/ 68 h 68"/>
                  <a:gd name="T68" fmla="*/ 83 w 97"/>
                  <a:gd name="T69" fmla="*/ 68 h 68"/>
                  <a:gd name="T70" fmla="*/ 75 w 97"/>
                  <a:gd name="T71" fmla="*/ 67 h 68"/>
                  <a:gd name="T72" fmla="*/ 63 w 97"/>
                  <a:gd name="T73" fmla="*/ 65 h 68"/>
                  <a:gd name="T74" fmla="*/ 50 w 97"/>
                  <a:gd name="T75" fmla="*/ 64 h 68"/>
                  <a:gd name="T76" fmla="*/ 35 w 97"/>
                  <a:gd name="T77" fmla="*/ 63 h 68"/>
                  <a:gd name="T78" fmla="*/ 20 w 97"/>
                  <a:gd name="T79" fmla="*/ 63 h 68"/>
                  <a:gd name="T80" fmla="*/ 9 w 97"/>
                  <a:gd name="T81" fmla="*/ 63 h 68"/>
                  <a:gd name="T82" fmla="*/ 0 w 97"/>
                  <a:gd name="T83" fmla="*/ 64 h 6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97"/>
                  <a:gd name="T127" fmla="*/ 0 h 68"/>
                  <a:gd name="T128" fmla="*/ 97 w 97"/>
                  <a:gd name="T129" fmla="*/ 68 h 6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97" h="68">
                    <a:moveTo>
                      <a:pt x="0" y="64"/>
                    </a:moveTo>
                    <a:lnTo>
                      <a:pt x="2" y="57"/>
                    </a:lnTo>
                    <a:lnTo>
                      <a:pt x="5" y="51"/>
                    </a:lnTo>
                    <a:lnTo>
                      <a:pt x="8" y="45"/>
                    </a:lnTo>
                    <a:lnTo>
                      <a:pt x="13" y="39"/>
                    </a:lnTo>
                    <a:lnTo>
                      <a:pt x="17" y="34"/>
                    </a:lnTo>
                    <a:lnTo>
                      <a:pt x="22" y="31"/>
                    </a:lnTo>
                    <a:lnTo>
                      <a:pt x="28" y="28"/>
                    </a:lnTo>
                    <a:lnTo>
                      <a:pt x="32" y="27"/>
                    </a:lnTo>
                    <a:lnTo>
                      <a:pt x="36" y="27"/>
                    </a:lnTo>
                    <a:lnTo>
                      <a:pt x="40" y="28"/>
                    </a:lnTo>
                    <a:lnTo>
                      <a:pt x="43" y="28"/>
                    </a:lnTo>
                    <a:lnTo>
                      <a:pt x="47" y="27"/>
                    </a:lnTo>
                    <a:lnTo>
                      <a:pt x="53" y="24"/>
                    </a:lnTo>
                    <a:lnTo>
                      <a:pt x="59" y="19"/>
                    </a:lnTo>
                    <a:lnTo>
                      <a:pt x="64" y="13"/>
                    </a:lnTo>
                    <a:lnTo>
                      <a:pt x="69" y="8"/>
                    </a:lnTo>
                    <a:lnTo>
                      <a:pt x="74" y="5"/>
                    </a:lnTo>
                    <a:lnTo>
                      <a:pt x="79" y="3"/>
                    </a:lnTo>
                    <a:lnTo>
                      <a:pt x="83" y="1"/>
                    </a:lnTo>
                    <a:lnTo>
                      <a:pt x="88" y="0"/>
                    </a:lnTo>
                    <a:lnTo>
                      <a:pt x="91" y="1"/>
                    </a:lnTo>
                    <a:lnTo>
                      <a:pt x="93" y="4"/>
                    </a:lnTo>
                    <a:lnTo>
                      <a:pt x="94" y="9"/>
                    </a:lnTo>
                    <a:lnTo>
                      <a:pt x="92" y="19"/>
                    </a:lnTo>
                    <a:lnTo>
                      <a:pt x="90" y="23"/>
                    </a:lnTo>
                    <a:lnTo>
                      <a:pt x="88" y="27"/>
                    </a:lnTo>
                    <a:lnTo>
                      <a:pt x="86" y="29"/>
                    </a:lnTo>
                    <a:lnTo>
                      <a:pt x="84" y="32"/>
                    </a:lnTo>
                    <a:lnTo>
                      <a:pt x="85" y="35"/>
                    </a:lnTo>
                    <a:lnTo>
                      <a:pt x="89" y="38"/>
                    </a:lnTo>
                    <a:lnTo>
                      <a:pt x="94" y="41"/>
                    </a:lnTo>
                    <a:lnTo>
                      <a:pt x="97" y="43"/>
                    </a:lnTo>
                    <a:lnTo>
                      <a:pt x="86" y="68"/>
                    </a:lnTo>
                    <a:lnTo>
                      <a:pt x="83" y="68"/>
                    </a:lnTo>
                    <a:lnTo>
                      <a:pt x="75" y="67"/>
                    </a:lnTo>
                    <a:lnTo>
                      <a:pt x="63" y="65"/>
                    </a:lnTo>
                    <a:lnTo>
                      <a:pt x="50" y="64"/>
                    </a:lnTo>
                    <a:lnTo>
                      <a:pt x="35" y="63"/>
                    </a:lnTo>
                    <a:lnTo>
                      <a:pt x="20" y="63"/>
                    </a:lnTo>
                    <a:lnTo>
                      <a:pt x="9" y="63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39" name="Freeform 25"/>
              <p:cNvSpPr/>
              <p:nvPr/>
            </p:nvSpPr>
            <p:spPr bwMode="auto">
              <a:xfrm>
                <a:off x="-526" y="3104"/>
                <a:ext cx="46" cy="268"/>
              </a:xfrm>
              <a:custGeom>
                <a:avLst/>
                <a:gdLst>
                  <a:gd name="T0" fmla="*/ 36 w 92"/>
                  <a:gd name="T1" fmla="*/ 2 h 538"/>
                  <a:gd name="T2" fmla="*/ 44 w 92"/>
                  <a:gd name="T3" fmla="*/ 9 h 538"/>
                  <a:gd name="T4" fmla="*/ 50 w 92"/>
                  <a:gd name="T5" fmla="*/ 16 h 538"/>
                  <a:gd name="T6" fmla="*/ 56 w 92"/>
                  <a:gd name="T7" fmla="*/ 22 h 538"/>
                  <a:gd name="T8" fmla="*/ 61 w 92"/>
                  <a:gd name="T9" fmla="*/ 29 h 538"/>
                  <a:gd name="T10" fmla="*/ 64 w 92"/>
                  <a:gd name="T11" fmla="*/ 36 h 538"/>
                  <a:gd name="T12" fmla="*/ 63 w 92"/>
                  <a:gd name="T13" fmla="*/ 44 h 538"/>
                  <a:gd name="T14" fmla="*/ 61 w 92"/>
                  <a:gd name="T15" fmla="*/ 52 h 538"/>
                  <a:gd name="T16" fmla="*/ 58 w 92"/>
                  <a:gd name="T17" fmla="*/ 57 h 538"/>
                  <a:gd name="T18" fmla="*/ 56 w 92"/>
                  <a:gd name="T19" fmla="*/ 61 h 538"/>
                  <a:gd name="T20" fmla="*/ 53 w 92"/>
                  <a:gd name="T21" fmla="*/ 65 h 538"/>
                  <a:gd name="T22" fmla="*/ 51 w 92"/>
                  <a:gd name="T23" fmla="*/ 69 h 538"/>
                  <a:gd name="T24" fmla="*/ 50 w 92"/>
                  <a:gd name="T25" fmla="*/ 70 h 538"/>
                  <a:gd name="T26" fmla="*/ 54 w 92"/>
                  <a:gd name="T27" fmla="*/ 83 h 538"/>
                  <a:gd name="T28" fmla="*/ 59 w 92"/>
                  <a:gd name="T29" fmla="*/ 97 h 538"/>
                  <a:gd name="T30" fmla="*/ 65 w 92"/>
                  <a:gd name="T31" fmla="*/ 114 h 538"/>
                  <a:gd name="T32" fmla="*/ 71 w 92"/>
                  <a:gd name="T33" fmla="*/ 132 h 538"/>
                  <a:gd name="T34" fmla="*/ 76 w 92"/>
                  <a:gd name="T35" fmla="*/ 150 h 538"/>
                  <a:gd name="T36" fmla="*/ 81 w 92"/>
                  <a:gd name="T37" fmla="*/ 165 h 538"/>
                  <a:gd name="T38" fmla="*/ 85 w 92"/>
                  <a:gd name="T39" fmla="*/ 179 h 538"/>
                  <a:gd name="T40" fmla="*/ 86 w 92"/>
                  <a:gd name="T41" fmla="*/ 188 h 538"/>
                  <a:gd name="T42" fmla="*/ 89 w 92"/>
                  <a:gd name="T43" fmla="*/ 240 h 538"/>
                  <a:gd name="T44" fmla="*/ 92 w 92"/>
                  <a:gd name="T45" fmla="*/ 337 h 538"/>
                  <a:gd name="T46" fmla="*/ 92 w 92"/>
                  <a:gd name="T47" fmla="*/ 435 h 538"/>
                  <a:gd name="T48" fmla="*/ 86 w 92"/>
                  <a:gd name="T49" fmla="*/ 487 h 538"/>
                  <a:gd name="T50" fmla="*/ 42 w 92"/>
                  <a:gd name="T51" fmla="*/ 538 h 538"/>
                  <a:gd name="T52" fmla="*/ 0 w 92"/>
                  <a:gd name="T53" fmla="*/ 487 h 538"/>
                  <a:gd name="T54" fmla="*/ 3 w 92"/>
                  <a:gd name="T55" fmla="*/ 424 h 538"/>
                  <a:gd name="T56" fmla="*/ 3 w 92"/>
                  <a:gd name="T57" fmla="*/ 327 h 538"/>
                  <a:gd name="T58" fmla="*/ 2 w 92"/>
                  <a:gd name="T59" fmla="*/ 235 h 538"/>
                  <a:gd name="T60" fmla="*/ 2 w 92"/>
                  <a:gd name="T61" fmla="*/ 188 h 538"/>
                  <a:gd name="T62" fmla="*/ 6 w 92"/>
                  <a:gd name="T63" fmla="*/ 165 h 538"/>
                  <a:gd name="T64" fmla="*/ 15 w 92"/>
                  <a:gd name="T65" fmla="*/ 129 h 538"/>
                  <a:gd name="T66" fmla="*/ 22 w 92"/>
                  <a:gd name="T67" fmla="*/ 92 h 538"/>
                  <a:gd name="T68" fmla="*/ 25 w 92"/>
                  <a:gd name="T69" fmla="*/ 70 h 538"/>
                  <a:gd name="T70" fmla="*/ 24 w 92"/>
                  <a:gd name="T71" fmla="*/ 62 h 538"/>
                  <a:gd name="T72" fmla="*/ 21 w 92"/>
                  <a:gd name="T73" fmla="*/ 58 h 538"/>
                  <a:gd name="T74" fmla="*/ 18 w 92"/>
                  <a:gd name="T75" fmla="*/ 56 h 538"/>
                  <a:gd name="T76" fmla="*/ 17 w 92"/>
                  <a:gd name="T77" fmla="*/ 55 h 538"/>
                  <a:gd name="T78" fmla="*/ 15 w 92"/>
                  <a:gd name="T79" fmla="*/ 57 h 538"/>
                  <a:gd name="T80" fmla="*/ 10 w 92"/>
                  <a:gd name="T81" fmla="*/ 61 h 538"/>
                  <a:gd name="T82" fmla="*/ 5 w 92"/>
                  <a:gd name="T83" fmla="*/ 66 h 538"/>
                  <a:gd name="T84" fmla="*/ 2 w 92"/>
                  <a:gd name="T85" fmla="*/ 70 h 538"/>
                  <a:gd name="T86" fmla="*/ 2 w 92"/>
                  <a:gd name="T87" fmla="*/ 57 h 538"/>
                  <a:gd name="T88" fmla="*/ 6 w 92"/>
                  <a:gd name="T89" fmla="*/ 51 h 538"/>
                  <a:gd name="T90" fmla="*/ 12 w 92"/>
                  <a:gd name="T91" fmla="*/ 41 h 538"/>
                  <a:gd name="T92" fmla="*/ 18 w 92"/>
                  <a:gd name="T93" fmla="*/ 31 h 538"/>
                  <a:gd name="T94" fmla="*/ 24 w 92"/>
                  <a:gd name="T95" fmla="*/ 19 h 538"/>
                  <a:gd name="T96" fmla="*/ 29 w 92"/>
                  <a:gd name="T97" fmla="*/ 11 h 538"/>
                  <a:gd name="T98" fmla="*/ 33 w 92"/>
                  <a:gd name="T99" fmla="*/ 4 h 538"/>
                  <a:gd name="T100" fmla="*/ 35 w 92"/>
                  <a:gd name="T101" fmla="*/ 0 h 538"/>
                  <a:gd name="T102" fmla="*/ 36 w 92"/>
                  <a:gd name="T103" fmla="*/ 2 h 538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92"/>
                  <a:gd name="T157" fmla="*/ 0 h 538"/>
                  <a:gd name="T158" fmla="*/ 92 w 92"/>
                  <a:gd name="T159" fmla="*/ 538 h 538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92" h="538">
                    <a:moveTo>
                      <a:pt x="36" y="2"/>
                    </a:moveTo>
                    <a:lnTo>
                      <a:pt x="44" y="9"/>
                    </a:lnTo>
                    <a:lnTo>
                      <a:pt x="50" y="16"/>
                    </a:lnTo>
                    <a:lnTo>
                      <a:pt x="56" y="22"/>
                    </a:lnTo>
                    <a:lnTo>
                      <a:pt x="61" y="29"/>
                    </a:lnTo>
                    <a:lnTo>
                      <a:pt x="64" y="36"/>
                    </a:lnTo>
                    <a:lnTo>
                      <a:pt x="63" y="44"/>
                    </a:lnTo>
                    <a:lnTo>
                      <a:pt x="61" y="52"/>
                    </a:lnTo>
                    <a:lnTo>
                      <a:pt x="58" y="57"/>
                    </a:lnTo>
                    <a:lnTo>
                      <a:pt x="56" y="61"/>
                    </a:lnTo>
                    <a:lnTo>
                      <a:pt x="53" y="65"/>
                    </a:lnTo>
                    <a:lnTo>
                      <a:pt x="51" y="69"/>
                    </a:lnTo>
                    <a:lnTo>
                      <a:pt x="50" y="70"/>
                    </a:lnTo>
                    <a:lnTo>
                      <a:pt x="54" y="83"/>
                    </a:lnTo>
                    <a:lnTo>
                      <a:pt x="59" y="97"/>
                    </a:lnTo>
                    <a:lnTo>
                      <a:pt x="65" y="114"/>
                    </a:lnTo>
                    <a:lnTo>
                      <a:pt x="71" y="132"/>
                    </a:lnTo>
                    <a:lnTo>
                      <a:pt x="76" y="150"/>
                    </a:lnTo>
                    <a:lnTo>
                      <a:pt x="81" y="165"/>
                    </a:lnTo>
                    <a:lnTo>
                      <a:pt x="85" y="179"/>
                    </a:lnTo>
                    <a:lnTo>
                      <a:pt x="86" y="188"/>
                    </a:lnTo>
                    <a:lnTo>
                      <a:pt x="89" y="240"/>
                    </a:lnTo>
                    <a:lnTo>
                      <a:pt x="92" y="337"/>
                    </a:lnTo>
                    <a:lnTo>
                      <a:pt x="92" y="435"/>
                    </a:lnTo>
                    <a:lnTo>
                      <a:pt x="86" y="487"/>
                    </a:lnTo>
                    <a:lnTo>
                      <a:pt x="42" y="538"/>
                    </a:lnTo>
                    <a:lnTo>
                      <a:pt x="0" y="487"/>
                    </a:lnTo>
                    <a:lnTo>
                      <a:pt x="3" y="424"/>
                    </a:lnTo>
                    <a:lnTo>
                      <a:pt x="3" y="327"/>
                    </a:lnTo>
                    <a:lnTo>
                      <a:pt x="2" y="235"/>
                    </a:lnTo>
                    <a:lnTo>
                      <a:pt x="2" y="188"/>
                    </a:lnTo>
                    <a:lnTo>
                      <a:pt x="6" y="165"/>
                    </a:lnTo>
                    <a:lnTo>
                      <a:pt x="15" y="129"/>
                    </a:lnTo>
                    <a:lnTo>
                      <a:pt x="22" y="92"/>
                    </a:lnTo>
                    <a:lnTo>
                      <a:pt x="25" y="70"/>
                    </a:lnTo>
                    <a:lnTo>
                      <a:pt x="24" y="62"/>
                    </a:lnTo>
                    <a:lnTo>
                      <a:pt x="21" y="58"/>
                    </a:lnTo>
                    <a:lnTo>
                      <a:pt x="18" y="56"/>
                    </a:lnTo>
                    <a:lnTo>
                      <a:pt x="17" y="55"/>
                    </a:lnTo>
                    <a:lnTo>
                      <a:pt x="15" y="57"/>
                    </a:lnTo>
                    <a:lnTo>
                      <a:pt x="10" y="61"/>
                    </a:lnTo>
                    <a:lnTo>
                      <a:pt x="5" y="66"/>
                    </a:lnTo>
                    <a:lnTo>
                      <a:pt x="2" y="70"/>
                    </a:lnTo>
                    <a:lnTo>
                      <a:pt x="2" y="57"/>
                    </a:lnTo>
                    <a:lnTo>
                      <a:pt x="6" y="51"/>
                    </a:lnTo>
                    <a:lnTo>
                      <a:pt x="12" y="41"/>
                    </a:lnTo>
                    <a:lnTo>
                      <a:pt x="18" y="31"/>
                    </a:lnTo>
                    <a:lnTo>
                      <a:pt x="24" y="19"/>
                    </a:lnTo>
                    <a:lnTo>
                      <a:pt x="29" y="11"/>
                    </a:lnTo>
                    <a:lnTo>
                      <a:pt x="33" y="4"/>
                    </a:lnTo>
                    <a:lnTo>
                      <a:pt x="35" y="0"/>
                    </a:lnTo>
                    <a:lnTo>
                      <a:pt x="36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40" name="Freeform 26"/>
              <p:cNvSpPr/>
              <p:nvPr/>
            </p:nvSpPr>
            <p:spPr bwMode="auto">
              <a:xfrm>
                <a:off x="-669" y="3372"/>
                <a:ext cx="343" cy="18"/>
              </a:xfrm>
              <a:custGeom>
                <a:avLst/>
                <a:gdLst>
                  <a:gd name="T0" fmla="*/ 143 w 687"/>
                  <a:gd name="T1" fmla="*/ 27 h 36"/>
                  <a:gd name="T2" fmla="*/ 162 w 687"/>
                  <a:gd name="T3" fmla="*/ 26 h 36"/>
                  <a:gd name="T4" fmla="*/ 181 w 687"/>
                  <a:gd name="T5" fmla="*/ 25 h 36"/>
                  <a:gd name="T6" fmla="*/ 197 w 687"/>
                  <a:gd name="T7" fmla="*/ 21 h 36"/>
                  <a:gd name="T8" fmla="*/ 210 w 687"/>
                  <a:gd name="T9" fmla="*/ 18 h 36"/>
                  <a:gd name="T10" fmla="*/ 231 w 687"/>
                  <a:gd name="T11" fmla="*/ 14 h 36"/>
                  <a:gd name="T12" fmla="*/ 255 w 687"/>
                  <a:gd name="T13" fmla="*/ 11 h 36"/>
                  <a:gd name="T14" fmla="*/ 276 w 687"/>
                  <a:gd name="T15" fmla="*/ 9 h 36"/>
                  <a:gd name="T16" fmla="*/ 290 w 687"/>
                  <a:gd name="T17" fmla="*/ 9 h 36"/>
                  <a:gd name="T18" fmla="*/ 309 w 687"/>
                  <a:gd name="T19" fmla="*/ 10 h 36"/>
                  <a:gd name="T20" fmla="*/ 327 w 687"/>
                  <a:gd name="T21" fmla="*/ 13 h 36"/>
                  <a:gd name="T22" fmla="*/ 342 w 687"/>
                  <a:gd name="T23" fmla="*/ 23 h 36"/>
                  <a:gd name="T24" fmla="*/ 356 w 687"/>
                  <a:gd name="T25" fmla="*/ 24 h 36"/>
                  <a:gd name="T26" fmla="*/ 375 w 687"/>
                  <a:gd name="T27" fmla="*/ 12 h 36"/>
                  <a:gd name="T28" fmla="*/ 391 w 687"/>
                  <a:gd name="T29" fmla="*/ 7 h 36"/>
                  <a:gd name="T30" fmla="*/ 404 w 687"/>
                  <a:gd name="T31" fmla="*/ 5 h 36"/>
                  <a:gd name="T32" fmla="*/ 416 w 687"/>
                  <a:gd name="T33" fmla="*/ 3 h 36"/>
                  <a:gd name="T34" fmla="*/ 435 w 687"/>
                  <a:gd name="T35" fmla="*/ 2 h 36"/>
                  <a:gd name="T36" fmla="*/ 453 w 687"/>
                  <a:gd name="T37" fmla="*/ 4 h 36"/>
                  <a:gd name="T38" fmla="*/ 471 w 687"/>
                  <a:gd name="T39" fmla="*/ 7 h 36"/>
                  <a:gd name="T40" fmla="*/ 485 w 687"/>
                  <a:gd name="T41" fmla="*/ 9 h 36"/>
                  <a:gd name="T42" fmla="*/ 504 w 687"/>
                  <a:gd name="T43" fmla="*/ 14 h 36"/>
                  <a:gd name="T44" fmla="*/ 527 w 687"/>
                  <a:gd name="T45" fmla="*/ 17 h 36"/>
                  <a:gd name="T46" fmla="*/ 552 w 687"/>
                  <a:gd name="T47" fmla="*/ 19 h 36"/>
                  <a:gd name="T48" fmla="*/ 577 w 687"/>
                  <a:gd name="T49" fmla="*/ 19 h 36"/>
                  <a:gd name="T50" fmla="*/ 597 w 687"/>
                  <a:gd name="T51" fmla="*/ 20 h 36"/>
                  <a:gd name="T52" fmla="*/ 613 w 687"/>
                  <a:gd name="T53" fmla="*/ 19 h 36"/>
                  <a:gd name="T54" fmla="*/ 627 w 687"/>
                  <a:gd name="T55" fmla="*/ 17 h 36"/>
                  <a:gd name="T56" fmla="*/ 643 w 687"/>
                  <a:gd name="T57" fmla="*/ 15 h 36"/>
                  <a:gd name="T58" fmla="*/ 655 w 687"/>
                  <a:gd name="T59" fmla="*/ 13 h 36"/>
                  <a:gd name="T60" fmla="*/ 667 w 687"/>
                  <a:gd name="T61" fmla="*/ 10 h 36"/>
                  <a:gd name="T62" fmla="*/ 678 w 687"/>
                  <a:gd name="T63" fmla="*/ 4 h 36"/>
                  <a:gd name="T64" fmla="*/ 683 w 687"/>
                  <a:gd name="T65" fmla="*/ 6 h 36"/>
                  <a:gd name="T66" fmla="*/ 668 w 687"/>
                  <a:gd name="T67" fmla="*/ 18 h 36"/>
                  <a:gd name="T68" fmla="*/ 666 w 687"/>
                  <a:gd name="T69" fmla="*/ 23 h 36"/>
                  <a:gd name="T70" fmla="*/ 682 w 687"/>
                  <a:gd name="T71" fmla="*/ 20 h 36"/>
                  <a:gd name="T72" fmla="*/ 684 w 687"/>
                  <a:gd name="T73" fmla="*/ 21 h 36"/>
                  <a:gd name="T74" fmla="*/ 674 w 687"/>
                  <a:gd name="T75" fmla="*/ 27 h 36"/>
                  <a:gd name="T76" fmla="*/ 664 w 687"/>
                  <a:gd name="T77" fmla="*/ 32 h 36"/>
                  <a:gd name="T78" fmla="*/ 652 w 687"/>
                  <a:gd name="T79" fmla="*/ 35 h 36"/>
                  <a:gd name="T80" fmla="*/ 639 w 687"/>
                  <a:gd name="T81" fmla="*/ 36 h 36"/>
                  <a:gd name="T82" fmla="*/ 586 w 687"/>
                  <a:gd name="T83" fmla="*/ 36 h 36"/>
                  <a:gd name="T84" fmla="*/ 498 w 687"/>
                  <a:gd name="T85" fmla="*/ 36 h 36"/>
                  <a:gd name="T86" fmla="*/ 388 w 687"/>
                  <a:gd name="T87" fmla="*/ 36 h 36"/>
                  <a:gd name="T88" fmla="*/ 271 w 687"/>
                  <a:gd name="T89" fmla="*/ 36 h 36"/>
                  <a:gd name="T90" fmla="*/ 163 w 687"/>
                  <a:gd name="T91" fmla="*/ 36 h 36"/>
                  <a:gd name="T92" fmla="*/ 77 w 687"/>
                  <a:gd name="T93" fmla="*/ 36 h 36"/>
                  <a:gd name="T94" fmla="*/ 27 w 687"/>
                  <a:gd name="T95" fmla="*/ 36 h 36"/>
                  <a:gd name="T96" fmla="*/ 14 w 687"/>
                  <a:gd name="T97" fmla="*/ 32 h 36"/>
                  <a:gd name="T98" fmla="*/ 3 w 687"/>
                  <a:gd name="T99" fmla="*/ 24 h 36"/>
                  <a:gd name="T100" fmla="*/ 8 w 687"/>
                  <a:gd name="T101" fmla="*/ 21 h 36"/>
                  <a:gd name="T102" fmla="*/ 39 w 687"/>
                  <a:gd name="T103" fmla="*/ 24 h 36"/>
                  <a:gd name="T104" fmla="*/ 78 w 687"/>
                  <a:gd name="T105" fmla="*/ 26 h 36"/>
                  <a:gd name="T106" fmla="*/ 118 w 687"/>
                  <a:gd name="T107" fmla="*/ 27 h 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687"/>
                  <a:gd name="T163" fmla="*/ 0 h 36"/>
                  <a:gd name="T164" fmla="*/ 687 w 687"/>
                  <a:gd name="T165" fmla="*/ 36 h 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687" h="36">
                    <a:moveTo>
                      <a:pt x="135" y="27"/>
                    </a:moveTo>
                    <a:lnTo>
                      <a:pt x="143" y="27"/>
                    </a:lnTo>
                    <a:lnTo>
                      <a:pt x="151" y="27"/>
                    </a:lnTo>
                    <a:lnTo>
                      <a:pt x="162" y="26"/>
                    </a:lnTo>
                    <a:lnTo>
                      <a:pt x="171" y="25"/>
                    </a:lnTo>
                    <a:lnTo>
                      <a:pt x="181" y="25"/>
                    </a:lnTo>
                    <a:lnTo>
                      <a:pt x="189" y="24"/>
                    </a:lnTo>
                    <a:lnTo>
                      <a:pt x="197" y="21"/>
                    </a:lnTo>
                    <a:lnTo>
                      <a:pt x="202" y="20"/>
                    </a:lnTo>
                    <a:lnTo>
                      <a:pt x="210" y="18"/>
                    </a:lnTo>
                    <a:lnTo>
                      <a:pt x="220" y="16"/>
                    </a:lnTo>
                    <a:lnTo>
                      <a:pt x="231" y="14"/>
                    </a:lnTo>
                    <a:lnTo>
                      <a:pt x="243" y="13"/>
                    </a:lnTo>
                    <a:lnTo>
                      <a:pt x="255" y="11"/>
                    </a:lnTo>
                    <a:lnTo>
                      <a:pt x="265" y="10"/>
                    </a:lnTo>
                    <a:lnTo>
                      <a:pt x="276" y="9"/>
                    </a:lnTo>
                    <a:lnTo>
                      <a:pt x="283" y="9"/>
                    </a:lnTo>
                    <a:lnTo>
                      <a:pt x="290" y="9"/>
                    </a:lnTo>
                    <a:lnTo>
                      <a:pt x="300" y="9"/>
                    </a:lnTo>
                    <a:lnTo>
                      <a:pt x="309" y="10"/>
                    </a:lnTo>
                    <a:lnTo>
                      <a:pt x="318" y="11"/>
                    </a:lnTo>
                    <a:lnTo>
                      <a:pt x="327" y="13"/>
                    </a:lnTo>
                    <a:lnTo>
                      <a:pt x="335" y="17"/>
                    </a:lnTo>
                    <a:lnTo>
                      <a:pt x="342" y="23"/>
                    </a:lnTo>
                    <a:lnTo>
                      <a:pt x="347" y="31"/>
                    </a:lnTo>
                    <a:lnTo>
                      <a:pt x="356" y="24"/>
                    </a:lnTo>
                    <a:lnTo>
                      <a:pt x="365" y="17"/>
                    </a:lnTo>
                    <a:lnTo>
                      <a:pt x="375" y="12"/>
                    </a:lnTo>
                    <a:lnTo>
                      <a:pt x="383" y="9"/>
                    </a:lnTo>
                    <a:lnTo>
                      <a:pt x="391" y="7"/>
                    </a:lnTo>
                    <a:lnTo>
                      <a:pt x="399" y="5"/>
                    </a:lnTo>
                    <a:lnTo>
                      <a:pt x="404" y="5"/>
                    </a:lnTo>
                    <a:lnTo>
                      <a:pt x="408" y="4"/>
                    </a:lnTo>
                    <a:lnTo>
                      <a:pt x="416" y="3"/>
                    </a:lnTo>
                    <a:lnTo>
                      <a:pt x="426" y="2"/>
                    </a:lnTo>
                    <a:lnTo>
                      <a:pt x="435" y="2"/>
                    </a:lnTo>
                    <a:lnTo>
                      <a:pt x="445" y="3"/>
                    </a:lnTo>
                    <a:lnTo>
                      <a:pt x="453" y="4"/>
                    </a:lnTo>
                    <a:lnTo>
                      <a:pt x="462" y="5"/>
                    </a:lnTo>
                    <a:lnTo>
                      <a:pt x="471" y="7"/>
                    </a:lnTo>
                    <a:lnTo>
                      <a:pt x="478" y="8"/>
                    </a:lnTo>
                    <a:lnTo>
                      <a:pt x="485" y="9"/>
                    </a:lnTo>
                    <a:lnTo>
                      <a:pt x="495" y="11"/>
                    </a:lnTo>
                    <a:lnTo>
                      <a:pt x="504" y="14"/>
                    </a:lnTo>
                    <a:lnTo>
                      <a:pt x="516" y="16"/>
                    </a:lnTo>
                    <a:lnTo>
                      <a:pt x="527" y="17"/>
                    </a:lnTo>
                    <a:lnTo>
                      <a:pt x="540" y="19"/>
                    </a:lnTo>
                    <a:lnTo>
                      <a:pt x="552" y="19"/>
                    </a:lnTo>
                    <a:lnTo>
                      <a:pt x="565" y="18"/>
                    </a:lnTo>
                    <a:lnTo>
                      <a:pt x="577" y="19"/>
                    </a:lnTo>
                    <a:lnTo>
                      <a:pt x="588" y="20"/>
                    </a:lnTo>
                    <a:lnTo>
                      <a:pt x="597" y="20"/>
                    </a:lnTo>
                    <a:lnTo>
                      <a:pt x="605" y="20"/>
                    </a:lnTo>
                    <a:lnTo>
                      <a:pt x="613" y="19"/>
                    </a:lnTo>
                    <a:lnTo>
                      <a:pt x="620" y="18"/>
                    </a:lnTo>
                    <a:lnTo>
                      <a:pt x="627" y="17"/>
                    </a:lnTo>
                    <a:lnTo>
                      <a:pt x="636" y="16"/>
                    </a:lnTo>
                    <a:lnTo>
                      <a:pt x="643" y="15"/>
                    </a:lnTo>
                    <a:lnTo>
                      <a:pt x="649" y="14"/>
                    </a:lnTo>
                    <a:lnTo>
                      <a:pt x="655" y="13"/>
                    </a:lnTo>
                    <a:lnTo>
                      <a:pt x="662" y="12"/>
                    </a:lnTo>
                    <a:lnTo>
                      <a:pt x="667" y="10"/>
                    </a:lnTo>
                    <a:lnTo>
                      <a:pt x="672" y="8"/>
                    </a:lnTo>
                    <a:lnTo>
                      <a:pt x="678" y="4"/>
                    </a:lnTo>
                    <a:lnTo>
                      <a:pt x="685" y="0"/>
                    </a:lnTo>
                    <a:lnTo>
                      <a:pt x="683" y="6"/>
                    </a:lnTo>
                    <a:lnTo>
                      <a:pt x="677" y="12"/>
                    </a:lnTo>
                    <a:lnTo>
                      <a:pt x="668" y="18"/>
                    </a:lnTo>
                    <a:lnTo>
                      <a:pt x="658" y="23"/>
                    </a:lnTo>
                    <a:lnTo>
                      <a:pt x="666" y="23"/>
                    </a:lnTo>
                    <a:lnTo>
                      <a:pt x="674" y="21"/>
                    </a:lnTo>
                    <a:lnTo>
                      <a:pt x="682" y="20"/>
                    </a:lnTo>
                    <a:lnTo>
                      <a:pt x="687" y="18"/>
                    </a:lnTo>
                    <a:lnTo>
                      <a:pt x="684" y="21"/>
                    </a:lnTo>
                    <a:lnTo>
                      <a:pt x="679" y="24"/>
                    </a:lnTo>
                    <a:lnTo>
                      <a:pt x="674" y="27"/>
                    </a:lnTo>
                    <a:lnTo>
                      <a:pt x="669" y="30"/>
                    </a:lnTo>
                    <a:lnTo>
                      <a:pt x="664" y="32"/>
                    </a:lnTo>
                    <a:lnTo>
                      <a:pt x="658" y="34"/>
                    </a:lnTo>
                    <a:lnTo>
                      <a:pt x="652" y="35"/>
                    </a:lnTo>
                    <a:lnTo>
                      <a:pt x="648" y="36"/>
                    </a:lnTo>
                    <a:lnTo>
                      <a:pt x="639" y="36"/>
                    </a:lnTo>
                    <a:lnTo>
                      <a:pt x="618" y="36"/>
                    </a:lnTo>
                    <a:lnTo>
                      <a:pt x="586" y="36"/>
                    </a:lnTo>
                    <a:lnTo>
                      <a:pt x="545" y="36"/>
                    </a:lnTo>
                    <a:lnTo>
                      <a:pt x="498" y="36"/>
                    </a:lnTo>
                    <a:lnTo>
                      <a:pt x="445" y="36"/>
                    </a:lnTo>
                    <a:lnTo>
                      <a:pt x="388" y="36"/>
                    </a:lnTo>
                    <a:lnTo>
                      <a:pt x="330" y="36"/>
                    </a:lnTo>
                    <a:lnTo>
                      <a:pt x="271" y="36"/>
                    </a:lnTo>
                    <a:lnTo>
                      <a:pt x="216" y="36"/>
                    </a:lnTo>
                    <a:lnTo>
                      <a:pt x="163" y="36"/>
                    </a:lnTo>
                    <a:lnTo>
                      <a:pt x="117" y="36"/>
                    </a:lnTo>
                    <a:lnTo>
                      <a:pt x="77" y="36"/>
                    </a:lnTo>
                    <a:lnTo>
                      <a:pt x="46" y="36"/>
                    </a:lnTo>
                    <a:lnTo>
                      <a:pt x="27" y="36"/>
                    </a:lnTo>
                    <a:lnTo>
                      <a:pt x="20" y="36"/>
                    </a:lnTo>
                    <a:lnTo>
                      <a:pt x="14" y="32"/>
                    </a:lnTo>
                    <a:lnTo>
                      <a:pt x="7" y="27"/>
                    </a:lnTo>
                    <a:lnTo>
                      <a:pt x="3" y="24"/>
                    </a:lnTo>
                    <a:lnTo>
                      <a:pt x="0" y="20"/>
                    </a:lnTo>
                    <a:lnTo>
                      <a:pt x="8" y="21"/>
                    </a:lnTo>
                    <a:lnTo>
                      <a:pt x="22" y="23"/>
                    </a:lnTo>
                    <a:lnTo>
                      <a:pt x="39" y="24"/>
                    </a:lnTo>
                    <a:lnTo>
                      <a:pt x="57" y="25"/>
                    </a:lnTo>
                    <a:lnTo>
                      <a:pt x="78" y="26"/>
                    </a:lnTo>
                    <a:lnTo>
                      <a:pt x="98" y="26"/>
                    </a:lnTo>
                    <a:lnTo>
                      <a:pt x="118" y="27"/>
                    </a:lnTo>
                    <a:lnTo>
                      <a:pt x="135" y="2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41" name="Freeform 27"/>
              <p:cNvSpPr/>
              <p:nvPr/>
            </p:nvSpPr>
            <p:spPr bwMode="auto">
              <a:xfrm>
                <a:off x="-721" y="3390"/>
                <a:ext cx="421" cy="107"/>
              </a:xfrm>
              <a:custGeom>
                <a:avLst/>
                <a:gdLst>
                  <a:gd name="T0" fmla="*/ 76 w 843"/>
                  <a:gd name="T1" fmla="*/ 214 h 214"/>
                  <a:gd name="T2" fmla="*/ 0 w 843"/>
                  <a:gd name="T3" fmla="*/ 73 h 214"/>
                  <a:gd name="T4" fmla="*/ 0 w 843"/>
                  <a:gd name="T5" fmla="*/ 0 h 214"/>
                  <a:gd name="T6" fmla="*/ 843 w 843"/>
                  <a:gd name="T7" fmla="*/ 0 h 214"/>
                  <a:gd name="T8" fmla="*/ 843 w 843"/>
                  <a:gd name="T9" fmla="*/ 73 h 214"/>
                  <a:gd name="T10" fmla="*/ 767 w 843"/>
                  <a:gd name="T11" fmla="*/ 214 h 214"/>
                  <a:gd name="T12" fmla="*/ 76 w 843"/>
                  <a:gd name="T13" fmla="*/ 214 h 21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43"/>
                  <a:gd name="T22" fmla="*/ 0 h 214"/>
                  <a:gd name="T23" fmla="*/ 843 w 843"/>
                  <a:gd name="T24" fmla="*/ 214 h 21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43" h="214">
                    <a:moveTo>
                      <a:pt x="76" y="214"/>
                    </a:moveTo>
                    <a:lnTo>
                      <a:pt x="0" y="73"/>
                    </a:lnTo>
                    <a:lnTo>
                      <a:pt x="0" y="0"/>
                    </a:lnTo>
                    <a:lnTo>
                      <a:pt x="843" y="0"/>
                    </a:lnTo>
                    <a:lnTo>
                      <a:pt x="843" y="73"/>
                    </a:lnTo>
                    <a:lnTo>
                      <a:pt x="767" y="214"/>
                    </a:lnTo>
                    <a:lnTo>
                      <a:pt x="76" y="2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42" name="Rectangle 28"/>
              <p:cNvSpPr>
                <a:spLocks noChangeArrowheads="1"/>
              </p:cNvSpPr>
              <p:nvPr/>
            </p:nvSpPr>
            <p:spPr bwMode="auto">
              <a:xfrm>
                <a:off x="-537" y="3497"/>
                <a:ext cx="50" cy="44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pic>
        <p:nvPicPr>
          <p:cNvPr id="246813" name="Picture 29" descr="pe01684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5750" y="4419600"/>
            <a:ext cx="1162579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30"/>
          <p:cNvGrpSpPr/>
          <p:nvPr/>
        </p:nvGrpSpPr>
        <p:grpSpPr bwMode="auto">
          <a:xfrm>
            <a:off x="6191250" y="2667000"/>
            <a:ext cx="2971800" cy="2362200"/>
            <a:chOff x="3600" y="1680"/>
            <a:chExt cx="1728" cy="1488"/>
          </a:xfrm>
        </p:grpSpPr>
        <p:sp>
          <p:nvSpPr>
            <p:cNvPr id="17423" name="AutoShape 31" descr="PICNIC"/>
            <p:cNvSpPr>
              <a:spLocks noChangeArrowheads="1"/>
            </p:cNvSpPr>
            <p:nvPr/>
          </p:nvSpPr>
          <p:spPr bwMode="auto">
            <a:xfrm>
              <a:off x="4080" y="1680"/>
              <a:ext cx="1248" cy="720"/>
            </a:xfrm>
            <a:prstGeom prst="bevel">
              <a:avLst>
                <a:gd name="adj" fmla="val 8991"/>
              </a:avLst>
            </a:prstGeom>
            <a:blipFill dpi="0" rotWithShape="0">
              <a:blip r:embed="rId5" cstate="print"/>
              <a:srcRect/>
              <a:stretch>
                <a:fillRect/>
              </a:stretch>
            </a:blip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7424" name="Picture 32" descr="bd07146_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600" y="2160"/>
              <a:ext cx="658" cy="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46817" name="AutoShape 33"/>
          <p:cNvSpPr>
            <a:spLocks noChangeArrowheads="1"/>
          </p:cNvSpPr>
          <p:nvPr/>
        </p:nvSpPr>
        <p:spPr bwMode="auto">
          <a:xfrm>
            <a:off x="1155700" y="5029200"/>
            <a:ext cx="4044950" cy="762000"/>
          </a:xfrm>
          <a:prstGeom prst="upArrowCallout">
            <a:avLst>
              <a:gd name="adj1" fmla="val 122500"/>
              <a:gd name="adj2" fmla="val 122500"/>
              <a:gd name="adj3" fmla="val 16667"/>
              <a:gd name="adj4" fmla="val 66667"/>
            </a:avLst>
          </a:prstGeom>
          <a:gradFill rotWithShape="0">
            <a:gsLst>
              <a:gs pos="0">
                <a:srgbClr val="C3FBD3"/>
              </a:gs>
              <a:gs pos="50000">
                <a:srgbClr val="C3FBD3">
                  <a:gamma/>
                  <a:tint val="0"/>
                  <a:invGamma/>
                </a:srgbClr>
              </a:gs>
              <a:gs pos="100000">
                <a:srgbClr val="C3FBD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по характеру результата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46818" name="AutoShape 34"/>
          <p:cNvSpPr>
            <a:spLocks noChangeArrowheads="1"/>
          </p:cNvSpPr>
          <p:nvPr/>
        </p:nvSpPr>
        <p:spPr bwMode="auto">
          <a:xfrm>
            <a:off x="6769100" y="1981200"/>
            <a:ext cx="2476500" cy="609600"/>
          </a:xfrm>
          <a:prstGeom prst="downArrowCallout">
            <a:avLst>
              <a:gd name="adj1" fmla="val 93750"/>
              <a:gd name="adj2" fmla="val 93750"/>
              <a:gd name="adj3" fmla="val 16667"/>
              <a:gd name="adj4" fmla="val 66667"/>
            </a:avLst>
          </a:prstGeom>
          <a:gradFill rotWithShape="0">
            <a:gsLst>
              <a:gs pos="0">
                <a:srgbClr val="B5FBDD"/>
              </a:gs>
              <a:gs pos="50000">
                <a:srgbClr val="B5FBDD">
                  <a:gamma/>
                  <a:tint val="0"/>
                  <a:invGamma/>
                </a:srgbClr>
              </a:gs>
              <a:gs pos="100000">
                <a:srgbClr val="B5FBDD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по форме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5" name="Rectangle 5"/>
          <p:cNvSpPr>
            <a:spLocks noChangeArrowheads="1"/>
          </p:cNvSpPr>
          <p:nvPr/>
        </p:nvSpPr>
        <p:spPr bwMode="auto">
          <a:xfrm>
            <a:off x="1083442" y="1500174"/>
            <a:ext cx="4235846" cy="576262"/>
          </a:xfrm>
          <a:prstGeom prst="rect">
            <a:avLst/>
          </a:prstGeom>
          <a:gradFill rotWithShape="0">
            <a:gsLst>
              <a:gs pos="0">
                <a:srgbClr val="DFE55F"/>
              </a:gs>
              <a:gs pos="50000">
                <a:srgbClr val="FFFFFF"/>
              </a:gs>
              <a:gs pos="100000">
                <a:srgbClr val="DFE55F"/>
              </a:gs>
            </a:gsLst>
            <a:lin ang="5400000" scaled="1"/>
          </a:gradFill>
          <a:ln w="9525">
            <a:noFill/>
            <a:miter lim="800000"/>
          </a:ln>
          <a:effectLst>
            <a:prstShdw prst="shdw17" dist="17961" dir="2700000">
              <a:srgbClr val="868939"/>
            </a:prstShdw>
          </a:effectLst>
        </p:spPr>
        <p:txBody>
          <a:bodyPr anchor="ctr"/>
          <a:lstStyle/>
          <a:p>
            <a:pPr algn="ctr"/>
            <a:r>
              <a:rPr lang="ru-RU" b="1" i="1" dirty="0" smtClean="0">
                <a:cs typeface="Times New Roman" panose="02020603050405020304" pitchFamily="18" charset="0"/>
              </a:rPr>
              <a:t>Информационный </a:t>
            </a:r>
            <a:r>
              <a:rPr lang="ru-RU" b="1" i="1" dirty="0">
                <a:cs typeface="Times New Roman" panose="02020603050405020304" pitchFamily="18" charset="0"/>
              </a:rPr>
              <a:t>проект</a:t>
            </a:r>
            <a:r>
              <a:rPr lang="ru-RU" sz="1400" b="1" dirty="0"/>
              <a:t> </a:t>
            </a:r>
            <a:endParaRPr lang="ru-RU" sz="1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>
          <a:xfrm>
            <a:off x="1130576" y="0"/>
            <a:ext cx="7704506" cy="126876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0070C0"/>
                </a:solidFill>
              </a:rPr>
              <a:t>Исследовательские проекты</a:t>
            </a:r>
            <a:endParaRPr lang="ru-RU" b="1" dirty="0" smtClean="0">
              <a:solidFill>
                <a:srgbClr val="0070C0"/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4294967295"/>
          </p:nvPr>
        </p:nvSpPr>
        <p:spPr>
          <a:xfrm>
            <a:off x="642552" y="1210961"/>
            <a:ext cx="7199870" cy="4646141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  Структура: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выбор темы исследования;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выдвижение гипотез;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поиск и решение возможных вариантов решения;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сбор материала;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обобщение полученных данных;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подготовка проекта  (презентация, буклет, публикация);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sz="2800" dirty="0" smtClean="0">
                <a:effectLst/>
              </a:rPr>
              <a:t>- защита проекта.</a:t>
            </a:r>
            <a:endParaRPr lang="ru-RU" sz="2800" dirty="0" smtClean="0">
              <a:effectLst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ru-RU" sz="2800" dirty="0" smtClean="0">
              <a:effectLst/>
            </a:endParaRPr>
          </a:p>
          <a:p>
            <a:pPr eaLnBrk="1" hangingPunct="1">
              <a:buFontTx/>
              <a:buChar char="-"/>
              <a:defRPr/>
            </a:pPr>
            <a:endParaRPr lang="ru-RU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682961" y="4243012"/>
            <a:ext cx="3223040" cy="2417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>
          <a:xfrm>
            <a:off x="569441" y="222175"/>
            <a:ext cx="899795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0070C0"/>
                </a:solidFill>
              </a:rPr>
              <a:t>Творческие проекты</a:t>
            </a:r>
            <a:endParaRPr lang="ru-RU" b="1" dirty="0" smtClean="0">
              <a:solidFill>
                <a:srgbClr val="0070C0"/>
              </a:solidFill>
            </a:endParaRPr>
          </a:p>
        </p:txBody>
      </p:sp>
      <p:sp>
        <p:nvSpPr>
          <p:cNvPr id="13315" name="Содержимое 2"/>
          <p:cNvSpPr>
            <a:spLocks noGrp="1"/>
          </p:cNvSpPr>
          <p:nvPr>
            <p:ph idx="4294967295"/>
          </p:nvPr>
        </p:nvSpPr>
        <p:spPr>
          <a:xfrm>
            <a:off x="484617" y="1538416"/>
            <a:ext cx="8605837" cy="3280719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Не имеют детально проработанной структуры совместной деятельности.</a:t>
            </a:r>
            <a:endParaRPr lang="ru-RU" sz="2800" dirty="0" smtClean="0"/>
          </a:p>
          <a:p>
            <a:pPr eaLnBrk="1" hangingPunct="1"/>
            <a:r>
              <a:rPr lang="ru-RU" sz="2800" dirty="0" smtClean="0"/>
              <a:t>Чётко определён результат и форма представления.</a:t>
            </a:r>
            <a:endParaRPr lang="ru-RU" sz="2800" dirty="0" smtClean="0"/>
          </a:p>
          <a:p>
            <a:pPr eaLnBrk="1" hangingPunct="1"/>
            <a:r>
              <a:rPr lang="ru-RU" sz="2800" dirty="0" smtClean="0"/>
              <a:t>Оформление результатов требует чётко проработанной структуры.</a:t>
            </a:r>
            <a:endParaRPr lang="ru-RU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54431" y="3880022"/>
            <a:ext cx="3735559" cy="2673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9" name="Rectangle 3"/>
          <p:cNvSpPr>
            <a:spLocks noChangeArrowheads="1"/>
          </p:cNvSpPr>
          <p:nvPr/>
        </p:nvSpPr>
        <p:spPr bwMode="auto">
          <a:xfrm>
            <a:off x="3632200" y="2669063"/>
            <a:ext cx="2971800" cy="1445741"/>
          </a:xfrm>
          <a:prstGeom prst="rect">
            <a:avLst/>
          </a:prstGeom>
          <a:solidFill>
            <a:srgbClr val="990000"/>
          </a:solidFill>
          <a:ln w="57150" cmpd="thickThin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2000" dirty="0"/>
              <a:t>Правила и принципы успешности проектной деятельности</a:t>
            </a:r>
            <a:endParaRPr kumimoji="1" lang="ru-RU" sz="2000" dirty="0"/>
          </a:p>
        </p:txBody>
      </p:sp>
      <p:sp>
        <p:nvSpPr>
          <p:cNvPr id="244740" name="AutoShape 4"/>
          <p:cNvSpPr>
            <a:spLocks noChangeArrowheads="1"/>
          </p:cNvSpPr>
          <p:nvPr/>
        </p:nvSpPr>
        <p:spPr bwMode="auto">
          <a:xfrm>
            <a:off x="7099300" y="1981200"/>
            <a:ext cx="2146300" cy="1066800"/>
          </a:xfrm>
          <a:prstGeom prst="wedgeRectCallout">
            <a:avLst>
              <a:gd name="adj1" fmla="val -68028"/>
              <a:gd name="adj2" fmla="val 98662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В команде нет лидеров. Все члены команды равны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sp>
        <p:nvSpPr>
          <p:cNvPr id="244741" name="AutoShape 5"/>
          <p:cNvSpPr>
            <a:spLocks noChangeArrowheads="1"/>
          </p:cNvSpPr>
          <p:nvPr/>
        </p:nvSpPr>
        <p:spPr bwMode="auto">
          <a:xfrm>
            <a:off x="975122" y="1773238"/>
            <a:ext cx="2146300" cy="609600"/>
          </a:xfrm>
          <a:prstGeom prst="wedgeRectCallout">
            <a:avLst>
              <a:gd name="adj1" fmla="val 68111"/>
              <a:gd name="adj2" fmla="val 140366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Команды не соревнуются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sp>
        <p:nvSpPr>
          <p:cNvPr id="244742" name="AutoShape 6"/>
          <p:cNvSpPr>
            <a:spLocks noChangeArrowheads="1"/>
          </p:cNvSpPr>
          <p:nvPr/>
        </p:nvSpPr>
        <p:spPr bwMode="auto">
          <a:xfrm>
            <a:off x="2393950" y="4876800"/>
            <a:ext cx="3797300" cy="1371600"/>
          </a:xfrm>
          <a:prstGeom prst="wedgeRectCallout">
            <a:avLst>
              <a:gd name="adj1" fmla="val 5935"/>
              <a:gd name="adj2" fmla="val -102546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Все члены команды</a:t>
            </a:r>
            <a:r>
              <a:rPr kumimoji="1" lang="en-US" sz="1600" dirty="0">
                <a:solidFill>
                  <a:srgbClr val="000066"/>
                </a:solidFill>
              </a:rPr>
              <a:t> </a:t>
            </a:r>
            <a:r>
              <a:rPr kumimoji="1" lang="ru-RU" sz="1600" dirty="0">
                <a:solidFill>
                  <a:srgbClr val="000066"/>
                </a:solidFill>
              </a:rPr>
              <a:t>должны получать удовольствие от общения друг с другом и от того, что они вместе выполняют проектное задание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sp>
        <p:nvSpPr>
          <p:cNvPr id="244743" name="AutoShape 7"/>
          <p:cNvSpPr>
            <a:spLocks noChangeArrowheads="1"/>
          </p:cNvSpPr>
          <p:nvPr/>
        </p:nvSpPr>
        <p:spPr bwMode="auto">
          <a:xfrm>
            <a:off x="741231" y="3141663"/>
            <a:ext cx="2393950" cy="1447800"/>
          </a:xfrm>
          <a:prstGeom prst="wedgeRectCallout">
            <a:avLst>
              <a:gd name="adj1" fmla="val 67384"/>
              <a:gd name="adj2" fmla="val 3069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Каждый должен получать удовольствие от чувства уверенности в себе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sp>
        <p:nvSpPr>
          <p:cNvPr id="244744" name="AutoShape 8"/>
          <p:cNvSpPr>
            <a:spLocks noChangeArrowheads="1"/>
          </p:cNvSpPr>
          <p:nvPr/>
        </p:nvSpPr>
        <p:spPr bwMode="auto">
          <a:xfrm>
            <a:off x="3393150" y="692150"/>
            <a:ext cx="4044950" cy="1066800"/>
          </a:xfrm>
          <a:prstGeom prst="wedgeRectCallout">
            <a:avLst>
              <a:gd name="adj1" fmla="val -11949"/>
              <a:gd name="adj2" fmla="val 121579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Все должны проявлять активность и вносить свой вклад в общее дело. Не должно быть так называемых «спящих партнеров»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sp>
        <p:nvSpPr>
          <p:cNvPr id="244745" name="AutoShape 9"/>
          <p:cNvSpPr>
            <a:spLocks noChangeArrowheads="1"/>
          </p:cNvSpPr>
          <p:nvPr/>
        </p:nvSpPr>
        <p:spPr bwMode="auto">
          <a:xfrm>
            <a:off x="6438900" y="4343400"/>
            <a:ext cx="2971800" cy="1371600"/>
          </a:xfrm>
          <a:prstGeom prst="wedgeRectCallout">
            <a:avLst>
              <a:gd name="adj1" fmla="val -44153"/>
              <a:gd name="adj2" fmla="val -94329"/>
            </a:avLst>
          </a:prstGeom>
          <a:solidFill>
            <a:srgbClr val="E3EDB1"/>
          </a:solidFill>
          <a:ln w="57150" cmpd="thickThin">
            <a:solidFill>
              <a:srgbClr val="5072BE"/>
            </a:solidFill>
            <a:miter lim="800000"/>
          </a:ln>
        </p:spPr>
        <p:txBody>
          <a:bodyPr/>
          <a:lstStyle/>
          <a:p>
            <a:pPr algn="ctr"/>
            <a:r>
              <a:rPr kumimoji="1" lang="ru-RU" sz="1600" dirty="0">
                <a:solidFill>
                  <a:srgbClr val="000066"/>
                </a:solidFill>
              </a:rPr>
              <a:t>Ответственность за конечный результат несут все члены команды, выполняющие проектное задание</a:t>
            </a:r>
            <a:endParaRPr kumimoji="1" lang="ru-RU" sz="1600" dirty="0">
              <a:solidFill>
                <a:srgbClr val="000066"/>
              </a:solidFill>
            </a:endParaRPr>
          </a:p>
        </p:txBody>
      </p:sp>
      <p:pic>
        <p:nvPicPr>
          <p:cNvPr id="87049" name="Picture 10" descr="придумал_эврика"/>
          <p:cNvPicPr>
            <a:picLocks noChangeAspect="1" noChangeArrowheads="1" noCrop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41233" y="4365630"/>
            <a:ext cx="1092067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://www.hubofarticles.com/wp-content/uploads/2015/08/10200136_l-e1440592232430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886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50610" y="681400"/>
            <a:ext cx="7099838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i="1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8800" b="0" i="1" cap="none" spc="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5006" y="3325296"/>
            <a:ext cx="4982117" cy="3532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3470</Words>
  <Application>WPS Presentation</Application>
  <PresentationFormat>Лист A4 (210x297 мм)</PresentationFormat>
  <Paragraphs>128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SimSun</vt:lpstr>
      <vt:lpstr>Wingdings</vt:lpstr>
      <vt:lpstr>Wingdings 2</vt:lpstr>
      <vt:lpstr>Times New Roman</vt:lpstr>
      <vt:lpstr>Constantia</vt:lpstr>
      <vt:lpstr>Calibri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Задача: понимание текстов в явном виде, не явном и выделение главной мысли.</vt:lpstr>
      <vt:lpstr>PowerPoint 演示文稿</vt:lpstr>
      <vt:lpstr>PowerPoint 演示文稿</vt:lpstr>
      <vt:lpstr>PowerPoint 演示文稿</vt:lpstr>
      <vt:lpstr>Разнообразие проектов</vt:lpstr>
      <vt:lpstr>Разнообразие проектов</vt:lpstr>
      <vt:lpstr>Исследовательские проекты</vt:lpstr>
      <vt:lpstr>Творческие проекты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Владимир</dc:creator>
  <cp:lastModifiedBy>User</cp:lastModifiedBy>
  <cp:revision>23</cp:revision>
  <dcterms:created xsi:type="dcterms:W3CDTF">2016-10-08T18:16:00Z</dcterms:created>
  <dcterms:modified xsi:type="dcterms:W3CDTF">2022-03-05T03:36:24Z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C1394A49BA4F4B2EBFEE82937C473BF4</vt:lpwstr>
  </property>
  <property fmtid="{D5CDD505-2E9C-101B-9397-08002B2CF9AE}" pid="3" name="KSOProductBuildVer">
    <vt:lpwstr>1049-11.2.0.10466</vt:lpwstr>
  </property>
</Properties>
</file>