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9" r:id="rId2"/>
    <p:sldId id="257" r:id="rId3"/>
    <p:sldId id="258" r:id="rId4"/>
    <p:sldId id="291" r:id="rId5"/>
    <p:sldId id="259" r:id="rId6"/>
    <p:sldId id="260" r:id="rId7"/>
    <p:sldId id="261" r:id="rId8"/>
    <p:sldId id="262" r:id="rId9"/>
    <p:sldId id="263" r:id="rId10"/>
    <p:sldId id="265" r:id="rId11"/>
    <p:sldId id="264" r:id="rId12"/>
    <p:sldId id="290" r:id="rId13"/>
    <p:sldId id="292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2CC"/>
    <a:srgbClr val="BF9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725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E8440-0234-40A9-838C-AC4EA821FA77}" type="datetimeFigureOut">
              <a:rPr lang="ru-RU" smtClean="0"/>
              <a:t>04.11.2025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24411-582E-4410-90C6-C6C92CCE7B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01985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E8440-0234-40A9-838C-AC4EA821FA77}" type="datetimeFigureOut">
              <a:rPr lang="ru-RU" smtClean="0"/>
              <a:t>04.11.2025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24411-582E-4410-90C6-C6C92CCE7B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0841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E8440-0234-40A9-838C-AC4EA821FA77}" type="datetimeFigureOut">
              <a:rPr lang="ru-RU" smtClean="0"/>
              <a:t>04.11.2025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24411-582E-4410-90C6-C6C92CCE7B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71323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E8440-0234-40A9-838C-AC4EA821FA77}" type="datetimeFigureOut">
              <a:rPr lang="ru-RU" smtClean="0"/>
              <a:t>04.11.2025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24411-582E-4410-90C6-C6C92CCE7B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63173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E8440-0234-40A9-838C-AC4EA821FA77}" type="datetimeFigureOut">
              <a:rPr lang="ru-RU" smtClean="0"/>
              <a:t>04.11.2025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24411-582E-4410-90C6-C6C92CCE7B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85633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E8440-0234-40A9-838C-AC4EA821FA77}" type="datetimeFigureOut">
              <a:rPr lang="ru-RU" smtClean="0"/>
              <a:t>04.11.2025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24411-582E-4410-90C6-C6C92CCE7B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15431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E8440-0234-40A9-838C-AC4EA821FA77}" type="datetimeFigureOut">
              <a:rPr lang="ru-RU" smtClean="0"/>
              <a:t>04.11.2025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24411-582E-4410-90C6-C6C92CCE7B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30495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E8440-0234-40A9-838C-AC4EA821FA77}" type="datetimeFigureOut">
              <a:rPr lang="ru-RU" smtClean="0"/>
              <a:t>04.11.2025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24411-582E-4410-90C6-C6C92CCE7B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51665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E8440-0234-40A9-838C-AC4EA821FA77}" type="datetimeFigureOut">
              <a:rPr lang="ru-RU" smtClean="0"/>
              <a:t>04.11.2025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24411-582E-4410-90C6-C6C92CCE7B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60419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E8440-0234-40A9-838C-AC4EA821FA77}" type="datetimeFigureOut">
              <a:rPr lang="ru-RU" smtClean="0"/>
              <a:t>04.11.2025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24411-582E-4410-90C6-C6C92CCE7B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5992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E8440-0234-40A9-838C-AC4EA821FA77}" type="datetimeFigureOut">
              <a:rPr lang="ru-RU" smtClean="0"/>
              <a:t>04.11.2025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24411-582E-4410-90C6-C6C92CCE7B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35395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6E8440-0234-40A9-838C-AC4EA821FA77}" type="datetimeFigureOut">
              <a:rPr lang="ru-RU" smtClean="0"/>
              <a:t>04.11.2025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E24411-582E-4410-90C6-C6C92CCE7B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89833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6" name="Picture 6" descr="https://i.pinimg.com/736x/3b/7d/fd/3b7dfd63041a5f08018633fc2570465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93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2980" y="1503814"/>
            <a:ext cx="5919019" cy="5875497"/>
          </a:xfrm>
          <a:prstGeom prst="rect">
            <a:avLst/>
          </a:prstGeom>
        </p:spPr>
      </p:pic>
      <p:sp>
        <p:nvSpPr>
          <p:cNvPr id="11" name="Заголовок 10"/>
          <p:cNvSpPr>
            <a:spLocks noGrp="1"/>
          </p:cNvSpPr>
          <p:nvPr>
            <p:ph type="title"/>
          </p:nvPr>
        </p:nvSpPr>
        <p:spPr>
          <a:xfrm>
            <a:off x="527382" y="-1387076"/>
            <a:ext cx="11353801" cy="6657473"/>
          </a:xfrm>
        </p:spPr>
        <p:txBody>
          <a:bodyPr>
            <a:noAutofit/>
          </a:bodyPr>
          <a:lstStyle/>
          <a:p>
            <a:pPr algn="ctr"/>
            <a:r>
              <a:rPr lang="ru-RU" sz="66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autilus Pompilius" panose="02000000000000000000" pitchFamily="2" charset="-52"/>
              </a:rPr>
              <a:t>8 июля - </a:t>
            </a:r>
            <a:r>
              <a:rPr lang="ru-RU" sz="6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autilus Pompilius" panose="02000000000000000000" pitchFamily="2" charset="-52"/>
              </a:rPr>
              <a:t>День семьи, любви и верности</a:t>
            </a:r>
          </a:p>
        </p:txBody>
      </p:sp>
    </p:spTree>
    <p:extLst>
      <p:ext uri="{BB962C8B-B14F-4D97-AF65-F5344CB8AC3E}">
        <p14:creationId xmlns:p14="http://schemas.microsoft.com/office/powerpoint/2010/main" val="28418013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6" descr="https://i.pinimg.com/736x/3b/7d/fd/3b7dfd63041a5f08018633fc2570465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93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013258" y="514569"/>
            <a:ext cx="10605496" cy="584775"/>
          </a:xfrm>
          <a:prstGeom prst="rect">
            <a:avLst/>
          </a:prstGeom>
          <a:solidFill>
            <a:schemeClr val="bg1">
              <a:alpha val="45882"/>
            </a:schemeClr>
          </a:solidFill>
          <a:ln w="76200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ru-RU" sz="3200" b="1">
                <a:effectLst>
                  <a:glow rad="139700">
                    <a:schemeClr val="bg1">
                      <a:alpha val="40000"/>
                    </a:schemeClr>
                  </a:glow>
                </a:effectLst>
                <a:latin typeface="Comic Sans MS" panose="030F0702030302020204" pitchFamily="66" charset="0"/>
              </a:rPr>
              <a:t>Самый добрый и семейный праздник!</a:t>
            </a:r>
            <a:endParaRPr lang="ru-RU" sz="3200" b="1" i="0" dirty="0">
              <a:effectLst>
                <a:glow rad="139700">
                  <a:schemeClr val="bg1">
                    <a:alpha val="40000"/>
                  </a:schemeClr>
                </a:glow>
              </a:effectLst>
              <a:latin typeface="Comic Sans MS" panose="030F0702030302020204" pitchFamily="66" charset="0"/>
            </a:endParaRPr>
          </a:p>
        </p:txBody>
      </p:sp>
      <p:sp>
        <p:nvSpPr>
          <p:cNvPr id="6" name="Шеврон 5">
            <a:hlinkClick r:id="" action="ppaction://hlinkshowjump?jump=nextslide"/>
          </p:cNvPr>
          <p:cNvSpPr/>
          <p:nvPr/>
        </p:nvSpPr>
        <p:spPr>
          <a:xfrm>
            <a:off x="10791440" y="6096000"/>
            <a:ext cx="827314" cy="493486"/>
          </a:xfrm>
          <a:prstGeom prst="chevron">
            <a:avLst/>
          </a:prstGeom>
          <a:solidFill>
            <a:srgbClr val="FF0000"/>
          </a:solidFill>
          <a:ln w="3810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" name="AutoShape 14" descr="Ромашка, лук, клипарт ПНГ на Прозрачном Фоне • Скачать PNG Ромашка, лук,  клипарт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AutoShape 16" descr="Цветок ромашки ПНГ на Прозрачном Фоне • Скачать PNG Цветок ромашки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A5708F21-F3F5-4F3D-B728-FFE39D7CAF5D}"/>
              </a:ext>
            </a:extLst>
          </p:cNvPr>
          <p:cNvSpPr/>
          <p:nvPr/>
        </p:nvSpPr>
        <p:spPr>
          <a:xfrm>
            <a:off x="5687504" y="1464851"/>
            <a:ext cx="6199695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/>
              <a:t>Это день, когда мы говорим "спасибо" своей семье за любовь и заботу.</a:t>
            </a:r>
          </a:p>
          <a:p>
            <a:endParaRPr lang="ru-RU" sz="3200" b="1" dirty="0"/>
          </a:p>
          <a:p>
            <a:r>
              <a:rPr lang="ru-RU" sz="3200" b="1" dirty="0"/>
              <a:t>Это праздник мам, пап, бабушек, дедушек, братьев и сестёр!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0D359A8-3689-4C3A-9A4E-DCD8C91AA1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42" y="3635810"/>
            <a:ext cx="5240388" cy="3227775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07" t="2915" r="9776" b="18398"/>
          <a:stretch/>
        </p:blipFill>
        <p:spPr>
          <a:xfrm>
            <a:off x="0" y="3871293"/>
            <a:ext cx="2432909" cy="2576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70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6" descr="https://i.pinimg.com/736x/3b/7d/fd/3b7dfd63041a5f08018633fc2570465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93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467349" y="385485"/>
            <a:ext cx="6025066" cy="6124754"/>
          </a:xfrm>
          <a:prstGeom prst="rect">
            <a:avLst/>
          </a:prstGeom>
          <a:solidFill>
            <a:schemeClr val="bg1">
              <a:alpha val="45882"/>
            </a:schemeClr>
          </a:solidFill>
          <a:ln w="76200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omic Sans MS" panose="030F0702030302020204" pitchFamily="66" charset="0"/>
              </a:rPr>
              <a:t>В России </a:t>
            </a:r>
            <a:r>
              <a:rPr lang="ru-RU" sz="2800" b="1" dirty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omic Sans MS" panose="030F0702030302020204" pitchFamily="66" charset="0"/>
              </a:rPr>
              <a:t>8 июля </a:t>
            </a:r>
            <a:r>
              <a:rPr lang="ru-RU" sz="28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omic Sans MS" panose="030F0702030302020204" pitchFamily="66" charset="0"/>
              </a:rPr>
              <a:t>празднуют </a:t>
            </a:r>
            <a:r>
              <a:rPr lang="ru-RU" sz="2800" b="1" dirty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omic Sans MS" panose="030F0702030302020204" pitchFamily="66" charset="0"/>
              </a:rPr>
              <a:t>День семьи, любви и верности</a:t>
            </a:r>
            <a:r>
              <a:rPr lang="ru-RU" sz="2800" b="1" dirty="0">
                <a:solidFill>
                  <a:srgbClr val="7030A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omic Sans MS" panose="030F0702030302020204" pitchFamily="66" charset="0"/>
              </a:rPr>
              <a:t> </a:t>
            </a:r>
            <a:r>
              <a:rPr lang="ru-RU" sz="28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omic Sans MS" panose="030F0702030302020204" pitchFamily="66" charset="0"/>
              </a:rPr>
              <a:t>– праздник с глубоким смыслом и особым теплом. Его корни уходят в историю Древней Руси.</a:t>
            </a:r>
          </a:p>
          <a:p>
            <a:pPr algn="ctr"/>
            <a:r>
              <a:rPr lang="ru-RU" sz="28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omic Sans MS" panose="030F0702030302020204" pitchFamily="66" charset="0"/>
              </a:rPr>
              <a:t>Во времена Древней Руси было принято проводить свадьбы весной, которые отмечались в честь Лады, покровительницы любви и семейного счастья.</a:t>
            </a:r>
            <a:br>
              <a:rPr lang="ru-RU" sz="28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omic Sans MS" panose="030F0702030302020204" pitchFamily="66" charset="0"/>
              </a:rPr>
            </a:br>
            <a:r>
              <a:rPr lang="ru-RU" sz="28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omic Sans MS" panose="030F0702030302020204" pitchFamily="66" charset="0"/>
              </a:rPr>
              <a:t>Со временем этот обычай стал праздником, который стали называть «Днем Лады».</a:t>
            </a:r>
            <a:endParaRPr lang="ru-RU" sz="2800" b="1" i="0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omic Sans MS" panose="030F0702030302020204" pitchFamily="66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 rot="16200000">
            <a:off x="5962689" y="915213"/>
            <a:ext cx="6124754" cy="5065299"/>
          </a:xfrm>
          <a:prstGeom prst="rect">
            <a:avLst/>
          </a:prstGeom>
          <a:solidFill>
            <a:schemeClr val="bg1">
              <a:alpha val="45882"/>
            </a:schemeClr>
          </a:solidFill>
          <a:ln w="76200">
            <a:noFill/>
          </a:ln>
        </p:spPr>
        <p:txBody>
          <a:bodyPr wrap="square">
            <a:spAutoFit/>
          </a:bodyPr>
          <a:lstStyle/>
          <a:p>
            <a:pPr algn="ctr"/>
            <a:endParaRPr lang="ru-RU" sz="2800" b="1" i="0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omic Sans MS" panose="030F0702030302020204" pitchFamily="66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7498" y="-612967"/>
            <a:ext cx="5671385" cy="7561847"/>
          </a:xfrm>
          <a:prstGeom prst="rect">
            <a:avLst/>
          </a:prstGeom>
        </p:spPr>
      </p:pic>
      <p:sp>
        <p:nvSpPr>
          <p:cNvPr id="5" name="Шеврон 4">
            <a:hlinkClick r:id="" action="ppaction://hlinkshowjump?jump=nextslide"/>
          </p:cNvPr>
          <p:cNvSpPr/>
          <p:nvPr/>
        </p:nvSpPr>
        <p:spPr>
          <a:xfrm>
            <a:off x="11117943" y="6096000"/>
            <a:ext cx="827314" cy="493486"/>
          </a:xfrm>
          <a:prstGeom prst="chevron">
            <a:avLst>
              <a:gd name="adj" fmla="val 33746"/>
            </a:avLst>
          </a:prstGeom>
          <a:solidFill>
            <a:srgbClr val="FF0000"/>
          </a:solidFill>
          <a:ln w="3810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3849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6D2CA74-4F19-4F98-AFE0-BBA255868A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11EA3F1-2595-4A8A-915A-FF296B2D3F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499D9765-A748-4680-9E0C-8222E7739EBF}"/>
              </a:ext>
            </a:extLst>
          </p:cNvPr>
          <p:cNvSpPr/>
          <p:nvPr/>
        </p:nvSpPr>
        <p:spPr>
          <a:xfrm>
            <a:off x="3333924" y="214296"/>
            <a:ext cx="597975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latin typeface="quote-cjk-patch"/>
              </a:rPr>
              <a:t>Символ праздника — Ромашка</a:t>
            </a:r>
          </a:p>
          <a:p>
            <a:pPr algn="ctr"/>
            <a:r>
              <a:rPr lang="ru-RU" sz="3200" b="1" dirty="0">
                <a:effectLst/>
                <a:latin typeface="quote-cjk-patch"/>
              </a:rPr>
              <a:t>А почему ромашка?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BFBECEA9-0F19-45D0-8133-4F1C3716D72F}"/>
              </a:ext>
            </a:extLst>
          </p:cNvPr>
          <p:cNvSpPr/>
          <p:nvPr/>
        </p:nvSpPr>
        <p:spPr>
          <a:xfrm>
            <a:off x="5676900" y="1575071"/>
            <a:ext cx="6096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dirty="0">
                <a:latin typeface="quote-cjk-patch"/>
              </a:rPr>
              <a:t>Ромашка — это самый нежный и летний цветок.</a:t>
            </a:r>
          </a:p>
          <a:p>
            <a:r>
              <a:rPr lang="ru-RU" sz="2000" dirty="0">
                <a:latin typeface="quote-cjk-patch"/>
              </a:rPr>
              <a:t>Он символизирует </a:t>
            </a:r>
            <a:r>
              <a:rPr lang="ru-RU" sz="2000" b="1" dirty="0">
                <a:latin typeface="quote-cjk-patch"/>
              </a:rPr>
              <a:t>чистоту, любовь и верность</a:t>
            </a:r>
            <a:r>
              <a:rPr lang="ru-RU" sz="2000" dirty="0">
                <a:latin typeface="quote-cjk-patch"/>
              </a:rPr>
              <a:t>.</a:t>
            </a:r>
          </a:p>
          <a:p>
            <a:r>
              <a:rPr lang="ru-RU" sz="2000" dirty="0">
                <a:latin typeface="quote-cjk-patch"/>
              </a:rPr>
              <a:t>Лепестки ромашки, собранные вместе, — это как дружная семья!</a:t>
            </a:r>
            <a:endParaRPr lang="ru-RU" sz="2000" b="0" i="0" dirty="0">
              <a:effectLst/>
              <a:latin typeface="quote-cjk-patch"/>
            </a:endParaRPr>
          </a:p>
        </p:txBody>
      </p:sp>
    </p:spTree>
    <p:extLst>
      <p:ext uri="{BB962C8B-B14F-4D97-AF65-F5344CB8AC3E}">
        <p14:creationId xmlns:p14="http://schemas.microsoft.com/office/powerpoint/2010/main" val="14897057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6" descr="https://i.pinimg.com/736x/3b/7d/fd/3b7dfd63041a5f08018633fc2570465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93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61474" y="617037"/>
            <a:ext cx="11203992" cy="569494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Шеврон 4">
            <a:hlinkClick r:id="" action="ppaction://hlinkshowjump?jump=nextslide"/>
          </p:cNvPr>
          <p:cNvSpPr/>
          <p:nvPr/>
        </p:nvSpPr>
        <p:spPr>
          <a:xfrm>
            <a:off x="11117943" y="6096000"/>
            <a:ext cx="827314" cy="493486"/>
          </a:xfrm>
          <a:prstGeom prst="chevron">
            <a:avLst/>
          </a:prstGeom>
          <a:solidFill>
            <a:srgbClr val="FF0000"/>
          </a:solidFill>
          <a:ln w="3810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-6142709" y="7384362"/>
            <a:ext cx="9895144" cy="523220"/>
          </a:xfrm>
          <a:prstGeom prst="rect">
            <a:avLst/>
          </a:prstGeom>
          <a:solidFill>
            <a:srgbClr val="FFF2CC">
              <a:alpha val="45882"/>
            </a:srgbClr>
          </a:solidFill>
          <a:ln w="76200">
            <a:noFill/>
          </a:ln>
        </p:spPr>
        <p:txBody>
          <a:bodyPr wrap="square">
            <a:spAutoFit/>
          </a:bodyPr>
          <a:lstStyle/>
          <a:p>
            <a:pPr algn="ctr"/>
            <a:endParaRPr lang="ru-RU" sz="2800" b="1" i="0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omic Sans MS" panose="030F0702030302020204" pitchFamily="66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775157" y="833021"/>
            <a:ext cx="5990309" cy="5262979"/>
          </a:xfrm>
          <a:prstGeom prst="rect">
            <a:avLst/>
          </a:prstGeom>
          <a:noFill/>
          <a:ln w="76200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omic Sans MS" panose="030F0702030302020204" pitchFamily="66" charset="0"/>
              </a:rPr>
              <a:t>В 2008 году в России был учрежден День семьи, любви и верности. Указ об этом подписал президент Владимир Путин. </a:t>
            </a:r>
          </a:p>
          <a:p>
            <a:pPr algn="ctr"/>
            <a:r>
              <a:rPr lang="ru-RU" sz="24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omic Sans MS" panose="030F0702030302020204" pitchFamily="66" charset="0"/>
              </a:rPr>
              <a:t>Датой празднования стало 8 июля, выбранное не случайно: в этот день православные верующие чтят память святых </a:t>
            </a:r>
            <a:r>
              <a:rPr lang="ru-RU" sz="2400" b="1" dirty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omic Sans MS" panose="030F0702030302020204" pitchFamily="66" charset="0"/>
              </a:rPr>
              <a:t>Петра и </a:t>
            </a:r>
            <a:r>
              <a:rPr lang="ru-RU" sz="2400" b="1" dirty="0" err="1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omic Sans MS" panose="030F0702030302020204" pitchFamily="66" charset="0"/>
              </a:rPr>
              <a:t>Февронии</a:t>
            </a:r>
            <a:r>
              <a:rPr lang="ru-RU" sz="2400" b="1" dirty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omic Sans MS" panose="030F0702030302020204" pitchFamily="66" charset="0"/>
              </a:rPr>
              <a:t> Муромских</a:t>
            </a:r>
            <a:r>
              <a:rPr lang="ru-RU" sz="24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omic Sans MS" panose="030F0702030302020204" pitchFamily="66" charset="0"/>
              </a:rPr>
              <a:t>, чей брак считается образцом супружеской любви и преданности. Кроме того, эта дата символически связана с библейской историей создания первой семьи – </a:t>
            </a:r>
            <a:r>
              <a:rPr lang="ru-RU" sz="2400" b="1" dirty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omic Sans MS" panose="030F0702030302020204" pitchFamily="66" charset="0"/>
              </a:rPr>
              <a:t>Адама и Евы.</a:t>
            </a:r>
            <a:endParaRPr lang="ru-RU" sz="2800" dirty="0">
              <a:solidFill>
                <a:srgbClr val="FF0000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889" y="740873"/>
            <a:ext cx="5571111" cy="5571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9924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6" descr="https://i.pinimg.com/736x/3b/7d/fd/3b7dfd63041a5f08018633fc2570465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93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Шеврон 4">
            <a:hlinkClick r:id="" action="ppaction://hlinkshowjump?jump=nextslide"/>
          </p:cNvPr>
          <p:cNvSpPr/>
          <p:nvPr/>
        </p:nvSpPr>
        <p:spPr>
          <a:xfrm>
            <a:off x="11117943" y="6096000"/>
            <a:ext cx="827314" cy="493486"/>
          </a:xfrm>
          <a:prstGeom prst="chevron">
            <a:avLst/>
          </a:prstGeom>
          <a:solidFill>
            <a:srgbClr val="FF0000"/>
          </a:solidFill>
          <a:ln w="3810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0" y="1137445"/>
            <a:ext cx="569494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br>
              <a:rPr lang="ru-RU" dirty="0"/>
            </a:b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747375" y="648877"/>
            <a:ext cx="10370568" cy="5262979"/>
          </a:xfrm>
          <a:prstGeom prst="rect">
            <a:avLst/>
          </a:prstGeom>
          <a:solidFill>
            <a:schemeClr val="bg1">
              <a:alpha val="45882"/>
            </a:schemeClr>
          </a:solidFill>
          <a:ln w="76200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omic Sans MS" panose="030F0702030302020204" pitchFamily="66" charset="0"/>
              </a:rPr>
              <a:t>«Повесть о Петре и </a:t>
            </a:r>
            <a:r>
              <a:rPr lang="ru-RU" sz="2800" b="1" dirty="0" err="1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omic Sans MS" panose="030F0702030302020204" pitchFamily="66" charset="0"/>
              </a:rPr>
              <a:t>Февронии</a:t>
            </a:r>
            <a:r>
              <a:rPr lang="ru-RU" sz="2800" b="1" dirty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omic Sans MS" panose="030F0702030302020204" pitchFamily="66" charset="0"/>
              </a:rPr>
              <a:t> Муромских» </a:t>
            </a:r>
            <a:r>
              <a:rPr lang="ru-RU" sz="28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omic Sans MS" panose="030F0702030302020204" pitchFamily="66" charset="0"/>
              </a:rPr>
              <a:t>-литературный памятник Древней Руси, написанный </a:t>
            </a:r>
            <a:r>
              <a:rPr lang="ru-RU" sz="2800" b="1" dirty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omic Sans MS" panose="030F0702030302020204" pitchFamily="66" charset="0"/>
              </a:rPr>
              <a:t>Ермолаем-</a:t>
            </a:r>
            <a:r>
              <a:rPr lang="ru-RU" sz="2800" b="1" dirty="0" err="1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omic Sans MS" panose="030F0702030302020204" pitchFamily="66" charset="0"/>
              </a:rPr>
              <a:t>Еразмом</a:t>
            </a:r>
            <a:r>
              <a:rPr lang="ru-RU" sz="2800" b="1" dirty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omic Sans MS" panose="030F0702030302020204" pitchFamily="66" charset="0"/>
              </a:rPr>
              <a:t> в XIII веке</a:t>
            </a:r>
            <a:r>
              <a:rPr lang="ru-RU" sz="28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omic Sans MS" panose="030F0702030302020204" pitchFamily="66" charset="0"/>
              </a:rPr>
              <a:t>, является основным источником сведений об этих святых. </a:t>
            </a:r>
          </a:p>
          <a:p>
            <a:pPr algn="ctr"/>
            <a:r>
              <a:rPr lang="ru-RU" sz="28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omic Sans MS" panose="030F0702030302020204" pitchFamily="66" charset="0"/>
              </a:rPr>
              <a:t>Согласно преданию, Пётр и </a:t>
            </a:r>
            <a:r>
              <a:rPr lang="ru-RU" sz="2800" b="1" dirty="0" err="1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omic Sans MS" panose="030F0702030302020204" pitchFamily="66" charset="0"/>
              </a:rPr>
              <a:t>Феврония</a:t>
            </a:r>
            <a:r>
              <a:rPr lang="ru-RU" sz="28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omic Sans MS" panose="030F0702030302020204" pitchFamily="66" charset="0"/>
              </a:rPr>
              <a:t>, принявшие в конце жизни монашеский постриг, скончались в один день, </a:t>
            </a:r>
            <a:r>
              <a:rPr lang="ru-RU" sz="2800" b="1" dirty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omic Sans MS" panose="030F0702030302020204" pitchFamily="66" charset="0"/>
              </a:rPr>
              <a:t>8 июля 1228 года</a:t>
            </a:r>
            <a:r>
              <a:rPr lang="ru-RU" sz="28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omic Sans MS" panose="030F0702030302020204" pitchFamily="66" charset="0"/>
              </a:rPr>
              <a:t>. Их мощи покоятся в Муроме, Владимирской области.</a:t>
            </a:r>
          </a:p>
          <a:p>
            <a:pPr algn="ctr"/>
            <a:r>
              <a:rPr lang="ru-RU" sz="28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omic Sans MS" panose="030F0702030302020204" pitchFamily="66" charset="0"/>
              </a:rPr>
              <a:t> </a:t>
            </a:r>
            <a:r>
              <a:rPr lang="ru-RU" sz="2800" b="1" dirty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omic Sans MS" panose="030F0702030302020204" pitchFamily="66" charset="0"/>
              </a:rPr>
              <a:t>День семьи, любви и верности, отмечаемый в их память, акцентирует важность прочных семейных уз, взаимопомощи и внимания к близким.</a:t>
            </a:r>
            <a:br>
              <a:rPr lang="ru-RU" sz="2800" b="1" dirty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omic Sans MS" panose="030F0702030302020204" pitchFamily="66" charset="0"/>
              </a:rPr>
            </a:br>
            <a:endParaRPr lang="ru-RU" sz="2800" b="1" i="0" dirty="0">
              <a:solidFill>
                <a:srgbClr val="FF00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4252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6" descr="https://i.pinimg.com/736x/3b/7d/fd/3b7dfd63041a5f08018633fc2570465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1769"/>
            <a:ext cx="12192000" cy="68593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Шеврон 4">
            <a:hlinkClick r:id="" action="ppaction://hlinkshowjump?jump=nextslide"/>
          </p:cNvPr>
          <p:cNvSpPr/>
          <p:nvPr/>
        </p:nvSpPr>
        <p:spPr>
          <a:xfrm>
            <a:off x="11117943" y="6096000"/>
            <a:ext cx="827314" cy="493486"/>
          </a:xfrm>
          <a:prstGeom prst="chevron">
            <a:avLst/>
          </a:prstGeom>
          <a:solidFill>
            <a:srgbClr val="FF0000"/>
          </a:solidFill>
          <a:ln w="3810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910716" y="942325"/>
            <a:ext cx="10370568" cy="4401205"/>
          </a:xfrm>
          <a:prstGeom prst="rect">
            <a:avLst/>
          </a:prstGeom>
          <a:solidFill>
            <a:schemeClr val="bg1">
              <a:alpha val="45882"/>
            </a:schemeClr>
          </a:solidFill>
          <a:ln w="76200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omic Sans MS" panose="030F0702030302020204" pitchFamily="66" charset="0"/>
              </a:rPr>
              <a:t>Этот праздник подчёркивает важность семьи в развитии ребёнка и становлении его как цельной и уравновешенной личности. Учреждённый указом президента, он призван укрепить семейные ценности и духовно-нравственное воспитание подрастающего поколения.</a:t>
            </a:r>
          </a:p>
          <a:p>
            <a:pPr algn="ctr"/>
            <a:r>
              <a:rPr lang="ru-RU" sz="28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omic Sans MS" panose="030F0702030302020204" pitchFamily="66" charset="0"/>
              </a:rPr>
              <a:t> Символом праздника является ромашка, олицетворяющая чистоту, верность и надежду на любовь, которую принято дарить в различных формах.</a:t>
            </a:r>
            <a:br>
              <a:rPr lang="ru-RU" sz="28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omic Sans MS" panose="030F0702030302020204" pitchFamily="66" charset="0"/>
              </a:rPr>
            </a:br>
            <a:endParaRPr lang="ru-RU" sz="28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7217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6" descr="https://i.pinimg.com/736x/3b/7d/fd/3b7dfd63041a5f08018633fc2570465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93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Шеврон 4">
            <a:hlinkClick r:id="" action="ppaction://hlinkshowjump?jump=nextslide"/>
          </p:cNvPr>
          <p:cNvSpPr/>
          <p:nvPr/>
        </p:nvSpPr>
        <p:spPr>
          <a:xfrm>
            <a:off x="11117943" y="6096000"/>
            <a:ext cx="827314" cy="493486"/>
          </a:xfrm>
          <a:prstGeom prst="chevron">
            <a:avLst/>
          </a:prstGeom>
          <a:solidFill>
            <a:srgbClr val="FF0000"/>
          </a:solidFill>
          <a:ln w="3810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725222" y="592390"/>
            <a:ext cx="10392721" cy="5262979"/>
          </a:xfrm>
          <a:prstGeom prst="rect">
            <a:avLst/>
          </a:prstGeom>
          <a:solidFill>
            <a:schemeClr val="bg1">
              <a:alpha val="45882"/>
            </a:schemeClr>
          </a:solidFill>
          <a:ln w="76200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omic Sans MS" panose="030F0702030302020204" pitchFamily="66" charset="0"/>
              </a:rPr>
              <a:t>День памяти святых Петра и </a:t>
            </a:r>
            <a:r>
              <a:rPr lang="ru-RU" sz="2800" b="1" dirty="0" err="1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omic Sans MS" panose="030F0702030302020204" pitchFamily="66" charset="0"/>
              </a:rPr>
              <a:t>Февронии</a:t>
            </a:r>
            <a:r>
              <a:rPr lang="ru-RU" sz="28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omic Sans MS" panose="030F0702030302020204" pitchFamily="66" charset="0"/>
              </a:rPr>
              <a:t> Муромских в России – это время, когда люди собираются вместе с близкими, чтобы отметить любовь и семейные ценности.</a:t>
            </a:r>
          </a:p>
          <a:p>
            <a:pPr algn="ctr"/>
            <a:r>
              <a:rPr lang="ru-RU" sz="28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omic Sans MS" panose="030F0702030302020204" pitchFamily="66" charset="0"/>
              </a:rPr>
              <a:t> Многие верят, что браки, заключенные в этот день, будут особенно крепкими, поэтому пары часто выбирают эту дату для свадьбы.</a:t>
            </a:r>
          </a:p>
          <a:p>
            <a:pPr algn="ctr"/>
            <a:r>
              <a:rPr lang="ru-RU" sz="28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omic Sans MS" panose="030F0702030302020204" pitchFamily="66" charset="0"/>
              </a:rPr>
              <a:t> В прошлом накануне праздника было принято гадать о будущем супруге, проводить любовные обряды и привороты. Семейные пары обращались к святым Петру и </a:t>
            </a:r>
            <a:r>
              <a:rPr lang="ru-RU" sz="2800" b="1" dirty="0" err="1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omic Sans MS" panose="030F0702030302020204" pitchFamily="66" charset="0"/>
              </a:rPr>
              <a:t>Февронии</a:t>
            </a:r>
            <a:r>
              <a:rPr lang="ru-RU" sz="28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omic Sans MS" panose="030F0702030302020204" pitchFamily="66" charset="0"/>
              </a:rPr>
              <a:t> с молитвами о благополучии и гармонии в браке.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234987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6" descr="https://i.pinimg.com/736x/3b/7d/fd/3b7dfd63041a5f08018633fc2570465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93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915953" y="847398"/>
            <a:ext cx="10536989" cy="4401205"/>
          </a:xfrm>
          <a:prstGeom prst="rect">
            <a:avLst/>
          </a:prstGeom>
          <a:solidFill>
            <a:schemeClr val="bg1">
              <a:alpha val="45882"/>
            </a:schemeClr>
          </a:solidFill>
          <a:ln w="76200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omic Sans MS" panose="030F0702030302020204" pitchFamily="66" charset="0"/>
              </a:rPr>
              <a:t>В этот день принято проявлять заботу о ближних, оказывать помощь семьям и поддерживать тех, кто в ней нуждается.</a:t>
            </a:r>
            <a:br>
              <a:rPr lang="ru-RU" sz="28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omic Sans MS" panose="030F0702030302020204" pitchFamily="66" charset="0"/>
              </a:rPr>
            </a:br>
            <a:r>
              <a:rPr lang="ru-RU" sz="28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omic Sans MS" panose="030F0702030302020204" pitchFamily="66" charset="0"/>
              </a:rPr>
              <a:t>В честь праздника дворцы бракосочетания продлевают часы работы и организуют торжественные церемонии бракосочетания.</a:t>
            </a:r>
            <a:br>
              <a:rPr lang="ru-RU" sz="28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omic Sans MS" panose="030F0702030302020204" pitchFamily="66" charset="0"/>
              </a:rPr>
            </a:br>
            <a:r>
              <a:rPr lang="ru-RU" sz="2800" b="1" dirty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omic Sans MS" panose="030F0702030302020204" pitchFamily="66" charset="0"/>
              </a:rPr>
              <a:t>В этот праздник супружеские пары, чей союз длится более четверти века, награждаются медалью «За любовь и верность», украшенной изображениями ромашки и святых покровителей семьи.</a:t>
            </a:r>
          </a:p>
        </p:txBody>
      </p:sp>
      <p:sp>
        <p:nvSpPr>
          <p:cNvPr id="5" name="Шеврон 4">
            <a:hlinkClick r:id="" action="ppaction://hlinkshowjump?jump=nextslide"/>
          </p:cNvPr>
          <p:cNvSpPr/>
          <p:nvPr/>
        </p:nvSpPr>
        <p:spPr>
          <a:xfrm>
            <a:off x="11117943" y="6096000"/>
            <a:ext cx="827314" cy="493486"/>
          </a:xfrm>
          <a:prstGeom prst="chevron">
            <a:avLst/>
          </a:prstGeom>
          <a:solidFill>
            <a:srgbClr val="FF0000"/>
          </a:solidFill>
          <a:ln w="381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3041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6" descr="https://i.pinimg.com/736x/3b/7d/fd/3b7dfd63041a5f08018633fc2570465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93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229853" y="217715"/>
            <a:ext cx="98484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br>
              <a:rPr lang="ru-RU" sz="2800" dirty="0"/>
            </a:br>
            <a:endParaRPr lang="ru-RU" sz="28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4427621" y="513958"/>
            <a:ext cx="7404291" cy="5693866"/>
          </a:xfrm>
          <a:prstGeom prst="rect">
            <a:avLst/>
          </a:prstGeom>
          <a:solidFill>
            <a:schemeClr val="bg1">
              <a:alpha val="45882"/>
            </a:schemeClr>
          </a:solidFill>
          <a:ln w="76200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omic Sans MS" panose="030F0702030302020204" pitchFamily="66" charset="0"/>
              </a:rPr>
              <a:t>В День семьи, любви и верности люди отмечают праздник, проводя время с близкими: устраивают пикники, собираются за семейным столом или посещают культурные мероприятия. </a:t>
            </a:r>
          </a:p>
          <a:p>
            <a:pPr algn="ctr"/>
            <a:r>
              <a:rPr lang="ru-RU" sz="28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omic Sans MS" panose="030F0702030302020204" pitchFamily="66" charset="0"/>
              </a:rPr>
              <a:t>Верующие посещают храмы, молятся о благополучии своих семей и поминают усопших, обращаясь также к святым Петру и </a:t>
            </a:r>
            <a:r>
              <a:rPr lang="ru-RU" sz="2800" b="1" dirty="0" err="1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omic Sans MS" panose="030F0702030302020204" pitchFamily="66" charset="0"/>
              </a:rPr>
              <a:t>Февронии</a:t>
            </a:r>
            <a:r>
              <a:rPr lang="ru-RU" sz="28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omic Sans MS" panose="030F0702030302020204" pitchFamily="66" charset="0"/>
              </a:rPr>
              <a:t>. </a:t>
            </a:r>
          </a:p>
          <a:p>
            <a:pPr algn="ctr"/>
            <a:r>
              <a:rPr lang="ru-RU" sz="28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omic Sans MS" panose="030F0702030302020204" pitchFamily="66" charset="0"/>
              </a:rPr>
              <a:t>Главные торжества разворачиваются в Муроме, где на набережной реки Оки проходят народные гуляния, концерты и ярмарки.</a:t>
            </a:r>
          </a:p>
        </p:txBody>
      </p:sp>
      <p:sp>
        <p:nvSpPr>
          <p:cNvPr id="10" name="Прямоугольник 9"/>
          <p:cNvSpPr/>
          <p:nvPr/>
        </p:nvSpPr>
        <p:spPr>
          <a:xfrm rot="5400000">
            <a:off x="-466027" y="1314179"/>
            <a:ext cx="5693867" cy="4093428"/>
          </a:xfrm>
          <a:prstGeom prst="rect">
            <a:avLst/>
          </a:prstGeom>
          <a:solidFill>
            <a:schemeClr val="bg1">
              <a:alpha val="45882"/>
            </a:schemeClr>
          </a:solidFill>
          <a:ln w="76200">
            <a:noFill/>
          </a:ln>
        </p:spPr>
        <p:txBody>
          <a:bodyPr wrap="square">
            <a:spAutoFit/>
          </a:bodyPr>
          <a:lstStyle/>
          <a:p>
            <a:pPr algn="r"/>
            <a:br>
              <a:rPr lang="ru-RU" sz="20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omic Sans MS" panose="030F0702030302020204" pitchFamily="66" charset="0"/>
              </a:rPr>
            </a:br>
            <a:endParaRPr lang="ru-RU" sz="20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omic Sans MS" panose="030F0702030302020204" pitchFamily="66" charset="0"/>
            </a:endParaRPr>
          </a:p>
          <a:p>
            <a:pPr algn="ctr"/>
            <a:endParaRPr lang="ru-RU" sz="20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omic Sans MS" panose="030F0702030302020204" pitchFamily="66" charset="0"/>
            </a:endParaRPr>
          </a:p>
          <a:p>
            <a:pPr algn="ctr"/>
            <a:endParaRPr lang="ru-RU" sz="20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omic Sans MS" panose="030F0702030302020204" pitchFamily="66" charset="0"/>
            </a:endParaRPr>
          </a:p>
          <a:p>
            <a:pPr algn="ctr"/>
            <a:endParaRPr lang="ru-RU" sz="20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omic Sans MS" panose="030F0702030302020204" pitchFamily="66" charset="0"/>
            </a:endParaRPr>
          </a:p>
          <a:p>
            <a:pPr algn="ctr"/>
            <a:endParaRPr lang="ru-RU" sz="20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omic Sans MS" panose="030F0702030302020204" pitchFamily="66" charset="0"/>
            </a:endParaRPr>
          </a:p>
          <a:p>
            <a:pPr algn="ctr"/>
            <a:endParaRPr lang="ru-RU" sz="20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omic Sans MS" panose="030F0702030302020204" pitchFamily="66" charset="0"/>
            </a:endParaRPr>
          </a:p>
          <a:p>
            <a:pPr algn="ctr"/>
            <a:endParaRPr lang="ru-RU" sz="20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omic Sans MS" panose="030F0702030302020204" pitchFamily="66" charset="0"/>
            </a:endParaRPr>
          </a:p>
          <a:p>
            <a:pPr algn="ctr"/>
            <a:endParaRPr lang="ru-RU" sz="20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omic Sans MS" panose="030F0702030302020204" pitchFamily="66" charset="0"/>
            </a:endParaRPr>
          </a:p>
          <a:p>
            <a:pPr algn="ctr"/>
            <a:endParaRPr lang="ru-RU" sz="20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omic Sans MS" panose="030F0702030302020204" pitchFamily="66" charset="0"/>
            </a:endParaRPr>
          </a:p>
          <a:p>
            <a:pPr algn="ctr"/>
            <a:endParaRPr lang="ru-RU" sz="20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omic Sans MS" panose="030F0702030302020204" pitchFamily="66" charset="0"/>
            </a:endParaRPr>
          </a:p>
          <a:p>
            <a:pPr algn="ctr"/>
            <a:endParaRPr lang="ru-RU" sz="20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omic Sans MS" panose="030F0702030302020204" pitchFamily="66" charset="0"/>
            </a:endParaRPr>
          </a:p>
          <a:p>
            <a:pPr algn="ctr"/>
            <a:endParaRPr lang="ru-RU" sz="20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omic Sans MS" panose="030F0702030302020204" pitchFamily="66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412" y="1171822"/>
            <a:ext cx="4781694" cy="5080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3059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6" descr="https://i.pinimg.com/736x/3b/7d/fd/3b7dfd63041a5f08018633fc2570465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745"/>
            <a:ext cx="12192000" cy="68593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Шеврон 4">
            <a:hlinkClick r:id="" action="ppaction://hlinkshowjump?jump=nextslide"/>
          </p:cNvPr>
          <p:cNvSpPr/>
          <p:nvPr/>
        </p:nvSpPr>
        <p:spPr>
          <a:xfrm>
            <a:off x="11117943" y="6096000"/>
            <a:ext cx="827314" cy="493486"/>
          </a:xfrm>
          <a:prstGeom prst="chevron">
            <a:avLst/>
          </a:prstGeom>
          <a:solidFill>
            <a:srgbClr val="FF0000"/>
          </a:solidFill>
          <a:ln w="3810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761141" y="268514"/>
            <a:ext cx="10669718" cy="523220"/>
          </a:xfrm>
          <a:prstGeom prst="rect">
            <a:avLst/>
          </a:prstGeom>
          <a:solidFill>
            <a:schemeClr val="bg1">
              <a:alpha val="45882"/>
            </a:schemeClr>
          </a:solidFill>
          <a:ln w="76200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ru-RU" sz="2800" b="1" dirty="0"/>
              <a:t>Главные ценности семьи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89D2D4DE-0695-48CC-B577-89A9BB437FF4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-528078" y="914399"/>
            <a:ext cx="4034849" cy="2269603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0745836F-0F74-4193-9BBA-990B107F183B}"/>
              </a:ext>
            </a:extLst>
          </p:cNvPr>
          <p:cNvSpPr/>
          <p:nvPr/>
        </p:nvSpPr>
        <p:spPr>
          <a:xfrm>
            <a:off x="947370" y="1719333"/>
            <a:ext cx="10839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latin typeface="quote-cjk-patch"/>
              </a:rPr>
              <a:t>ЛЮБОВЬ</a:t>
            </a:r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B099F23-4449-46C1-ACE2-ECF04515E8DF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792463" y="19069"/>
            <a:ext cx="3433726" cy="4573430"/>
          </a:xfrm>
          <a:prstGeom prst="rect">
            <a:avLst/>
          </a:prstGeom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9EC85235-54C3-45C8-8C26-612EF7BA487D}"/>
              </a:ext>
            </a:extLst>
          </p:cNvPr>
          <p:cNvSpPr/>
          <p:nvPr/>
        </p:nvSpPr>
        <p:spPr>
          <a:xfrm>
            <a:off x="3793263" y="1463123"/>
            <a:ext cx="94929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latin typeface="quote-cjk-patch"/>
              </a:rPr>
              <a:t>ЗАБОТА</a:t>
            </a:r>
            <a:endParaRPr lang="ru-RU" dirty="0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A7D9BD15-2136-437F-B2A5-145E3E488CC2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326950" y="1350001"/>
            <a:ext cx="3617570" cy="2410825"/>
          </a:xfrm>
          <a:prstGeom prst="rect">
            <a:avLst/>
          </a:prstGeom>
        </p:spPr>
      </p:pic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6F334ED3-0FAF-4E97-A861-741A21A306E3}"/>
              </a:ext>
            </a:extLst>
          </p:cNvPr>
          <p:cNvSpPr/>
          <p:nvPr/>
        </p:nvSpPr>
        <p:spPr>
          <a:xfrm>
            <a:off x="8576094" y="2305784"/>
            <a:ext cx="11192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latin typeface="quote-cjk-patch"/>
              </a:rPr>
              <a:t>ДОВЕРИЕ</a:t>
            </a:r>
            <a:endParaRPr lang="ru-RU" dirty="0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1FE6FDA0-CBAD-465A-91F7-4F2A3EF813EE}"/>
              </a:ext>
            </a:extLst>
          </p:cNvPr>
          <p:cNvPicPr>
            <a:picLocks noChangeAspect="1"/>
          </p:cNvPicPr>
          <p:nvPr/>
        </p:nvPicPr>
        <p:blipFill>
          <a:blip r:embed="rId6">
            <a:clrChange>
              <a:clrFrom>
                <a:srgbClr val="FCFCFC"/>
              </a:clrFrom>
              <a:clrTo>
                <a:srgbClr val="FCFCFC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4131" y="3393751"/>
            <a:ext cx="5962650" cy="3343275"/>
          </a:xfrm>
          <a:prstGeom prst="rect">
            <a:avLst/>
          </a:prstGeom>
        </p:spPr>
      </p:pic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9F112918-DDC4-4777-9299-EAA8C47A19BA}"/>
              </a:ext>
            </a:extLst>
          </p:cNvPr>
          <p:cNvSpPr/>
          <p:nvPr/>
        </p:nvSpPr>
        <p:spPr>
          <a:xfrm>
            <a:off x="2269060" y="5601353"/>
            <a:ext cx="153279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/>
              <a:t>ПОНИМАНИЕ</a:t>
            </a:r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262A2245-C26B-416E-A42D-9270BA31B8EE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9605"/>
          <a:stretch/>
        </p:blipFill>
        <p:spPr>
          <a:xfrm>
            <a:off x="5847341" y="3639648"/>
            <a:ext cx="5543550" cy="2410825"/>
          </a:xfrm>
          <a:prstGeom prst="rect">
            <a:avLst/>
          </a:prstGeom>
        </p:spPr>
      </p:pic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68DB4DA3-5EF2-4786-A6DA-809858FE69DD}"/>
              </a:ext>
            </a:extLst>
          </p:cNvPr>
          <p:cNvSpPr/>
          <p:nvPr/>
        </p:nvSpPr>
        <p:spPr>
          <a:xfrm>
            <a:off x="7984177" y="5323333"/>
            <a:ext cx="12153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latin typeface="quote-cjk-patch"/>
              </a:rPr>
              <a:t>ВЕРНОСТЬ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28054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9" grpId="0"/>
      <p:bldP spid="13" grpId="0"/>
      <p:bldP spid="1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BF307A0-3533-493D-8A80-A6DA20FDFA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Мастер-класс: Ромашка для вашей семьи!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73777CA-A36A-4C1A-B8A5-16878B0EAD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3231" y="1321684"/>
            <a:ext cx="8896350" cy="5086350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4C11B48-70DA-4FD5-B397-C0CA83A8FA73}"/>
              </a:ext>
            </a:extLst>
          </p:cNvPr>
          <p:cNvSpPr/>
          <p:nvPr/>
        </p:nvSpPr>
        <p:spPr>
          <a:xfrm>
            <a:off x="8713510" y="2647247"/>
            <a:ext cx="2811053" cy="25237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/>
              <a:t>На каждом лепестке напишите что-то хорошее о своей семье!</a:t>
            </a:r>
            <a:r>
              <a:rPr lang="ru-RU" sz="2800" dirty="0">
                <a:solidFill>
                  <a:srgbClr val="F9FAFB"/>
                </a:solidFill>
                <a:latin typeface="quote-cjk-patch"/>
              </a:rPr>
              <a:t> что-то </a:t>
            </a:r>
            <a:r>
              <a:rPr lang="ru-RU" dirty="0">
                <a:solidFill>
                  <a:srgbClr val="F9FAFB"/>
                </a:solidFill>
                <a:latin typeface="quote-cjk-patch"/>
              </a:rPr>
              <a:t>хорошее о своей семье!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4886991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9B45EE8-0587-4896-B55B-1D7023486B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3FDD01C7-A1D1-4932-AA25-8C724CF37E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14" y="0"/>
            <a:ext cx="12181172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FEC9362-7F83-4C4F-8A08-9FE6B900174C}"/>
              </a:ext>
            </a:extLst>
          </p:cNvPr>
          <p:cNvSpPr txBox="1"/>
          <p:nvPr/>
        </p:nvSpPr>
        <p:spPr>
          <a:xfrm>
            <a:off x="1932495" y="859691"/>
            <a:ext cx="804499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dirty="0"/>
              <a:t>Спасибо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20939618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184</TotalTime>
  <Words>621</Words>
  <Application>Microsoft Office PowerPoint</Application>
  <PresentationFormat>Широкоэкранный</PresentationFormat>
  <Paragraphs>47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20" baseType="lpstr">
      <vt:lpstr>Arial</vt:lpstr>
      <vt:lpstr>Calibri</vt:lpstr>
      <vt:lpstr>Calibri Light</vt:lpstr>
      <vt:lpstr>Comic Sans MS</vt:lpstr>
      <vt:lpstr>Nautilus Pompilius</vt:lpstr>
      <vt:lpstr>quote-cjk-patch</vt:lpstr>
      <vt:lpstr>Тема Office</vt:lpstr>
      <vt:lpstr>8 июля - День семьи, любви и верности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Мастер-класс: Ромашка для вашей семьи!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Lenovo</dc:creator>
  <cp:lastModifiedBy>Дарья</cp:lastModifiedBy>
  <cp:revision>19</cp:revision>
  <dcterms:created xsi:type="dcterms:W3CDTF">2025-07-03T09:47:10Z</dcterms:created>
  <dcterms:modified xsi:type="dcterms:W3CDTF">2025-11-04T19:53:30Z</dcterms:modified>
</cp:coreProperties>
</file>