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1"/>
  </p:sldMasterIdLst>
  <p:notesMasterIdLst>
    <p:notesMasterId r:id="rId33"/>
  </p:notesMasterIdLst>
  <p:sldIdLst>
    <p:sldId id="256" r:id="rId2"/>
    <p:sldId id="294" r:id="rId3"/>
    <p:sldId id="286" r:id="rId4"/>
    <p:sldId id="287" r:id="rId5"/>
    <p:sldId id="288" r:id="rId6"/>
    <p:sldId id="311" r:id="rId7"/>
    <p:sldId id="312" r:id="rId8"/>
    <p:sldId id="313" r:id="rId9"/>
    <p:sldId id="314" r:id="rId10"/>
    <p:sldId id="315" r:id="rId11"/>
    <p:sldId id="316" r:id="rId12"/>
    <p:sldId id="317" r:id="rId13"/>
    <p:sldId id="318" r:id="rId14"/>
    <p:sldId id="333" r:id="rId15"/>
    <p:sldId id="280" r:id="rId16"/>
    <p:sldId id="309" r:id="rId17"/>
    <p:sldId id="301" r:id="rId18"/>
    <p:sldId id="335" r:id="rId19"/>
    <p:sldId id="285" r:id="rId20"/>
    <p:sldId id="304" r:id="rId21"/>
    <p:sldId id="265" r:id="rId22"/>
    <p:sldId id="266" r:id="rId23"/>
    <p:sldId id="268" r:id="rId24"/>
    <p:sldId id="269" r:id="rId25"/>
    <p:sldId id="339" r:id="rId26"/>
    <p:sldId id="340" r:id="rId27"/>
    <p:sldId id="270" r:id="rId28"/>
    <p:sldId id="305" r:id="rId29"/>
    <p:sldId id="334" r:id="rId30"/>
    <p:sldId id="306" r:id="rId31"/>
    <p:sldId id="307" r:id="rId3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  <a:srgbClr val="3399FF"/>
    <a:srgbClr val="00FF99"/>
    <a:srgbClr val="00CC66"/>
    <a:srgbClr val="FF66CC"/>
    <a:srgbClr val="0066FF"/>
    <a:srgbClr val="FF9933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79" d="100"/>
          <a:sy n="79" d="100"/>
        </p:scale>
        <p:origin x="1013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689DBAD-F693-49F7-90B0-7FB02A9F5178}" type="datetimeFigureOut">
              <a:rPr lang="ru-RU"/>
              <a:t>21.03.2026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C115B228-3314-426C-B161-7F0650141179}" type="slidenum">
              <a:rPr lang="ru-RU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821169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11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13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18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ая соединительная линия 10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Прямая соединительная линия 1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Прямая соединительная линия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5" name="Прямая соединительная линия 21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6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Овал 22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Овал 23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Овал 25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Овал 24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2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3A80BA-89AE-4934-BF0E-E9F12347AF83}" type="datetime1">
              <a:rPr lang="ru-RU"/>
              <a:t>21.03.2026</a:t>
            </a:fld>
            <a:endParaRPr lang="ru-RU"/>
          </a:p>
        </p:txBody>
      </p:sp>
      <p:sp>
        <p:nvSpPr>
          <p:cNvPr id="23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E823B7-5B33-4D97-93B0-8B6D19DEC5AE}" type="slidenum">
              <a:rPr lang="ru-RU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765C205-2CA6-4DB2-B46A-416CA77F88C7}" type="datetime1">
              <a:rPr lang="ru-RU"/>
              <a:t>21.03.2026</a:t>
            </a:fld>
            <a:endParaRPr lang="ru-RU"/>
          </a:p>
        </p:txBody>
      </p:sp>
      <p:sp>
        <p:nvSpPr>
          <p:cNvPr id="5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C9429B6-0834-4F19-B0FE-4F5CF567CC1C}" type="slidenum">
              <a:rPr lang="ru-RU"/>
              <a:t>‹#›</a:t>
            </a:fld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9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10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11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Прямая соединительная линия 12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Прямая соединительная линия 14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Прямая соединительная линия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Овал 19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Овал 20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Овал 21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Овал 22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Прямая соединительная линия 25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EC37F7-938A-41C7-9509-F12FAB2A8C58}" type="datetime1">
              <a:rPr lang="ru-RU"/>
              <a:t>21.03.2026</a:t>
            </a:fld>
            <a:endParaRPr lang="ru-RU"/>
          </a:p>
        </p:txBody>
      </p:sp>
      <p:sp>
        <p:nvSpPr>
          <p:cNvPr id="21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90FD46-DE0F-4564-AE53-6A2C8DF6E4B5}" type="slidenum">
              <a:rPr lang="ru-RU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73E07F-2710-47E3-ADD9-C022E7DE11F2}" type="datetime1">
              <a:rPr lang="ru-RU"/>
              <a:t>21.03.2026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0B2D25-C07E-4480-A063-EE6D3D1653EF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51B7E8-9868-4887-AF01-BF5021CC88C1}" type="datetime1">
              <a:rPr lang="ru-RU"/>
              <a:t>21.03.2026</a:t>
            </a:fld>
            <a:endParaRPr lang="ru-RU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343A56-6B55-4447-926C-FB2562527591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01182770-6BDA-4814-86AA-D1A457FB774D}" type="datetime1">
              <a:rPr lang="ru-RU"/>
              <a:t>21.03.2026</a:t>
            </a:fld>
            <a:endParaRPr lang="ru-RU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9BA62CF6-0188-4F4D-8C4A-D601E1E96394}" type="slidenum">
              <a:rPr lang="ru-RU"/>
              <a:t>‹#›</a:t>
            </a:fld>
            <a:endParaRPr lang="ru-RU"/>
          </a:p>
        </p:txBody>
      </p:sp>
      <p:sp>
        <p:nvSpPr>
          <p:cNvPr id="5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CC0E20-8278-43FD-BB40-660A06229425}" type="datetime1">
              <a:rPr lang="ru-RU"/>
              <a:t>21.03.2026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0870F5-C42A-49B3-970E-7C75E454546C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6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7" name="Прямая соединительная линия 8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Овал 13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Дата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4053BCF-420F-43CA-935B-133E3BC71365}" type="datetime1">
              <a:rPr lang="ru-RU"/>
              <a:t>21.03.2026</a:t>
            </a:fld>
            <a:endParaRPr lang="ru-RU"/>
          </a:p>
        </p:txBody>
      </p:sp>
      <p:sp>
        <p:nvSpPr>
          <p:cNvPr id="13" name="Номер слайда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E8A9BBF5-3497-46CF-A8DF-AAA8CF8F1631}" type="slidenum">
              <a:rPr lang="ru-RU"/>
              <a:t>‹#›</a:t>
            </a:fld>
            <a:endParaRPr lang="ru-RU"/>
          </a:p>
        </p:txBody>
      </p:sp>
      <p:sp>
        <p:nvSpPr>
          <p:cNvPr id="14" name="Нижний колонтитул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Овал 12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1" name="Прямая соединительная линия 19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A2B8F3D-E998-4900-84B0-4BB014E3C835}" type="datetime1">
              <a:rPr lang="ru-RU"/>
              <a:t>21.03.2026</a:t>
            </a:fld>
            <a:endParaRPr lang="ru-RU"/>
          </a:p>
        </p:txBody>
      </p:sp>
      <p:sp>
        <p:nvSpPr>
          <p:cNvPr id="13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5C085D7B-7215-4289-9573-8C9350C407CD}" type="slidenum">
              <a:rPr lang="ru-RU"/>
              <a:t>‹#›</a:t>
            </a:fld>
            <a:endParaRPr lang="ru-RU"/>
          </a:p>
        </p:txBody>
      </p:sp>
      <p:sp>
        <p:nvSpPr>
          <p:cNvPr id="14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0DDAB9-332B-4001-B3DB-51C8A4C913C6}" type="datetime1">
              <a:rPr lang="ru-RU"/>
              <a:t>21.03.2026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26EFCC-4FB3-4143-B313-1B9F09520693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C06FB6-7B11-4CF0-B63A-1D24F20A374A}" type="datetime1">
              <a:rPr lang="ru-RU"/>
              <a:t>21.03.2026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B4B38B-AD0B-4850-BA26-FE7ECB0AF667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787E135-C6B2-4DFA-A6D2-3632AB7DF3D9}" type="datetime1">
              <a:rPr lang="ru-RU"/>
              <a:t>21.03.2026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C76D53-860A-4A43-B903-260570673349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>
            <a:alpha val="6588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28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8787E135-C6B2-4DFA-A6D2-3632AB7DF3D9}" type="datetime1">
              <a:rPr lang="ru-RU"/>
              <a:t>21.03.2026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 smtClean="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41C76D53-860A-4A43-B903-260570673349}" type="slidenum">
              <a:rPr lang="ru-RU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slow"/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anose="02040604050505020304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anose="02040604050505020304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anose="02040604050505020304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anose="02040604050505020304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anose="02040604050505020304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anose="02040604050505020304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anose="02040604050505020304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anose="02040604050505020304" pitchFamily="18" charset="0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anose="05000000000000000000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fontAlgn="base">
        <a:spcBef>
          <a:spcPct val="20000"/>
        </a:spcBef>
        <a:spcAft>
          <a:spcPct val="0"/>
        </a:spcAft>
        <a:buClr>
          <a:srgbClr val="D36F07"/>
        </a:buClr>
        <a:buSzPct val="60000"/>
        <a:buFont typeface="Wingdings" panose="05000000000000000000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880" algn="l" rtl="0" fontAlgn="base">
        <a:spcBef>
          <a:spcPct val="20000"/>
        </a:spcBef>
        <a:spcAft>
          <a:spcPct val="0"/>
        </a:spcAft>
        <a:buClr>
          <a:srgbClr val="F6C0AA"/>
        </a:buClr>
        <a:buSzPct val="60000"/>
        <a:buFont typeface="Wingdings" panose="05000000000000000000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405" indent="-182880" algn="l" rtl="0" fontAlgn="base">
        <a:spcBef>
          <a:spcPct val="20000"/>
        </a:spcBef>
        <a:spcAft>
          <a:spcPct val="0"/>
        </a:spcAft>
        <a:buClr>
          <a:srgbClr val="CDACAE"/>
        </a:buClr>
        <a:buSzPct val="68000"/>
        <a:buFont typeface="Wingdings 2" panose="05020102010507070707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 panose="05000000000000000000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gle.ru/search?newwindow=1&amp;sa=X&amp;biw=1600&amp;bih=724&amp;q=%D1%81%D0%B0%D0%BD+%D0%B1%D1%8C%D1%8F%D0%B4%D0%B6%D0%BE+%D0%B4%D0%B8+%D0%BA%D0%B0%D0%BB%D0%BB%D0%B0%D0%BB%D1%8C%D1%82%D0%B0&amp;stick=H4sIAAAAAAAAAGOovnz8BQMDgwEHnxCnfq6-gZFJfF62EpiZUlVokKcllp1spV-Qml-Qkwqkiorz86yS8ovyfnnP700JvN7HEsbP_5z7zuzb05Y0AwAtxWU2TQAAAA&amp;ei=FEppUp3MOqXv4gTS7ICoDQ&amp;ved=0COUBEJsTKAIwFQ" TargetMode="External"/><Relationship Id="rId3" Type="http://schemas.openxmlformats.org/officeDocument/2006/relationships/hyperlink" Target="https://www.google.ru/search?newwindow=1&amp;sa=X&amp;biw=1600&amp;bih=724&amp;q=%D0%BA%D1%80%D0%B8%D1%81%D1%82%D0%B8%D0%B0%D0%BD+%D0%B4%D0%B8%D0%BE%D1%80+%D1%80%D0%BE%D0%B4%D0%B8%D0%BB%D1%81%D1%8F&amp;stick=H4sIAAAAAAAAAAFLALT_AHvTx-gAAAAuCA4SCS9tLzAxMnQ5bSofa2M6L3Blb3BsZS9kZWNlYXNlZF9wZXJzb246Ym9ybryxtcfGr1I4ftYkvJqDxqa3yx4kBvWW00sAAAA&amp;ei=JUZpUv7LF4Ko4gTFsYCADQ&amp;ved=0COYBEOgTKAEwFA" TargetMode="External"/><Relationship Id="rId7" Type="http://schemas.openxmlformats.org/officeDocument/2006/relationships/hyperlink" Target="https://www.google.ru/search?newwindow=1&amp;sa=X&amp;biw=1600&amp;bih=724&amp;q=%D0%BF%D1%8C%D0%B5%D1%80+%D0%BA%D0%B0%D1%80%D0%B4%D0%B5%D0%BD+%D1%80%D0%BE%D0%B4%D0%B8%D0%BB%D1%81%D1%8F&amp;stick=H4sIAAAAAAAAAGOovnz8BQMDgyoHnxCnfq6-gZFJfF62llh2spV-QWp-QU4qkCoqzs-zSsovytvLZRNpOGuz5iZht8xSnskGOzduMgQAJFvUhkIAAAA&amp;ei=FEppUp3MOqXv4gTS7ICoDQ&amp;ved=0COQBEOgTKAEwFQ" TargetMode="Externa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5.jpeg"/><Relationship Id="rId5" Type="http://schemas.openxmlformats.org/officeDocument/2006/relationships/hyperlink" Target="https://www.google.ru/search?newwindow=1&amp;sa=X&amp;biw=1600&amp;bih=724&amp;q=%D0%BA%D1%80%D0%B8%D1%81%D1%82%D0%B8%D0%B0%D0%BD+%D0%B4%D0%B8%D0%BE%D1%80+%D1%83%D0%BC%D0%B5%D1%80&amp;stick=H4sIAAAAAAAAAGOovnz8BQMDgx4HnxCnfq6-gaFRiWWulnx2spV-QWp-QU6qfkpqcmpicWpKfEFqUXF-nlVKZmrKpUPMwo1vBBQP7vXtEZ-qsUXo7IdgALILjllLAAAA&amp;ei=JUZpUv7LF4Ko4gTFsYCADQ&amp;ved=0COoBEOgTKAEwFA" TargetMode="External"/><Relationship Id="rId4" Type="http://schemas.openxmlformats.org/officeDocument/2006/relationships/hyperlink" Target="https://www.google.ru/search?newwindow=1&amp;sa=X&amp;biw=1600&amp;bih=724&amp;q=%D0%B3%D1%80%D0%B0%D0%BD%D0%B2%D0%B8%D0%BB%D1%8C+%D1%84%D1%80%D0%B0%D0%BD%D1%86%D0%B8%D1%8F&amp;stick=H4sIAAAAAAAAAGOovnz8BQMDgyUHnxCnfq6-gaFRiWWuEphpblSenqQln51spV-Qml-Qk6qfkpqcmlicmhJfkFpUnJ9nlZRflGf1MXbSqlU_DyamGB0I_Br4s2WJQi8AgD14lFYAAAA&amp;ei=JUZpUv7LF4Ko4gTFsYCADQ&amp;ved=0COcBEJsTKAIwFA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ru/search?newwindow=1&amp;sa=X&amp;biw=1600&amp;bih=724&amp;q=%D0%B6%D0%B0%D0%BD+%D0%BF%D0%BE%D0%BB%D1%8C+%D0%B3%D0%BE%D1%82%D1%8C%D0%B5+%D1%80%D0%BE%D0%B4%D0%B8%D0%BB%D1%81%D1%8F&amp;stick=H4sIAAAAAAAAAGOovnz8BQMDgyoHnxCnfq6-gVFWdpqFllh2spV-QWp-QU4qkCoqzs-zSsovynuvq8n5h3sCJ39d2MXTT2dsr_rudAwArpTkD0IAAAA&amp;ei=bEdpUpe-Ncml4gTkwYHABA&amp;ved=0COABEOgTKAEwFQ" TargetMode="External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google.ru/search?newwindow=1&amp;biw=1600&amp;bih=724&amp;q=%D0%B4%D0%B6%D0%BE%D1%80%D0%B4%D0%B6%D0%B8%D0%BE+%D0%B0%D1%80%D0%BC%D0%B0%D0%BD%D0%B8+%D1%80%D0%BE%D0%B4%D0%B8%D0%BB%D1%81%D1%8F&amp;stick=H4sIAAAAAAAAAGOovnz8BQMDgyoHnxCnfq6-gZFJRkmZllh2spV-QWp-QU4qkCoqzs-zSsovyltdps_9uPlVUh5H2-qV35kjFA5zRQAAwo4dAUIAAAA&amp;sa=X&amp;ei=A0NpUuyMOo2ThgeyooHoAQ&amp;sqi=2&amp;ved=0COMBEOgTKAEwFg" TargetMode="External"/><Relationship Id="rId5" Type="http://schemas.openxmlformats.org/officeDocument/2006/relationships/hyperlink" Target="http://ru.wikipedia.org/wiki/%D0%90%D1%80%D0%BC%D0%B0%D0%BD%D0%B8,_%D0%94%D0%B6%D0%BE%D1%80%D0%B4%D0%B6%D0%BE" TargetMode="External"/><Relationship Id="rId4" Type="http://schemas.openxmlformats.org/officeDocument/2006/relationships/image" Target="../media/image3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google.ru/search?newwindow=1&amp;biw=1600&amp;bih=724&amp;q=%D0%B7%D0%B0%D0%B9%D1%86%D0%B5%D0%B2+%D0%B2%D1%8F%D1%87%D0%B5%D1%81%D0%BB%D0%B0%D0%B2+%D0%BC%D0%B8%D1%85%D0%B0%D0%B9%D0%BB%D0%BE%D0%B2%D0%B8%D1%87+%D1%80%D0%BE%D0%B4%D0%B8%D0%BB%D1%81%D1%8F&amp;stick=H4sIAAAAAAAAAGOovnz8BQMDgxoHnxCXfq6-gVm5UU6ygZZYdrKVfkFqfkFOKpAqKs7Ps0rKL8p7nazTcEXhoN6kLfp6B_puJpm2LfEDABtzvEhDAAAA&amp;sa=X&amp;ei=b0lpUsdrhdbgBMWzgLgN&amp;sqi=2&amp;ved=0CJ4BEOgTKAEwFQ" TargetMode="External"/><Relationship Id="rId4" Type="http://schemas.openxmlformats.org/officeDocument/2006/relationships/image" Target="../media/image42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ru/search?newwindow=1&amp;sa=X&amp;biw=1600&amp;bih=724&amp;q=valentin+yudashkin+%D1%80%D0%BE%D0%B4%D0%B8%D0%BB%D1%81%D1%8F&amp;stick=H4sIAAAAAAAAAGOovnz8BQMDgxoHnxCXfq6-gVFhSllWhZZYdrKVfkFqfkFOKpAqKs7Ps0rKL8qzcDxvazpl-5HkFX354j1Gi6-GXt4EAFCY3ZBDAAAA&amp;ei=akppUof0FcaL4gTxzIDAAQ&amp;ved=0COYBEOgTKAEwGA" TargetMode="External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hyperlink" Target="https://www.google.ru/search?newwindow=1&amp;sa=X&amp;biw=1600&amp;bih=724&amp;q=%D0%BC%D0%BE%D1%81%D0%BA%D0%BE%D0%B2%D1%81%D0%BA%D0%B0%D1%8F+%D0%BE%D0%B1%D0%BB%D0%B0%D1%81%D1%82%D1%8C+%D0%B2%D0%B8%D0%BA%D0%B8%D0%BF%D0%B5%D0%B4%D0%B8%D1%8F&amp;stick=H4sIAAAAAAAAAGOovnz8BQMDgyEHnxCXfq6-gVFhSllWhRInmG2QU1ChJZadbKVfkJpfkJMKpIqK8_OskvKL8jL1l819tI81zzA4x8H1zi8WRv6QegDTdwI3TgAAAA&amp;ei=akppUof0FcaL4gTxzIDAAQ&amp;ved=0COcBEJsTKAIwG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0188" y="2000250"/>
            <a:ext cx="7143750" cy="1660525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Стиль и Силуэт в ОДЕЖДЕ</a:t>
            </a:r>
            <a:endParaRPr lang="ru-RU" sz="4400" dirty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929313" y="3857625"/>
            <a:ext cx="2143125" cy="1371600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buFont typeface="Wingdings" panose="05000000000000000000"/>
              <a:buNone/>
              <a:defRPr/>
            </a:pPr>
            <a:r>
              <a:rPr lang="ru-RU" sz="1200" dirty="0" smtClean="0">
                <a:solidFill>
                  <a:schemeClr val="accent2">
                    <a:lumMod val="75000"/>
                  </a:schemeClr>
                </a:solidFill>
              </a:rPr>
              <a:t>Учитель технологии</a:t>
            </a:r>
          </a:p>
          <a:p>
            <a:pPr fontAlgn="auto">
              <a:spcAft>
                <a:spcPts val="0"/>
              </a:spcAft>
              <a:buFont typeface="Wingdings" panose="05000000000000000000"/>
              <a:buNone/>
              <a:defRPr/>
            </a:pPr>
            <a:r>
              <a:rPr lang="ru-RU" sz="1200" dirty="0" err="1" smtClean="0">
                <a:solidFill>
                  <a:schemeClr val="accent2">
                    <a:lumMod val="75000"/>
                  </a:schemeClr>
                </a:solidFill>
              </a:rPr>
              <a:t>Л.Г.Чичинова</a:t>
            </a:r>
            <a:r>
              <a:rPr lang="ru-RU" sz="12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</a:p>
          <a:p>
            <a:pPr fontAlgn="auto">
              <a:spcAft>
                <a:spcPts val="0"/>
              </a:spcAft>
              <a:buFont typeface="Wingdings" panose="05000000000000000000"/>
              <a:buNone/>
              <a:defRPr/>
            </a:pPr>
            <a:r>
              <a:rPr lang="ru-RU" sz="1200" dirty="0" smtClean="0">
                <a:solidFill>
                  <a:schemeClr val="accent2">
                    <a:lumMod val="75000"/>
                  </a:schemeClr>
                </a:solidFill>
              </a:rPr>
              <a:t>М</a:t>
            </a:r>
            <a:r>
              <a:rPr lang="ru-RU" sz="1200" dirty="0">
                <a:solidFill>
                  <a:schemeClr val="accent2">
                    <a:lumMod val="75000"/>
                  </a:schemeClr>
                </a:solidFill>
              </a:rPr>
              <a:t>К</a:t>
            </a:r>
            <a:r>
              <a:rPr lang="ru-RU" sz="1200" dirty="0" smtClean="0">
                <a:solidFill>
                  <a:schemeClr val="accent2">
                    <a:lumMod val="75000"/>
                  </a:schemeClr>
                </a:solidFill>
              </a:rPr>
              <a:t>ОУ </a:t>
            </a:r>
            <a:r>
              <a:rPr lang="ru-RU" sz="1200" dirty="0" smtClean="0">
                <a:solidFill>
                  <a:schemeClr val="accent2">
                    <a:lumMod val="75000"/>
                  </a:schemeClr>
                </a:solidFill>
              </a:rPr>
              <a:t>«</a:t>
            </a:r>
            <a:r>
              <a:rPr lang="ru-RU" sz="1200" dirty="0" err="1" smtClean="0">
                <a:solidFill>
                  <a:schemeClr val="accent2">
                    <a:lumMod val="75000"/>
                  </a:schemeClr>
                </a:solidFill>
              </a:rPr>
              <a:t>Онгудайская</a:t>
            </a:r>
            <a:r>
              <a:rPr lang="ru-RU" sz="1200" dirty="0" smtClean="0">
                <a:solidFill>
                  <a:schemeClr val="accent2">
                    <a:lumMod val="75000"/>
                  </a:schemeClr>
                </a:solidFill>
              </a:rPr>
              <a:t> СОШ»</a:t>
            </a:r>
            <a:endParaRPr lang="ru-RU" sz="12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6" name="Picture 4" descr="http://evelinestudio.com/wp-content/uploads/2013/03/405077_214131232021198_1022363102_n-300x236.jpg"/>
          <p:cNvPicPr>
            <a:picLocks noChangeAspect="1" noChangeArrowheads="1"/>
          </p:cNvPicPr>
          <p:nvPr/>
        </p:nvPicPr>
        <p:blipFill>
          <a:blip r:embed="rId2" cstate="screen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357290" y="5357826"/>
            <a:ext cx="7429552" cy="1259095"/>
          </a:xfrm>
          <a:prstGeom prst="rect">
            <a:avLst/>
          </a:prstGeom>
          <a:noFill/>
        </p:spPr>
      </p:pic>
      <p:pic>
        <p:nvPicPr>
          <p:cNvPr id="8" name="Picture 4" descr="http://evelinestudio.com/wp-content/uploads/2013/03/405077_214131232021198_1022363102_n-300x236.jpg"/>
          <p:cNvPicPr>
            <a:picLocks noChangeAspect="1" noChangeArrowheads="1"/>
          </p:cNvPicPr>
          <p:nvPr/>
        </p:nvPicPr>
        <p:blipFill>
          <a:blip r:embed="rId3" cstate="screen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357290" y="285728"/>
            <a:ext cx="7429552" cy="1279973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1750" y="142875"/>
            <a:ext cx="3686175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Цель урока</a:t>
            </a:r>
            <a:endParaRPr lang="ru-RU" sz="4000" b="1" dirty="0"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362" name="Номер слайда 2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</a:ln>
        </p:spPr>
        <p:txBody>
          <a:bodyPr wrap="square" lIns="91440" tIns="45720" rIns="91440" bIns="45720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7E3B920-DECD-492F-B9ED-4EEA7E6D7CDF}" type="slidenum">
              <a:rPr lang="ru-RU"/>
              <a:t>2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785938" y="4786313"/>
            <a:ext cx="4572000" cy="36988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accent6">
                  <a:lumMod val="40000"/>
                  <a:lumOff val="60000"/>
                </a:schemeClr>
              </a:solidFill>
              <a:latin typeface="+mn-lt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71563" y="1533525"/>
            <a:ext cx="7215187" cy="53244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ru-RU" sz="3600" dirty="0">
                <a:solidFill>
                  <a:schemeClr val="accent6">
                    <a:lumMod val="40000"/>
                    <a:lumOff val="60000"/>
                  </a:schemeClr>
                </a:solidFill>
                <a:latin typeface="+mn-lt"/>
              </a:rPr>
              <a:t>Познакомиться с историей моды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ru-RU" sz="3600" dirty="0">
                <a:solidFill>
                  <a:schemeClr val="accent6">
                    <a:lumMod val="40000"/>
                    <a:lumOff val="60000"/>
                  </a:schemeClr>
                </a:solidFill>
                <a:latin typeface="+mn-lt"/>
              </a:rPr>
              <a:t>Познакомиться с понятиями силуэта и стиля в одежде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ru-RU" sz="3600" dirty="0">
                <a:solidFill>
                  <a:schemeClr val="accent6">
                    <a:lumMod val="40000"/>
                    <a:lumOff val="60000"/>
                  </a:schemeClr>
                </a:solidFill>
                <a:latin typeface="+mn-lt"/>
              </a:rPr>
              <a:t>Научиться определять стили одежды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ru-RU" sz="3600" dirty="0">
                <a:solidFill>
                  <a:schemeClr val="accent6">
                    <a:lumMod val="40000"/>
                    <a:lumOff val="60000"/>
                  </a:schemeClr>
                </a:solidFill>
                <a:latin typeface="+mn-lt"/>
              </a:rPr>
              <a:t>Познакомиться с известными модельерами мира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ru-RU" sz="2800" dirty="0">
              <a:solidFill>
                <a:schemeClr val="accent6">
                  <a:lumMod val="40000"/>
                  <a:lumOff val="60000"/>
                </a:schemeClr>
              </a:solidFill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ru-RU" sz="2400" dirty="0">
              <a:latin typeface="+mn-lt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28688" y="2571750"/>
            <a:ext cx="68580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ru-RU" dirty="0">
              <a:solidFill>
                <a:schemeClr val="accent6">
                  <a:lumMod val="40000"/>
                  <a:lumOff val="60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63" y="285750"/>
            <a:ext cx="7467600" cy="70326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</a:t>
            </a:r>
            <a:r>
              <a:rPr lang="ru-RU" sz="4000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Немного истории</a:t>
            </a:r>
            <a:endParaRPr lang="ru-RU" sz="4000" dirty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386" name="Номер слайда 2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</a:ln>
        </p:spPr>
        <p:txBody>
          <a:bodyPr wrap="square" lIns="91440" tIns="45720" rIns="91440" bIns="45720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569FC70-7EBB-432B-8E57-F81BF970E033}" type="slidenum">
              <a:rPr lang="ru-RU"/>
              <a:t>3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539553" y="1124744"/>
            <a:ext cx="774719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Как сказала великая Коко </a:t>
            </a:r>
            <a:r>
              <a:rPr lang="ru-RU" sz="2800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Шанель</a:t>
            </a:r>
            <a:r>
              <a:rPr lang="ru-RU" sz="28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«Мода  – капризна и изменчива». </a:t>
            </a:r>
            <a:br>
              <a:rPr lang="ru-RU" sz="28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</a:br>
            <a:r>
              <a:rPr lang="ru-RU" sz="28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Мода – это то, что в определенное время пользуется наибольшей популярностью и признанием большинства.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42938" y="3571875"/>
            <a:ext cx="508119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История одежды с древнейших времен до наших дней является как бы зеркалом, в котором отражается вся история человечества. </a:t>
            </a:r>
            <a:endParaRPr lang="ru-RU" dirty="0" smtClean="0">
              <a:solidFill>
                <a:schemeClr val="accent6">
                  <a:lumMod val="20000"/>
                  <a:lumOff val="80000"/>
                </a:schemeClr>
              </a:solidFill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Каждая </a:t>
            </a:r>
            <a:r>
              <a:rPr lang="ru-RU" dirty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страна, каждый народ в отдельные периоды своего развития налагают свой отпечаток, свои специфические черты на одежду людей.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История моды почти так же стара, как и история костюма.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143875" y="6286500"/>
            <a:ext cx="5715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Л Л</a:t>
            </a:r>
          </a:p>
        </p:txBody>
      </p:sp>
      <p:pic>
        <p:nvPicPr>
          <p:cNvPr id="8" name="Рисунок 7" descr="103405579_large_4063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09396" y="3464456"/>
            <a:ext cx="2105979" cy="3207687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88" y="285750"/>
            <a:ext cx="7467600" cy="550962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Одежда Древней Греции</a:t>
            </a:r>
            <a:endParaRPr lang="ru-RU" sz="4000" dirty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410" name="Номер слайда 2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</a:ln>
        </p:spPr>
        <p:txBody>
          <a:bodyPr wrap="square" lIns="91440" tIns="45720" rIns="91440" bIns="45720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B4D221D-E137-442D-91D4-6B596519C16B}" type="slidenum">
              <a:rPr lang="ru-RU"/>
              <a:t>4</a:t>
            </a:fld>
            <a:endParaRPr lang="ru-RU"/>
          </a:p>
        </p:txBody>
      </p:sp>
      <p:pic>
        <p:nvPicPr>
          <p:cNvPr id="17411" name="Picture 4" descr="http://melissaart.ucoz.com/_fr/1/s813418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3968" y="3681889"/>
            <a:ext cx="4721179" cy="3159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6" descr="http://melissaart.ucoz.com/_fr/1/s725561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00620" y="764704"/>
            <a:ext cx="4457568" cy="2868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0"/>
          <p:cNvSpPr/>
          <p:nvPr/>
        </p:nvSpPr>
        <p:spPr>
          <a:xfrm>
            <a:off x="107504" y="1276984"/>
            <a:ext cx="3701981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Костюм в Древней Греции складывался в тесной связи с условиями </a:t>
            </a:r>
            <a:r>
              <a:rPr lang="ru-RU" sz="28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жизни.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Создание </a:t>
            </a:r>
            <a:r>
              <a:rPr lang="ru-RU" sz="28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костюма, грима, аксессуаров было таким же творением, как и все виды искусства. </a:t>
            </a:r>
            <a:endParaRPr lang="ru-RU" sz="2800" dirty="0" smtClean="0">
              <a:solidFill>
                <a:schemeClr val="accent6">
                  <a:lumMod val="20000"/>
                  <a:lumOff val="80000"/>
                </a:schemeClr>
              </a:solidFill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Женщины </a:t>
            </a:r>
            <a:r>
              <a:rPr lang="ru-RU" sz="28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носили длинный хитон.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072438" y="6286500"/>
            <a:ext cx="5715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Л Л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16632"/>
            <a:ext cx="6948264" cy="470728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/>
              <a:t>    </a:t>
            </a:r>
            <a:r>
              <a:rPr lang="ru-RU" sz="36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Древний Египет</a:t>
            </a:r>
            <a:endParaRPr lang="ru-RU" sz="3600" b="1" dirty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434" name="Номер слайда 2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</a:ln>
        </p:spPr>
        <p:txBody>
          <a:bodyPr wrap="square" lIns="91440" tIns="45720" rIns="91440" bIns="45720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2FAA1BD-760D-4F0E-992C-D4CEAD947C68}" type="slidenum">
              <a:rPr lang="ru-RU"/>
              <a:t>5</a:t>
            </a:fld>
            <a:endParaRPr lang="ru-RU"/>
          </a:p>
        </p:txBody>
      </p:sp>
      <p:pic>
        <p:nvPicPr>
          <p:cNvPr id="18435" name="Picture 6" descr="http://www.historie.ru/uploads/posts/2013-06/1371281392_odegda-drevnego-egip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75856" y="3284985"/>
            <a:ext cx="5736465" cy="3542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179070" y="548680"/>
            <a:ext cx="8785417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История египетской моды тесно связана с религией и культурными ценностями одной из древнейших цивилизаций мира — Древнего Египта!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Лен — основной материал, который использовался для изготовления </a:t>
            </a:r>
            <a:r>
              <a:rPr lang="ru-RU" sz="24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одежды</a:t>
            </a:r>
            <a:r>
              <a:rPr lang="ru-RU" sz="24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Идеалом </a:t>
            </a:r>
            <a:r>
              <a:rPr lang="ru-RU" sz="24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женской красоты в Египте была высокая и худощавая египтянка с тонкой талией и широкими плечами. </a:t>
            </a:r>
            <a:br>
              <a:rPr lang="ru-RU" sz="24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</a:br>
            <a:r>
              <a:rPr lang="ru-RU" sz="2400" dirty="0">
                <a:latin typeface="+mn-lt"/>
              </a:rPr>
              <a:t/>
            </a:r>
            <a:br>
              <a:rPr lang="ru-RU" sz="2400" dirty="0">
                <a:latin typeface="+mn-lt"/>
              </a:rPr>
            </a:br>
            <a:r>
              <a:rPr lang="ru-RU" sz="2000" dirty="0">
                <a:latin typeface="+mn-lt"/>
              </a:rPr>
              <a:t/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/>
            </a:r>
            <a:br>
              <a:rPr lang="ru-RU" sz="2000" dirty="0">
                <a:latin typeface="+mn-lt"/>
              </a:rPr>
            </a:br>
            <a:endParaRPr lang="ru-RU" sz="2000" dirty="0">
              <a:latin typeface="+mn-lt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40870F5-C42A-49B3-970E-7C75E454546C}" type="slidenum">
              <a:rPr lang="ru-RU" smtClean="0"/>
              <a:t>6</a:t>
            </a:fld>
            <a:endParaRPr lang="ru-RU"/>
          </a:p>
        </p:txBody>
      </p:sp>
      <p:pic>
        <p:nvPicPr>
          <p:cNvPr id="3" name="Изображение 2" descr="bb01ed4d4b0b3464c3e6e50b6f21106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476885"/>
            <a:ext cx="4425126" cy="5661025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4603115" y="116840"/>
            <a:ext cx="4129405" cy="75393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bg1"/>
                </a:solidFill>
                <a:latin typeface="+mn-lt"/>
              </a:rPr>
              <a:t>Готический стиль </a:t>
            </a:r>
            <a:r>
              <a:rPr lang="ru-RU" sz="2400" dirty="0">
                <a:solidFill>
                  <a:schemeClr val="bg1"/>
                </a:solidFill>
                <a:latin typeface="+mn-lt"/>
              </a:rPr>
              <a:t>- стиль средневековой Европы </a:t>
            </a:r>
            <a:r>
              <a:rPr lang="en-US" altLang="ru-RU" sz="2400" dirty="0">
                <a:solidFill>
                  <a:schemeClr val="bg1"/>
                </a:solidFill>
                <a:latin typeface="+mn-lt"/>
              </a:rPr>
              <a:t>XII - XIII </a:t>
            </a:r>
            <a:r>
              <a:rPr lang="ru-RU" altLang="ru-RU" sz="2400" dirty="0">
                <a:solidFill>
                  <a:schemeClr val="bg1"/>
                </a:solidFill>
                <a:latin typeface="+mn-lt"/>
              </a:rPr>
              <a:t>в.в  Подчеркивались вертикальные линии в одежде. Платье имело высокую линию талии, узкие рукава, небольшое декольте, юбку собранную пучком  с одной стороны, она переходила в длинный шлейф.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2400" dirty="0">
                <a:solidFill>
                  <a:schemeClr val="bg1"/>
                </a:solidFill>
                <a:latin typeface="+mn-lt"/>
              </a:rPr>
              <a:t>Дополнял костюм головной убор конусообразной формы высотой 70 см. и остроносая обувь.</a:t>
            </a:r>
            <a:r>
              <a:rPr lang="ru-RU" sz="2400" dirty="0">
                <a:solidFill>
                  <a:schemeClr val="bg1"/>
                </a:solidFill>
                <a:latin typeface="+mn-lt"/>
              </a:rPr>
              <a:t/>
            </a:r>
            <a:br>
              <a:rPr lang="ru-RU" sz="2400" dirty="0">
                <a:solidFill>
                  <a:schemeClr val="bg1"/>
                </a:solidFill>
                <a:latin typeface="+mn-lt"/>
              </a:rPr>
            </a:br>
            <a:r>
              <a:rPr lang="ru-RU" sz="2400" dirty="0">
                <a:solidFill>
                  <a:schemeClr val="bg1"/>
                </a:solidFill>
                <a:latin typeface="+mn-lt"/>
              </a:rPr>
              <a:t/>
            </a:r>
            <a:br>
              <a:rPr lang="ru-RU" sz="2400" dirty="0">
                <a:solidFill>
                  <a:schemeClr val="bg1"/>
                </a:solidFill>
                <a:latin typeface="+mn-lt"/>
              </a:rPr>
            </a:br>
            <a:r>
              <a:rPr lang="ru-RU" sz="2400" dirty="0">
                <a:latin typeface="+mn-lt"/>
              </a:rPr>
              <a:t/>
            </a:r>
            <a:br>
              <a:rPr lang="ru-RU" sz="2400" dirty="0">
                <a:latin typeface="+mn-lt"/>
              </a:rPr>
            </a:br>
            <a:endParaRPr lang="ru-RU" sz="2400" dirty="0">
              <a:latin typeface="+mn-lt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40870F5-C42A-49B3-970E-7C75E454546C}" type="slidenum">
              <a:rPr lang="ru-RU" smtClean="0"/>
              <a:t>7</a:t>
            </a:fld>
            <a:endParaRPr lang="ru-RU"/>
          </a:p>
        </p:txBody>
      </p:sp>
      <p:pic>
        <p:nvPicPr>
          <p:cNvPr id="2052" name="Picture 4" descr="C:\Users\Учитель каб2\Desktop\c90f10ee40c6952b37ebfd2c452419f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315" y="548640"/>
            <a:ext cx="4750435" cy="5158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4973955" y="116840"/>
            <a:ext cx="3758565" cy="6492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solidFill>
                  <a:schemeClr val="bg1"/>
                </a:solidFill>
                <a:latin typeface="+mn-lt"/>
              </a:rPr>
              <a:t>Ренесанс - </a:t>
            </a:r>
            <a:r>
              <a:rPr lang="en-US" sz="2400" dirty="0">
                <a:solidFill>
                  <a:schemeClr val="bg1"/>
                </a:solidFill>
                <a:latin typeface="+mn-lt"/>
              </a:rPr>
              <a:t>XYI </a:t>
            </a:r>
            <a:r>
              <a:rPr lang="ru-RU" sz="2400" dirty="0">
                <a:solidFill>
                  <a:schemeClr val="bg1"/>
                </a:solidFill>
                <a:latin typeface="+mn-lt"/>
              </a:rPr>
              <a:t>в. характерно усиленное внимание устойчивости и монументальности фигуры, образцом для подражания начинает служить испанский костюм. Мягкость силуэта исчезает, формы создаются из всевозможных средств.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  <a:latin typeface="+mn-lt"/>
              </a:rPr>
              <a:t>Женское тело заключено в карсет. Удобством эта одежда не отличалась.</a:t>
            </a:r>
            <a:br>
              <a:rPr lang="ru-RU" sz="2400" dirty="0">
                <a:solidFill>
                  <a:schemeClr val="bg1"/>
                </a:solidFill>
                <a:latin typeface="+mn-lt"/>
              </a:rPr>
            </a:br>
            <a:r>
              <a:rPr lang="ru-RU" sz="2400" dirty="0">
                <a:latin typeface="+mn-lt"/>
              </a:rPr>
              <a:t/>
            </a:r>
            <a:br>
              <a:rPr lang="ru-RU" sz="2400" dirty="0">
                <a:latin typeface="+mn-lt"/>
              </a:rPr>
            </a:br>
            <a:endParaRPr lang="ru-RU" sz="2400" dirty="0">
              <a:latin typeface="+mn-lt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40870F5-C42A-49B3-970E-7C75E454546C}" type="slidenum">
              <a:rPr lang="ru-RU" smtClean="0"/>
              <a:t>8</a:t>
            </a:fld>
            <a:endParaRPr lang="ru-RU"/>
          </a:p>
        </p:txBody>
      </p:sp>
      <p:pic>
        <p:nvPicPr>
          <p:cNvPr id="3" name="Изображение 2" descr="grand-court-dress-in-new-style-augustin-de-saint-aubi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6055" y="116632"/>
            <a:ext cx="4873221" cy="6624736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395605" y="260985"/>
            <a:ext cx="3624580" cy="58159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dirty="0">
                <a:solidFill>
                  <a:schemeClr val="bg1"/>
                </a:solidFill>
                <a:latin typeface="+mn-lt"/>
              </a:rPr>
              <a:t>Барокко - </a:t>
            </a:r>
            <a:r>
              <a:rPr lang="en-US" sz="2800" dirty="0">
                <a:solidFill>
                  <a:schemeClr val="bg1"/>
                </a:solidFill>
                <a:latin typeface="+mn-lt"/>
              </a:rPr>
              <a:t>XYII - XYIII </a:t>
            </a:r>
            <a:r>
              <a:rPr lang="ru-RU" sz="2800" dirty="0">
                <a:solidFill>
                  <a:schemeClr val="bg1"/>
                </a:solidFill>
                <a:latin typeface="+mn-lt"/>
              </a:rPr>
              <a:t>в.в. одежда отличалась сложностью и многослойностью.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chemeClr val="bg1"/>
                </a:solidFill>
                <a:latin typeface="+mn-lt"/>
              </a:rPr>
              <a:t>Наряд женщин отличался контрастом форм: тонкий стройный стан сочетался с пышной куполообразной юбкой.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40870F5-C42A-49B3-970E-7C75E454546C}" type="slidenum">
              <a:rPr lang="ru-RU" smtClean="0"/>
              <a:t>9</a:t>
            </a:fld>
            <a:endParaRPr lang="ru-RU"/>
          </a:p>
        </p:txBody>
      </p:sp>
      <p:pic>
        <p:nvPicPr>
          <p:cNvPr id="4098" name="Picture 2" descr="C:\Users\Учитель каб2\Desktop\рококо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8418" y="116632"/>
            <a:ext cx="4808571" cy="662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23215" y="1052830"/>
            <a:ext cx="3624580" cy="40925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dirty="0">
                <a:solidFill>
                  <a:schemeClr val="bg1"/>
                </a:solidFill>
                <a:latin typeface="+mn-lt"/>
              </a:rPr>
              <a:t>Рококо - </a:t>
            </a:r>
            <a:r>
              <a:rPr lang="en-US" sz="2800" dirty="0">
                <a:solidFill>
                  <a:schemeClr val="bg1"/>
                </a:solidFill>
                <a:latin typeface="+mn-lt"/>
              </a:rPr>
              <a:t>XYII - XYIII </a:t>
            </a:r>
            <a:r>
              <a:rPr lang="ru-RU" sz="2800" dirty="0">
                <a:solidFill>
                  <a:schemeClr val="bg1"/>
                </a:solidFill>
                <a:latin typeface="+mn-lt"/>
              </a:rPr>
              <a:t>в.в. одежда не претерпела сильных изменений.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chemeClr val="bg1"/>
                </a:solidFill>
                <a:latin typeface="+mn-lt"/>
              </a:rPr>
              <a:t>Лишь линии в одежде стали более изощренно изящными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19700" y="3500755"/>
            <a:ext cx="3425825" cy="1143000"/>
          </a:xfrm>
        </p:spPr>
        <p:txBody>
          <a:bodyPr>
            <a:normAutofit fontScale="90000"/>
          </a:bodyPr>
          <a:lstStyle/>
          <a:p>
            <a:r>
              <a:rPr lang="ru-RU" sz="4000">
                <a:solidFill>
                  <a:schemeClr val="bg1"/>
                </a:solidFill>
              </a:rPr>
              <a:t>Классицизм - </a:t>
            </a:r>
            <a:r>
              <a:rPr lang="ru-RU" sz="3110">
                <a:solidFill>
                  <a:schemeClr val="bg1"/>
                </a:solidFill>
              </a:rPr>
              <a:t>конец </a:t>
            </a:r>
            <a:r>
              <a:rPr lang="en-US" sz="3110">
                <a:solidFill>
                  <a:schemeClr val="bg1"/>
                </a:solidFill>
              </a:rPr>
              <a:t>XYIII </a:t>
            </a:r>
            <a:r>
              <a:rPr lang="ru-RU" sz="3110">
                <a:solidFill>
                  <a:schemeClr val="bg1"/>
                </a:solidFill>
              </a:rPr>
              <a:t>в. одежда характеризуется строгостью линий, четкостью пропорций, простотой форм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BA62CF6-0188-4F4D-8C4A-D601E1E96394}" type="slidenum">
              <a:rPr lang="ru-RU" smtClean="0"/>
              <a:t>10</a:t>
            </a:fld>
            <a:endParaRPr lang="ru-RU"/>
          </a:p>
        </p:txBody>
      </p:sp>
      <p:pic>
        <p:nvPicPr>
          <p:cNvPr id="5122" name="Picture 2" descr="C:\Users\Учитель каб2\Desktop\классицизм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46" y="188640"/>
            <a:ext cx="4703225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980123"/>
            <a:ext cx="7467600" cy="1143000"/>
          </a:xfrm>
        </p:spPr>
        <p:txBody>
          <a:bodyPr>
            <a:normAutofit fontScale="90000"/>
          </a:bodyPr>
          <a:lstStyle/>
          <a:p>
            <a:r>
              <a:rPr lang="ru-RU">
                <a:solidFill>
                  <a:schemeClr val="bg1"/>
                </a:solidFill>
              </a:rPr>
              <a:t>Ампир  -</a:t>
            </a:r>
            <a:r>
              <a:rPr lang="ru-RU"/>
              <a:t> </a:t>
            </a:r>
            <a:r>
              <a:rPr lang="en-US" sz="2400">
                <a:solidFill>
                  <a:schemeClr val="bg1"/>
                </a:solidFill>
              </a:rPr>
              <a:t>XIX</a:t>
            </a:r>
            <a:r>
              <a:rPr lang="ru-RU" sz="2400">
                <a:solidFill>
                  <a:schemeClr val="bg1"/>
                </a:solidFill>
              </a:rPr>
              <a:t> в. освободил женское тело от корсета. платье легкое, прозрачное, из воздушных муслиновых и батистовых тканей плотно облегало талию под грудью подчеркивая естественную стройность фигуры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BA62CF6-0188-4F4D-8C4A-D601E1E96394}" type="slidenum">
              <a:rPr lang="ru-RU" smtClean="0"/>
              <a:t>11</a:t>
            </a:fld>
            <a:endParaRPr lang="ru-RU"/>
          </a:p>
        </p:txBody>
      </p:sp>
      <p:pic>
        <p:nvPicPr>
          <p:cNvPr id="6146" name="Picture 2" descr="C:\Users\Учитель каб2\Desktop\ампир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160" y="2277110"/>
            <a:ext cx="7592060" cy="4463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460" y="3213100"/>
            <a:ext cx="3410585" cy="1143000"/>
          </a:xfrm>
        </p:spPr>
        <p:txBody>
          <a:bodyPr>
            <a:normAutofit fontScale="90000"/>
          </a:bodyPr>
          <a:lstStyle/>
          <a:p>
            <a:r>
              <a:rPr lang="ru-RU" b="1">
                <a:solidFill>
                  <a:schemeClr val="bg1"/>
                </a:solidFill>
              </a:rPr>
              <a:t>Романтизм - </a:t>
            </a:r>
            <a:r>
              <a:rPr lang="ru-RU" sz="2400">
                <a:solidFill>
                  <a:schemeClr val="bg1"/>
                </a:solidFill>
              </a:rPr>
              <a:t>конец </a:t>
            </a:r>
            <a:r>
              <a:rPr lang="en-US" sz="2400">
                <a:solidFill>
                  <a:schemeClr val="bg1"/>
                </a:solidFill>
              </a:rPr>
              <a:t>XIX </a:t>
            </a:r>
            <a:r>
              <a:rPr lang="ru-RU" sz="2400">
                <a:solidFill>
                  <a:schemeClr val="bg1"/>
                </a:solidFill>
              </a:rPr>
              <a:t>в. </a:t>
            </a:r>
            <a:br>
              <a:rPr lang="ru-RU" sz="2400">
                <a:solidFill>
                  <a:schemeClr val="bg1"/>
                </a:solidFill>
              </a:rPr>
            </a:br>
            <a:r>
              <a:rPr lang="ru-RU" sz="2400">
                <a:solidFill>
                  <a:schemeClr val="bg1"/>
                </a:solidFill>
              </a:rPr>
              <a:t>Вновь в платье появляется кринолин бедра увеличиваются до небывалых размеров, под пышными формами платья тело почти скрывается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BA62CF6-0188-4F4D-8C4A-D601E1E96394}" type="slidenum">
              <a:rPr lang="ru-RU" smtClean="0"/>
              <a:t>12</a:t>
            </a:fld>
            <a:endParaRPr lang="ru-RU"/>
          </a:p>
        </p:txBody>
      </p:sp>
      <p:pic>
        <p:nvPicPr>
          <p:cNvPr id="4" name="Замещающее содержимое 3" descr="TheWorldOfFashionMay1838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139565" y="50800"/>
            <a:ext cx="4841875" cy="6756400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01640" y="3357245"/>
            <a:ext cx="3237865" cy="1143000"/>
          </a:xfrm>
        </p:spPr>
        <p:txBody>
          <a:bodyPr>
            <a:normAutofit fontScale="90000"/>
          </a:bodyPr>
          <a:lstStyle/>
          <a:p>
            <a:r>
              <a:rPr lang="ru-RU">
                <a:solidFill>
                  <a:schemeClr val="bg1"/>
                </a:solidFill>
              </a:rPr>
              <a:t>Модерн - </a:t>
            </a:r>
            <a:r>
              <a:rPr lang="ru-RU" sz="2220">
                <a:solidFill>
                  <a:schemeClr val="bg1"/>
                </a:solidFill>
              </a:rPr>
              <a:t>конец </a:t>
            </a:r>
            <a:r>
              <a:rPr lang="en-US" sz="2220">
                <a:solidFill>
                  <a:schemeClr val="bg1"/>
                </a:solidFill>
              </a:rPr>
              <a:t>XIX - </a:t>
            </a:r>
            <a:r>
              <a:rPr lang="ru-RU" altLang="en-US" sz="2220">
                <a:solidFill>
                  <a:schemeClr val="bg1"/>
                </a:solidFill>
              </a:rPr>
              <a:t>начало</a:t>
            </a:r>
            <a:r>
              <a:rPr lang="en-US" sz="2220">
                <a:solidFill>
                  <a:schemeClr val="bg1"/>
                </a:solidFill>
              </a:rPr>
              <a:t> XX </a:t>
            </a:r>
            <a:r>
              <a:rPr lang="ru-RU" sz="2220">
                <a:solidFill>
                  <a:schemeClr val="bg1"/>
                </a:solidFill>
              </a:rPr>
              <a:t>в.</a:t>
            </a:r>
            <a:br>
              <a:rPr lang="ru-RU" sz="2220">
                <a:solidFill>
                  <a:schemeClr val="bg1"/>
                </a:solidFill>
              </a:rPr>
            </a:br>
            <a:r>
              <a:rPr lang="ru-RU" sz="2220">
                <a:solidFill>
                  <a:schemeClr val="bg1"/>
                </a:solidFill>
              </a:rPr>
              <a:t>характеризует стремительное изменение платья от легкого к тяжелому , плотному, с пышными рукавами, с тюрнурами, которые зрительно увеличивали  нижнюю часть торса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BA62CF6-0188-4F4D-8C4A-D601E1E96394}" type="slidenum">
              <a:rPr lang="ru-RU" smtClean="0"/>
              <a:t>13</a:t>
            </a:fld>
            <a:endParaRPr lang="ru-RU"/>
          </a:p>
        </p:txBody>
      </p:sp>
      <p:pic>
        <p:nvPicPr>
          <p:cNvPr id="8194" name="Picture 2" descr="C:\Users\Учитель каб2\Desktop\модерн 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5" y="171450"/>
            <a:ext cx="5226050" cy="6569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11505" y="1051878"/>
            <a:ext cx="7467600" cy="1143000"/>
          </a:xfrm>
        </p:spPr>
        <p:txBody>
          <a:bodyPr>
            <a:normAutofit fontScale="90000"/>
          </a:bodyPr>
          <a:lstStyle/>
          <a:p>
            <a:r>
              <a:rPr lang="ru-RU" altLang="en-US" sz="2220">
                <a:solidFill>
                  <a:schemeClr val="bg1"/>
                </a:solidFill>
              </a:rPr>
              <a:t>Таким образом одежда всегда отражала суть времени и образа жизни людей.</a:t>
            </a:r>
            <a:br>
              <a:rPr lang="ru-RU" altLang="en-US" sz="2220">
                <a:solidFill>
                  <a:schemeClr val="bg1"/>
                </a:solidFill>
              </a:rPr>
            </a:br>
            <a:r>
              <a:rPr lang="ru-RU" altLang="en-US" sz="2220">
                <a:solidFill>
                  <a:schemeClr val="bg1"/>
                </a:solidFill>
              </a:rPr>
              <a:t>Современный стиль одежды характеризует простота и художественная выразительность, разнообразие форм и материалов, гармоничная соласованность формы с назначением и материалом.</a:t>
            </a:r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C76D53-860A-4A43-B903-260570673349}" type="slidenum">
              <a:rPr lang="ru-RU"/>
              <a:t>14</a:t>
            </a:fld>
            <a:endParaRPr lang="ru-RU"/>
          </a:p>
        </p:txBody>
      </p:sp>
      <p:pic>
        <p:nvPicPr>
          <p:cNvPr id="6" name="Замещающее содержимое 5" descr="b9f4034e59fe582c16131be7ee242c28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899160" y="2204720"/>
            <a:ext cx="3048000" cy="4572000"/>
          </a:xfrm>
          <a:prstGeom prst="rect">
            <a:avLst/>
          </a:prstGeom>
        </p:spPr>
      </p:pic>
      <p:pic>
        <p:nvPicPr>
          <p:cNvPr id="10" name="Замещающее содержимое 9" descr="906324-main"/>
          <p:cNvPicPr>
            <a:picLocks noGrp="1" noChangeAspect="1"/>
          </p:cNvPicPr>
          <p:nvPr>
            <p:ph sz="quarter" idx="2"/>
          </p:nvPr>
        </p:nvPicPr>
        <p:blipFill>
          <a:blip r:embed="rId3"/>
          <a:stretch>
            <a:fillRect/>
          </a:stretch>
        </p:blipFill>
        <p:spPr>
          <a:xfrm>
            <a:off x="4499610" y="2195195"/>
            <a:ext cx="3429000" cy="4572000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50" y="428625"/>
            <a:ext cx="6396038" cy="289323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</a:t>
            </a:r>
            <a:r>
              <a:rPr lang="ru-RU" sz="36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Силуэты одежды</a:t>
            </a:r>
            <a:endParaRPr lang="ru-RU" sz="3600" b="1" dirty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42939" y="727345"/>
            <a:ext cx="7486649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66CCFF"/>
                </a:solidFill>
                <a:latin typeface="+mn-lt"/>
              </a:rPr>
              <a:t>         </a:t>
            </a:r>
            <a:r>
              <a:rPr lang="ru-RU" sz="36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Одежда </a:t>
            </a:r>
            <a:r>
              <a:rPr lang="ru-RU" sz="36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совокупность предметов, которыми покрывают тело человека.</a:t>
            </a: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 smtClean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36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Силуэт</a:t>
            </a:r>
            <a:r>
              <a:rPr lang="ru-RU" sz="36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это </a:t>
            </a:r>
            <a:r>
              <a:rPr lang="ru-RU" sz="36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французское слово, которым называют внешние очертания любого предмета, его «тень</a:t>
            </a:r>
            <a:r>
              <a:rPr lang="ru-RU" sz="36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u="sng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Силуэт в одежде </a:t>
            </a:r>
            <a:r>
              <a:rPr lang="ru-RU" sz="36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характерное контурное очертание фигуры человека. </a:t>
            </a:r>
            <a:endParaRPr lang="ru-RU" sz="3600" dirty="0">
              <a:solidFill>
                <a:schemeClr val="accent6">
                  <a:lumMod val="20000"/>
                  <a:lumOff val="8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+mn-lt"/>
              </a:rPr>
              <a:t/>
            </a:r>
            <a:br>
              <a:rPr lang="ru-RU" sz="2000" dirty="0">
                <a:solidFill>
                  <a:schemeClr val="accent2">
                    <a:lumMod val="50000"/>
                  </a:schemeClr>
                </a:solidFill>
                <a:latin typeface="+mn-lt"/>
              </a:rPr>
            </a:br>
            <a:endParaRPr lang="ru-RU" sz="2000" dirty="0">
              <a:solidFill>
                <a:schemeClr val="accent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20483" name="Номер слайда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</a:ln>
        </p:spPr>
        <p:txBody>
          <a:bodyPr wrap="square" lIns="91440" tIns="45720" rIns="91440" bIns="45720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89241FA-5148-4EA5-BED3-C2945486CA68}" type="slidenum">
              <a:rPr lang="ru-RU"/>
              <a:t>15</a:t>
            </a:fld>
            <a:endParaRPr lang="ru-RU"/>
          </a:p>
        </p:txBody>
      </p:sp>
      <p:pic>
        <p:nvPicPr>
          <p:cNvPr id="7" name="Picture 4" descr="http://evelinestudio.com/wp-content/uploads/2013/03/405077_214131232021198_1022363102_n-300x236.jpg"/>
          <p:cNvPicPr>
            <a:picLocks noChangeAspect="1" noChangeArrowheads="1"/>
          </p:cNvPicPr>
          <p:nvPr/>
        </p:nvPicPr>
        <p:blipFill>
          <a:blip r:embed="rId2" cstate="screen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7716034" y="4509120"/>
            <a:ext cx="978371" cy="220065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40870F5-C42A-49B3-970E-7C75E454546C}" type="slidenum">
              <a:rPr lang="ru-RU" smtClean="0"/>
              <a:t>16</a:t>
            </a:fld>
            <a:endParaRPr lang="ru-RU"/>
          </a:p>
        </p:txBody>
      </p:sp>
      <p:pic>
        <p:nvPicPr>
          <p:cNvPr id="1026" name="Picture 2" descr="C:\Users\Учитель каб2\Desktop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88" y="928688"/>
            <a:ext cx="7467600" cy="417512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25602" name="Номер слайда 2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</a:ln>
        </p:spPr>
        <p:txBody>
          <a:bodyPr wrap="square" lIns="91440" tIns="45720" rIns="91440" bIns="45720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BCB01E6-CF35-4ACF-B3C4-EF0EDC2AE65C}" type="slidenum">
              <a:rPr lang="ru-RU"/>
              <a:t>17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55575" y="1268760"/>
            <a:ext cx="312028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Чтобы было легче подобрать одежду, женские фигуры </a:t>
            </a:r>
            <a:r>
              <a:rPr lang="ru-RU" sz="2400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разделили на типы: </a:t>
            </a:r>
            <a:r>
              <a:rPr lang="ru-RU" sz="24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прямоугольник</a:t>
            </a:r>
            <a:r>
              <a:rPr lang="ru-RU" sz="24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, </a:t>
            </a:r>
            <a:r>
              <a:rPr lang="ru-RU" sz="24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песочные </a:t>
            </a:r>
            <a:r>
              <a:rPr lang="ru-RU" sz="24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часы, </a:t>
            </a:r>
            <a:r>
              <a:rPr lang="ru-RU" sz="24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яблоко, груша.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Зная свой тип фигуры,  намного легче подобрать свой гардероб. </a:t>
            </a:r>
          </a:p>
        </p:txBody>
      </p:sp>
      <p:pic>
        <p:nvPicPr>
          <p:cNvPr id="25604" name="Picture 6" descr="&amp;Kcy;&amp;acy;&amp;kcy; &amp;ocy;&amp;pcy;&amp;rcy;&amp;iecy;&amp;dcy;&amp;iecy;&amp;lcy;&amp;icy;&amp;tcy;&amp;softcy; &amp;tcy;&amp;icy;&amp;pcy; &amp;fcy;&amp;icy;&amp;gcy;&amp;ucy;&amp;rcy;&amp;ycy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60455" y="1052736"/>
            <a:ext cx="6083546" cy="5328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467544" y="144590"/>
            <a:ext cx="835292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Основные типы женской фигуры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40870F5-C42A-49B3-970E-7C75E454546C}" type="slidenum">
              <a:rPr lang="ru-RU" smtClean="0"/>
              <a:t>18</a:t>
            </a:fld>
            <a:endParaRPr lang="ru-RU"/>
          </a:p>
        </p:txBody>
      </p:sp>
      <p:pic>
        <p:nvPicPr>
          <p:cNvPr id="1026" name="Picture 2" descr="C:\Users\Учитель каб2\Desktop\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56792"/>
            <a:ext cx="8624795" cy="4695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562873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188640"/>
            <a:ext cx="5616624" cy="552103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6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Стили  одежды</a:t>
            </a:r>
            <a:endParaRPr lang="ru-RU" sz="36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650" name="Номер слайда 2"/>
          <p:cNvSpPr>
            <a:spLocks noGrp="1"/>
          </p:cNvSpPr>
          <p:nvPr>
            <p:ph type="sldNum" sz="quarter" idx="11"/>
          </p:nvPr>
        </p:nvSpPr>
        <p:spPr bwMode="auto">
          <a:xfrm>
            <a:off x="8145460" y="5733256"/>
            <a:ext cx="609600" cy="520700"/>
          </a:xfrm>
          <a:noFill/>
          <a:ln>
            <a:miter lim="800000"/>
          </a:ln>
        </p:spPr>
        <p:txBody>
          <a:bodyPr wrap="square" lIns="91440" tIns="45720" rIns="91440" bIns="45720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C0D1951-B806-4360-833E-2F3157C838B6}" type="slidenum">
              <a:rPr lang="ru-RU"/>
              <a:t>19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24139" y="764704"/>
            <a:ext cx="4347861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Мода проходит, стиль остается. (Коко Шанель).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Стиль </a:t>
            </a:r>
            <a:r>
              <a:rPr lang="ru-RU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лат</a:t>
            </a:r>
            <a:r>
              <a:rPr lang="ru-RU" sz="2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. </a:t>
            </a:r>
            <a:r>
              <a:rPr lang="ru-RU" sz="2400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stilus</a:t>
            </a:r>
            <a:r>
              <a:rPr lang="ru-RU" sz="2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ru-RU" sz="24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– это устойчивый, конкретно определившийся язык эпохи, выражающий ее культуру, понятие красоты, отношение к окружающему миру.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FFC000"/>
                </a:solidFill>
                <a:latin typeface="+mn-lt"/>
              </a:rPr>
              <a:t>Стиль </a:t>
            </a:r>
            <a:r>
              <a:rPr lang="ru-RU" sz="24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– это манера </a:t>
            </a:r>
            <a:r>
              <a:rPr lang="ru-RU" sz="24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одеваться.</a:t>
            </a:r>
            <a:endParaRPr lang="ru-RU" sz="2400" dirty="0">
              <a:solidFill>
                <a:schemeClr val="accent6">
                  <a:lumMod val="20000"/>
                  <a:lumOff val="80000"/>
                </a:schemeClr>
              </a:solidFill>
              <a:latin typeface="+mn-lt"/>
            </a:endParaRPr>
          </a:p>
        </p:txBody>
      </p:sp>
      <p:sp>
        <p:nvSpPr>
          <p:cNvPr id="27652" name="Rectangle 1"/>
          <p:cNvSpPr>
            <a:spLocks noChangeArrowheads="1"/>
          </p:cNvSpPr>
          <p:nvPr/>
        </p:nvSpPr>
        <p:spPr bwMode="auto">
          <a:xfrm>
            <a:off x="3625725" y="4981243"/>
            <a:ext cx="4824535" cy="15696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anchor="ctr">
            <a:spAutoFit/>
          </a:bodyPr>
          <a:lstStyle/>
          <a:p>
            <a:r>
              <a:rPr lang="ru-RU" sz="24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  <a:cs typeface="Times New Roman" panose="02020603050405020304" pitchFamily="18" charset="0"/>
              </a:rPr>
              <a:t>В отношении одежды принято различать </a:t>
            </a:r>
            <a:r>
              <a:rPr lang="ru-RU" sz="2400" dirty="0">
                <a:solidFill>
                  <a:schemeClr val="accent6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  <a:cs typeface="Times New Roman" panose="02020603050405020304" pitchFamily="18" charset="0"/>
              </a:rPr>
              <a:t>три основных стиля: классический ,романтический, спортивный.</a:t>
            </a:r>
            <a:endParaRPr lang="ru-RU" sz="2400" dirty="0">
              <a:solidFill>
                <a:schemeClr val="accent6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</p:txBody>
      </p:sp>
      <p:pic>
        <p:nvPicPr>
          <p:cNvPr id="7" name="Рисунок 6" descr="&amp;acy;&amp;kcy;&amp;scy;&amp;iecy;&amp;scy;&amp;scy;&amp;ucy;&amp;acy;&amp;rcy;&amp;ycy;  &amp;vcy; &amp;kcy;&amp;lcy;&amp;acy;&amp;scy;&amp;scy;&amp;icy;&amp;chcy;&amp;iecy;&amp;scy;&amp;kcy;&amp;ocy;&amp;mcy; &amp;scy;&amp;tcy;&amp;icy;&amp;lcy;&amp;iecy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980728"/>
            <a:ext cx="4472628" cy="4000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00213" y="163905"/>
            <a:ext cx="6429375" cy="528791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 </a:t>
            </a:r>
            <a:r>
              <a:rPr lang="ru-RU" sz="3600" b="1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Классический стиль</a:t>
            </a:r>
            <a:endParaRPr lang="ru-RU" sz="36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674" name="Номер слайда 2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</a:ln>
        </p:spPr>
        <p:txBody>
          <a:bodyPr wrap="square" lIns="91440" tIns="45720" rIns="91440" bIns="45720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F2FDE4A-EF1F-429B-8A5B-53829566C69A}" type="slidenum">
              <a:rPr lang="ru-RU"/>
              <a:t>20</a:t>
            </a:fld>
            <a:endParaRPr lang="ru-RU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04977" y="428170"/>
            <a:ext cx="8547323" cy="25904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tIns="126960" bIns="0" anchor="ctr">
            <a:spAutoFit/>
          </a:bodyPr>
          <a:lstStyle/>
          <a:p>
            <a:endParaRPr lang="ru-RU" sz="1200" dirty="0">
              <a:cs typeface="Times New Roman" panose="02020603050405020304" pitchFamily="18" charset="0"/>
            </a:endParaRPr>
          </a:p>
          <a:p>
            <a:r>
              <a:rPr lang="ru-RU" sz="28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Классический – эталон всех </a:t>
            </a:r>
            <a:r>
              <a:rPr lang="ru-RU" sz="28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стилей </a:t>
            </a: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П</a:t>
            </a:r>
            <a:r>
              <a:rPr lang="ru-RU" sz="20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роверенный временем, «отобранное» веками, почти не меняющийся, это то, что «вне моды». </a:t>
            </a:r>
          </a:p>
          <a:p>
            <a:r>
              <a:rPr lang="ru-RU" sz="20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Он </a:t>
            </a: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актуален всегда и уместен практически </a:t>
            </a:r>
            <a:r>
              <a:rPr lang="ru-RU" sz="20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везде, не </a:t>
            </a: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имеет четких возрастных </a:t>
            </a:r>
            <a:r>
              <a:rPr lang="ru-RU" sz="20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границ</a:t>
            </a: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.</a:t>
            </a:r>
          </a:p>
          <a:p>
            <a:endParaRPr lang="ru-RU" sz="2000" dirty="0">
              <a:latin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eaLnBrk="0" hangingPunct="0"/>
            <a:endParaRPr lang="ru-RU" sz="2000" dirty="0"/>
          </a:p>
        </p:txBody>
      </p:sp>
      <p:pic>
        <p:nvPicPr>
          <p:cNvPr id="28676" name="Рисунок 4" descr="&amp;Ocy;&amp;dcy;&amp;iecy;&amp;zhcy;&amp;dcy;&amp;acy; &amp;vcy; &amp;kcy;&amp;lcy;&amp;acy;&amp;scy;&amp;scy;&amp;icy;&amp;chcy;&amp;iecy;&amp;scy;&amp;kcy;&amp;ocy;&amp;mcy; &amp;scy;&amp;tcy;&amp;icy;&amp;lcy;&amp;iecy;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1880" y="2193933"/>
            <a:ext cx="5292080" cy="46640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258121" y="2636912"/>
            <a:ext cx="3017735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u="sng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Характерными чертами стиля является</a:t>
            </a:r>
            <a:r>
              <a:rPr lang="ru-RU" sz="2000" u="sng" dirty="0">
                <a:solidFill>
                  <a:srgbClr val="FFC000"/>
                </a:solidFill>
                <a:cs typeface="Times New Roman" panose="02020603050405020304" pitchFamily="18" charset="0"/>
              </a:rPr>
              <a:t>: </a:t>
            </a: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простота и </a:t>
            </a:r>
            <a:r>
              <a:rPr lang="ru-RU" sz="20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элегантность,</a:t>
            </a:r>
            <a:endParaRPr lang="ru-RU" sz="2000" dirty="0">
              <a:solidFill>
                <a:schemeClr val="accent6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  <a:p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роскошь и отменное качество </a:t>
            </a:r>
            <a:r>
              <a:rPr lang="ru-RU" sz="20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изделий,</a:t>
            </a:r>
            <a:endParaRPr lang="ru-RU" sz="2000" dirty="0">
              <a:solidFill>
                <a:schemeClr val="accent6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  <a:p>
            <a:r>
              <a:rPr lang="ru-RU" sz="20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строгие </a:t>
            </a: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платья, структурированные </a:t>
            </a:r>
            <a:r>
              <a:rPr lang="ru-RU" sz="20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костюмы,</a:t>
            </a:r>
            <a:endParaRPr lang="ru-RU" sz="2000" dirty="0">
              <a:solidFill>
                <a:schemeClr val="accent6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  <a:p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изящная красивая </a:t>
            </a:r>
            <a:r>
              <a:rPr lang="ru-RU" sz="20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обувь,</a:t>
            </a:r>
            <a:endParaRPr lang="ru-RU" sz="2000" dirty="0">
              <a:solidFill>
                <a:schemeClr val="accent6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  <a:p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минимум </a:t>
            </a:r>
            <a:r>
              <a:rPr lang="ru-RU" sz="20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аксессуаров.</a:t>
            </a:r>
            <a:endParaRPr lang="ru-RU" sz="2000" dirty="0">
              <a:solidFill>
                <a:schemeClr val="accent6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1428" y="116632"/>
            <a:ext cx="6139815" cy="331470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Романтический стиль</a:t>
            </a:r>
            <a:endParaRPr lang="ru-RU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698" name="Номер слайда 2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</a:ln>
        </p:spPr>
        <p:txBody>
          <a:bodyPr wrap="square" lIns="91440" tIns="45720" rIns="91440" bIns="45720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D411F5E-0164-44E5-8D34-8535A690A9D1}" type="slidenum">
              <a:rPr lang="ru-RU"/>
              <a:t>21</a:t>
            </a:fld>
            <a:endParaRPr lang="ru-RU"/>
          </a:p>
        </p:txBody>
      </p:sp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5730873" y="451164"/>
            <a:ext cx="3233615" cy="197485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tIns="126960" bIns="0" anchor="ctr">
            <a:spAutoFit/>
          </a:bodyPr>
          <a:lstStyle/>
          <a:p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</a:rPr>
              <a:t>Этот стиль представляет </a:t>
            </a: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  <a:ea typeface="Calibri" panose="020F0502020204030204" charset="0"/>
                <a:cs typeface="Times New Roman" panose="02020603050405020304" pitchFamily="18" charset="0"/>
              </a:rPr>
              <a:t> одежда нарядная, экстравагантная, подчеркивающая женственность и обаяние.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938145" y="2093044"/>
            <a:ext cx="2792729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0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Этому </a:t>
            </a: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стилю присущи различные отделки: воланы, рюши, оборки, </a:t>
            </a:r>
            <a:r>
              <a:rPr lang="ru-RU" sz="20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кружево, </a:t>
            </a: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вышивка. </a:t>
            </a:r>
            <a:endParaRPr lang="ru-RU" sz="2000" dirty="0" smtClean="0">
              <a:solidFill>
                <a:schemeClr val="accent6">
                  <a:lumMod val="20000"/>
                  <a:lumOff val="80000"/>
                </a:schemeClr>
              </a:solidFill>
              <a:latin typeface="+mn-lt"/>
            </a:endParaRPr>
          </a:p>
          <a:p>
            <a:pPr>
              <a:defRPr/>
            </a:pPr>
            <a:r>
              <a:rPr lang="ru-RU" sz="20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</a:rPr>
              <a:t>Линии </a:t>
            </a: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</a:rPr>
              <a:t>кроя плавные, </a:t>
            </a:r>
            <a:r>
              <a:rPr lang="ru-RU" sz="20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</a:rPr>
              <a:t>мягкие. </a:t>
            </a:r>
            <a:endParaRPr lang="ru-RU" sz="2000" dirty="0">
              <a:solidFill>
                <a:schemeClr val="accent6">
                  <a:lumMod val="20000"/>
                  <a:lumOff val="80000"/>
                </a:schemeClr>
              </a:solidFill>
              <a:latin typeface="Times New Roman" panose="02020603050405020304" pitchFamily="18" charset="0"/>
              <a:ea typeface="Calibri" panose="020F0502020204030204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ru-RU" dirty="0">
              <a:solidFill>
                <a:schemeClr val="accent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23215" y="4580890"/>
            <a:ext cx="5229860" cy="1938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Здесь могут быть использованы и элементы национального (фольклорного) костюма. </a:t>
            </a:r>
            <a:endParaRPr lang="ru-RU" sz="2000" dirty="0" smtClean="0">
              <a:solidFill>
                <a:schemeClr val="accent6">
                  <a:lumMod val="20000"/>
                  <a:lumOff val="80000"/>
                </a:schemeClr>
              </a:solidFill>
              <a:latin typeface="+mn-lt"/>
            </a:endParaRPr>
          </a:p>
          <a:p>
            <a:pPr>
              <a:defRPr/>
            </a:pPr>
            <a:r>
              <a:rPr lang="ru-RU" sz="20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Одежда </a:t>
            </a: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тонко дополняется бижутерией</a:t>
            </a:r>
            <a:r>
              <a:rPr lang="ru-RU" sz="20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.</a:t>
            </a:r>
          </a:p>
          <a:p>
            <a:pPr>
              <a:defRPr/>
            </a:pPr>
            <a:r>
              <a:rPr lang="ru-RU" sz="20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 </a:t>
            </a: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Ткани используются воздушные, блестящие, струящиеся.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43875" y="6286500"/>
            <a:ext cx="5715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Л Л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15" y="476672"/>
            <a:ext cx="2750978" cy="4126851"/>
          </a:xfrm>
          <a:prstGeom prst="rect">
            <a:avLst/>
          </a:prstGeom>
        </p:spPr>
      </p:pic>
      <p:pic>
        <p:nvPicPr>
          <p:cNvPr id="4" name="Замещающее содержимое 3" descr="original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5681980" y="2637155"/>
            <a:ext cx="3438525" cy="4203700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7467600" cy="314325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Спортивный стиль</a:t>
            </a:r>
            <a:endParaRPr lang="ru-RU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722" name="Номер слайда 2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</a:ln>
        </p:spPr>
        <p:txBody>
          <a:bodyPr wrap="square" lIns="91440" tIns="45720" rIns="91440" bIns="45720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2BEFB8A-430A-4001-9122-2D78180DB138}" type="slidenum">
              <a:rPr lang="ru-RU"/>
              <a:t>22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85706" y="548473"/>
            <a:ext cx="81724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Спортивный </a:t>
            </a: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стиль </a:t>
            </a:r>
            <a:r>
              <a:rPr lang="ru-RU" sz="20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  Это </a:t>
            </a: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только одежда для </a:t>
            </a:r>
            <a:r>
              <a:rPr lang="ru-RU" sz="20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спорта и отдыха, </a:t>
            </a: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</a:t>
            </a:r>
            <a:r>
              <a:rPr lang="ru-RU" sz="20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одежда и для </a:t>
            </a: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повседневной </a:t>
            </a:r>
            <a:r>
              <a:rPr lang="ru-RU" sz="20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носки, </a:t>
            </a: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загородных </a:t>
            </a:r>
            <a:r>
              <a:rPr lang="ru-RU" sz="20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прогулок, </a:t>
            </a: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также можно использовать </a:t>
            </a:r>
            <a:r>
              <a:rPr lang="ru-RU" sz="20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</a:t>
            </a: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домашнюю одежду. </a:t>
            </a:r>
            <a:endParaRPr lang="ru-RU" sz="2000" dirty="0" smtClean="0">
              <a:solidFill>
                <a:schemeClr val="accent6">
                  <a:lumMod val="20000"/>
                  <a:lumOff val="8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Удобство </a:t>
            </a: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прежде всего, ничто не должно стеснять движений, простота фасона, отсутствие лишних деталей</a:t>
            </a:r>
            <a:r>
              <a:rPr lang="ru-RU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pic>
        <p:nvPicPr>
          <p:cNvPr id="30726" name="Picture 2" descr="http://www.stroiniashka.ru/statii/eshe_str/poh/14/s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54725" y="3900170"/>
            <a:ext cx="2981771" cy="2794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8143875" y="6286500"/>
            <a:ext cx="5715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Л Л</a:t>
            </a:r>
          </a:p>
        </p:txBody>
      </p:sp>
      <p:pic>
        <p:nvPicPr>
          <p:cNvPr id="3" name="Замещающее содержимое 2" descr="image10-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75548" y="2330450"/>
            <a:ext cx="5936632" cy="4453255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7467600" cy="354965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Фольклорный стиль</a:t>
            </a:r>
            <a:endParaRPr lang="ru-RU" b="1" dirty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746" name="Номер слайда 2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</a:ln>
        </p:spPr>
        <p:txBody>
          <a:bodyPr wrap="square" lIns="91440" tIns="45720" rIns="91440" bIns="45720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031FFF2-6607-4AE5-B150-E70B4802F9D7}" type="slidenum">
              <a:rPr lang="ru-RU"/>
              <a:t>23</a:t>
            </a:fld>
            <a:endParaRPr lang="ru-RU"/>
          </a:p>
        </p:txBody>
      </p:sp>
      <p:pic>
        <p:nvPicPr>
          <p:cNvPr id="31747" name="Рисунок 4" descr="http://s50.radikal.ru/i128/0909/db/87c8b286fc9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05625" y="4630421"/>
            <a:ext cx="2225055" cy="2227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251460" y="647065"/>
            <a:ext cx="8535035" cy="1938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u="sng" dirty="0" smtClean="0">
                <a:solidFill>
                  <a:srgbClr val="FFC000"/>
                </a:solidFill>
                <a:latin typeface="+mn-lt"/>
              </a:rPr>
              <a:t>Фольклорный </a:t>
            </a:r>
            <a:r>
              <a:rPr lang="ru-RU" sz="2000" u="sng" dirty="0">
                <a:solidFill>
                  <a:srgbClr val="FFC000"/>
                </a:solidFill>
                <a:latin typeface="+mn-lt"/>
              </a:rPr>
              <a:t>стиль </a:t>
            </a: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– это разнообразие вышивки и отделки, яркие чистые краски.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50495" y="1412875"/>
            <a:ext cx="8736965" cy="19069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В его арсенале – деревенские юбки с оборками и воланами, блузы с вышивкой, жилеты и вязаные свитеры, овчинные полушубки и сапоги, разноцветные платки и длинные шарфы. </a:t>
            </a:r>
            <a:endParaRPr lang="ru-RU" sz="2000" dirty="0" smtClean="0">
              <a:solidFill>
                <a:schemeClr val="accent6">
                  <a:lumMod val="20000"/>
                  <a:lumOff val="80000"/>
                </a:schemeClr>
              </a:solidFill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В </a:t>
            </a: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современном фольклорном стиле одежды используются элементы национального костюма.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843905" y="2983865"/>
            <a:ext cx="2871470" cy="16300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Применяются при отделке изделий вышивка, мережка, кружево, рюши, шнуровка, </a:t>
            </a:r>
            <a:r>
              <a:rPr lang="ru-RU" sz="20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плетение.</a:t>
            </a:r>
            <a:endParaRPr lang="ru-RU" sz="2000" dirty="0">
              <a:solidFill>
                <a:schemeClr val="accent6">
                  <a:lumMod val="20000"/>
                  <a:lumOff val="80000"/>
                </a:schemeClr>
              </a:solidFill>
              <a:latin typeface="+mn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143875" y="6286500"/>
            <a:ext cx="5715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Л Л</a:t>
            </a:r>
          </a:p>
        </p:txBody>
      </p:sp>
      <p:pic>
        <p:nvPicPr>
          <p:cNvPr id="4" name="Замещающее содержимое 3" descr="2e54aa1c7302bf472514cb3eca7a73f4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251460" y="3061335"/>
            <a:ext cx="5548630" cy="3700531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6275" y="211920"/>
            <a:ext cx="7467600" cy="500063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</a:t>
            </a:r>
            <a:r>
              <a:rPr lang="ru-RU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Джинсовый стиль</a:t>
            </a:r>
            <a:endParaRPr lang="ru-RU" b="1" dirty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770" name="Номер слайда 2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</a:ln>
        </p:spPr>
        <p:txBody>
          <a:bodyPr wrap="square" lIns="91440" tIns="45720" rIns="91440" bIns="45720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FADA35D-E03D-4205-A2B7-1DD5B7047D23}" type="slidenum">
              <a:rPr lang="ru-RU"/>
              <a:t>24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915816" y="723822"/>
            <a:ext cx="572812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На сегодня джинсовый стиль одежды настолько укоренился в мировой моде, что его можно смело назвать одним из самых актуальных и модных стилей в мире.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Джинсы распространились по всему миру, их носят люди всех </a:t>
            </a:r>
            <a:r>
              <a:rPr lang="ru-RU" sz="20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возрастов.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П</a:t>
            </a:r>
            <a:r>
              <a:rPr lang="ru-RU" sz="20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ервоначальна джинсовая одежда была </a:t>
            </a: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задумана, как рабочая одежда?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32772" name="Рисунок 4" descr="http://womanwiki.ru/s/images/thumb/a/a0/Dj-kurt.jpg/300px-Dj-kur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97875"/>
            <a:ext cx="2763457" cy="2782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irc_mi" descr="http://img.ubr.ua/image/24185_20130612143212_51b85c3c644d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4008" y="3249996"/>
            <a:ext cx="4499992" cy="3565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355336" y="3627274"/>
            <a:ext cx="400064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Особенности джинсового стиля одежды – это его практичность и в то же время простота. </a:t>
            </a:r>
            <a:endParaRPr lang="ru-RU" sz="2000" dirty="0" smtClean="0">
              <a:solidFill>
                <a:schemeClr val="accent6">
                  <a:lumMod val="20000"/>
                  <a:lumOff val="80000"/>
                </a:schemeClr>
              </a:solidFill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Джинсовый </a:t>
            </a: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стиль считается самым надежным вариантом на все времена. Правда всегда стоит помнить, данный стиль </a:t>
            </a:r>
            <a:r>
              <a:rPr lang="ru-RU" sz="20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неприемлем </a:t>
            </a: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для переговоров и деловых встреч</a:t>
            </a:r>
            <a:r>
              <a:rPr lang="ru-RU" dirty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43875" y="6215063"/>
            <a:ext cx="57150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Л Л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трапеция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BA62CF6-0188-4F4D-8C4A-D601E1E96394}" type="slidenum">
              <a:rPr lang="ru-RU" smtClean="0"/>
              <a:t>25</a:t>
            </a:fld>
            <a:endParaRPr lang="ru-RU"/>
          </a:p>
        </p:txBody>
      </p:sp>
      <p:pic>
        <p:nvPicPr>
          <p:cNvPr id="4098" name="Picture 2" descr="C:\Users\Учитель каб2\Desktop\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42646"/>
            <a:ext cx="8568952" cy="6318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173787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Овал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BA62CF6-0188-4F4D-8C4A-D601E1E96394}" type="slidenum">
              <a:rPr lang="ru-RU" smtClean="0"/>
              <a:t>26</a:t>
            </a:fld>
            <a:endParaRPr lang="ru-RU"/>
          </a:p>
        </p:txBody>
      </p:sp>
      <p:pic>
        <p:nvPicPr>
          <p:cNvPr id="3074" name="Picture 2" descr="C:\Users\Учитель каб2\Desktop\img_s510767_1_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188641"/>
            <a:ext cx="8544948" cy="6408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232889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6759" y="0"/>
            <a:ext cx="6715125" cy="7143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Известные  модельеры  мира</a:t>
            </a:r>
            <a:endParaRPr lang="ru-RU" b="1" dirty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794" name="Номер слайда 2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</a:ln>
        </p:spPr>
        <p:txBody>
          <a:bodyPr wrap="square" lIns="91440" tIns="45720" rIns="91440" bIns="45720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832E79F-53DA-44FA-9A5F-D12CEB23A3CF}" type="slidenum">
              <a:rPr lang="ru-RU"/>
              <a:t>27</a:t>
            </a:fld>
            <a:endParaRPr lang="ru-RU"/>
          </a:p>
        </p:txBody>
      </p:sp>
      <p:pic>
        <p:nvPicPr>
          <p:cNvPr id="33795" name="Рисунок 3" descr="https://encrypted-tbn1.gstatic.com/images?q=tbn:ANd9GcRiQJbuDUX2ub62e4RtYEJYBS_D5OVofz4QKa03zb9IXfATRknUSSCAFQK811EIfjLAbq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8657" y="761709"/>
            <a:ext cx="2885639" cy="3099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3714751" y="1200408"/>
            <a:ext cx="4357687" cy="83099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r>
              <a:rPr lang="ru-RU" sz="2400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Кристиан</a:t>
            </a:r>
            <a:r>
              <a:rPr lang="ru-RU" sz="24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Диор — французский модельер одежды. </a:t>
            </a:r>
          </a:p>
        </p:txBody>
      </p:sp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3714751" y="2022857"/>
            <a:ext cx="4286250" cy="129266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Родился</a:t>
            </a: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000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21 января 1905 г., </a:t>
            </a:r>
            <a:r>
              <a:rPr lang="ru-RU" sz="2000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Гранвиль</a:t>
            </a: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, Франция</a:t>
            </a:r>
            <a:endParaRPr lang="ru-RU" sz="2000" dirty="0">
              <a:solidFill>
                <a:schemeClr val="accent6">
                  <a:lumMod val="20000"/>
                  <a:lumOff val="8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0" hangingPunct="0"/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Умер</a:t>
            </a:r>
            <a:r>
              <a:rPr lang="ru-RU" sz="2000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23 октября 1957 г</a:t>
            </a:r>
            <a:r>
              <a:rPr lang="ru-RU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chemeClr val="accent6">
                  <a:lumMod val="20000"/>
                  <a:lumOff val="8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0" hangingPunct="0"/>
            <a:endParaRPr lang="ru-RU" dirty="0"/>
          </a:p>
        </p:txBody>
      </p:sp>
      <p:pic>
        <p:nvPicPr>
          <p:cNvPr id="33798" name="Рисунок 8" descr="http://image.tsn.ua/media/images2/original/Nov2009/cf71a35666_183658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32040" y="3710440"/>
            <a:ext cx="3914412" cy="31002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107505" y="3935276"/>
            <a:ext cx="5112568" cy="2831544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anchor="ctr">
            <a:spAutoFit/>
          </a:bodyPr>
          <a:lstStyle/>
          <a:p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Пьер </a:t>
            </a:r>
            <a:r>
              <a:rPr lang="ru-RU" sz="2000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Карде́н</a:t>
            </a: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французский модельер итальянского происхождения</a:t>
            </a:r>
            <a:r>
              <a:rPr lang="ru-RU" sz="20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Один из самых влиятельных в истории высокой моды. С 1947 года работал у </a:t>
            </a:r>
            <a:r>
              <a:rPr lang="ru-RU" sz="2000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Кристиана</a:t>
            </a: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Диора, в 1950 году основал собственный дом моды. </a:t>
            </a:r>
          </a:p>
          <a:p>
            <a:pPr eaLnBrk="0" hangingPunct="0"/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Родился</a:t>
            </a: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2 июля 1922 г</a:t>
            </a:r>
            <a:r>
              <a:rPr lang="ru-RU" sz="20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Сан-</a:t>
            </a:r>
            <a:r>
              <a:rPr lang="ru-RU" sz="2000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Бьяджо</a:t>
            </a: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-</a:t>
            </a:r>
            <a:r>
              <a:rPr lang="ru-RU" sz="2000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ди-Каллальта</a:t>
            </a: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, Италия</a:t>
            </a:r>
            <a:endParaRPr lang="ru-RU" sz="2000" dirty="0">
              <a:solidFill>
                <a:schemeClr val="accent6">
                  <a:lumMod val="20000"/>
                  <a:lumOff val="8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0" hangingPunct="0"/>
            <a:endParaRPr lang="ru-RU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Номер слайда 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</a:ln>
        </p:spPr>
        <p:txBody>
          <a:bodyPr wrap="square" lIns="91440" tIns="45720" rIns="91440" bIns="45720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4BF0E41-6127-4E2B-90B5-1A2EF1F561BF}" type="slidenum">
              <a:rPr lang="ru-RU"/>
              <a:t>28</a:t>
            </a:fld>
            <a:endParaRPr lang="ru-RU"/>
          </a:p>
        </p:txBody>
      </p:sp>
      <p:pic>
        <p:nvPicPr>
          <p:cNvPr id="34818" name="Рисунок 2" descr="https://encrypted-tbn0.gstatic.com/images?q=tbn:ANd9GcQF-JfZdamxc86U_iUE8tyRTedLiktWi2zFrk2REMGxaEl9UTvm0Qnb7XMmIG6dwF__se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536" y="181008"/>
            <a:ext cx="3158638" cy="32702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3851920" y="332656"/>
            <a:ext cx="496855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Жан-Поль </a:t>
            </a:r>
            <a:r>
              <a:rPr lang="ru-RU" sz="2000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Готье</a:t>
            </a: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французский модельер, во многом определивший облик высокой моды 1980-х и 1990-х гг., президент собственного модного дома и компании </a:t>
            </a:r>
            <a:r>
              <a:rPr lang="ru-RU" sz="2000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Jean</a:t>
            </a: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Paul</a:t>
            </a: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Gaultier</a:t>
            </a: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S.A. </a:t>
            </a:r>
          </a:p>
          <a:p>
            <a:pPr eaLnBrk="0" hangingPunct="0"/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Родился</a:t>
            </a: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24 апреля 1952 г. </a:t>
            </a:r>
            <a:r>
              <a:rPr lang="ru-RU" sz="2000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Аркёй</a:t>
            </a: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34820" name="irc_mi" descr="http://dubaiclubs.ru/wp-content/uploads/2012/12/%D0%94%D0%B6%D0%BE%D1%80%D0%B4%D0%B6%D0%B8%D0%BE-%D0%90%D1%80%D0%BC%D0%B0%D0%BD%D0%B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79148" y="2366489"/>
            <a:ext cx="3312368" cy="4421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755576" y="4509120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Джорджо Армани — итальянский дизайнер одежды </a:t>
            </a:r>
            <a:r>
              <a:rPr lang="ru-RU" sz="24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Википедия</a:t>
            </a:r>
            <a:endParaRPr lang="ru-RU" sz="2400" dirty="0">
              <a:solidFill>
                <a:schemeClr val="accent6">
                  <a:lumMod val="20000"/>
                  <a:lumOff val="8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0" hangingPunct="0"/>
            <a:r>
              <a:rPr lang="ru-RU" sz="24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Родился</a:t>
            </a:r>
            <a:r>
              <a:rPr lang="ru-RU" sz="24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11 июля 1934 г. </a:t>
            </a:r>
          </a:p>
          <a:p>
            <a:pPr eaLnBrk="0" hangingPunct="0"/>
            <a:endParaRPr lang="ru-RU" sz="2400" dirty="0">
              <a:solidFill>
                <a:schemeClr val="accent6">
                  <a:lumMod val="20000"/>
                  <a:lumOff val="8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47864" y="1213095"/>
            <a:ext cx="4968552" cy="1143000"/>
          </a:xfrm>
        </p:spPr>
        <p:txBody>
          <a:bodyPr>
            <a:noAutofit/>
          </a:bodyPr>
          <a:lstStyle/>
          <a:p>
            <a:r>
              <a:rPr lang="ru-RU" sz="1800" b="1" dirty="0" smtClean="0">
                <a:solidFill>
                  <a:schemeClr val="bg1"/>
                </a:solidFill>
              </a:rPr>
              <a:t>Надежда </a:t>
            </a:r>
            <a:r>
              <a:rPr lang="ru-RU" sz="1800" b="1" dirty="0" err="1" smtClean="0">
                <a:solidFill>
                  <a:schemeClr val="bg1"/>
                </a:solidFill>
              </a:rPr>
              <a:t>Ломанова</a:t>
            </a:r>
            <a:r>
              <a:rPr lang="ru-RU" sz="1800" b="1" dirty="0" smtClean="0">
                <a:solidFill>
                  <a:schemeClr val="bg1"/>
                </a:solidFill>
              </a:rPr>
              <a:t> </a:t>
            </a:r>
            <a:r>
              <a:rPr lang="ru-RU" sz="1800" dirty="0" smtClean="0">
                <a:solidFill>
                  <a:schemeClr val="bg1"/>
                </a:solidFill>
              </a:rPr>
              <a:t>– </a:t>
            </a:r>
            <a:r>
              <a:rPr lang="ru-RU" sz="1800" dirty="0" smtClean="0">
                <a:solidFill>
                  <a:srgbClr val="00B050"/>
                </a:solidFill>
              </a:rPr>
              <a:t>родилась</a:t>
            </a:r>
            <a:r>
              <a:rPr lang="ru-RU" sz="1800" dirty="0" smtClean="0">
                <a:solidFill>
                  <a:schemeClr val="bg1"/>
                </a:solidFill>
              </a:rPr>
              <a:t> 26 </a:t>
            </a:r>
            <a:r>
              <a:rPr lang="ru-RU" sz="1800" dirty="0">
                <a:solidFill>
                  <a:schemeClr val="bg1"/>
                </a:solidFill>
              </a:rPr>
              <a:t>декабря 1861 </a:t>
            </a:r>
            <a:r>
              <a:rPr lang="ru-RU" sz="1800" dirty="0" smtClean="0">
                <a:solidFill>
                  <a:schemeClr val="bg1"/>
                </a:solidFill>
              </a:rPr>
              <a:t>г. </a:t>
            </a:r>
            <a:br>
              <a:rPr lang="ru-RU" sz="1800" dirty="0" smtClean="0">
                <a:solidFill>
                  <a:schemeClr val="bg1"/>
                </a:solidFill>
              </a:rPr>
            </a:br>
            <a:r>
              <a:rPr lang="ru-RU" sz="1800" dirty="0" smtClean="0">
                <a:solidFill>
                  <a:schemeClr val="bg1"/>
                </a:solidFill>
              </a:rPr>
              <a:t>Российский </a:t>
            </a:r>
            <a:r>
              <a:rPr lang="ru-RU" sz="1800" dirty="0">
                <a:solidFill>
                  <a:schemeClr val="bg1"/>
                </a:solidFill>
              </a:rPr>
              <a:t>и советский модельер, художник театрального костюма. Имела звание «Поставщица Ея Императорского Величества</a:t>
            </a:r>
            <a:r>
              <a:rPr lang="ru-RU" sz="1800" dirty="0" smtClean="0">
                <a:solidFill>
                  <a:schemeClr val="bg1"/>
                </a:solidFill>
              </a:rPr>
              <a:t>».</a:t>
            </a:r>
            <a:br>
              <a:rPr lang="ru-RU" sz="1800" dirty="0" smtClean="0">
                <a:solidFill>
                  <a:schemeClr val="bg1"/>
                </a:solidFill>
              </a:rPr>
            </a:br>
            <a:r>
              <a:rPr lang="ru-RU" sz="1800" dirty="0" smtClean="0">
                <a:solidFill>
                  <a:schemeClr val="bg1"/>
                </a:solidFill>
              </a:rPr>
              <a:t> </a:t>
            </a:r>
            <a:r>
              <a:rPr lang="ru-RU" sz="1800" dirty="0">
                <a:solidFill>
                  <a:schemeClr val="bg1"/>
                </a:solidFill>
              </a:rPr>
              <a:t>Стояла у истоков российской и советской моды XX века. 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BA62CF6-0188-4F4D-8C4A-D601E1E96394}" type="slidenum">
              <a:rPr lang="ru-RU" smtClean="0"/>
              <a:t>29</a:t>
            </a:fld>
            <a:endParaRPr lang="ru-RU"/>
          </a:p>
        </p:txBody>
      </p:sp>
      <p:pic>
        <p:nvPicPr>
          <p:cNvPr id="2050" name="Picture 2" descr="C:\Users\Учитель каб2\Desktop\imgpreview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0"/>
            <a:ext cx="2952327" cy="2471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Учитель каб2\Desktop\1615821611_49-p-platya-nadezhdi-lamanovoi-obraz-5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7794" y="2471800"/>
            <a:ext cx="7569600" cy="4381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712204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Номер слайда 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</a:ln>
        </p:spPr>
        <p:txBody>
          <a:bodyPr wrap="square" lIns="91440" tIns="45720" rIns="91440" bIns="45720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7B1928F-7786-43EB-88A1-FEBCB8F70021}" type="slidenum">
              <a:rPr lang="ru-RU"/>
              <a:t>30</a:t>
            </a:fld>
            <a:endParaRPr lang="ru-RU"/>
          </a:p>
        </p:txBody>
      </p:sp>
      <p:pic>
        <p:nvPicPr>
          <p:cNvPr id="35842" name="Рисунок 2" descr="http://www.peoples.ru/art/fashion/cutur/vyacheslav_zaycev/zaycev_40-2f7a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512" y="116632"/>
            <a:ext cx="2160240" cy="321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Рисунок 3" descr="http://cs303302.vk.me/v303302983/43a7/gju85oXXie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90040" y="3429001"/>
            <a:ext cx="4422447" cy="3403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4" name="Рисунок 5" descr="http://cs418424.vk.me/v418424983/7920/aQ2t64b8oR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440016"/>
            <a:ext cx="4690040" cy="3417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2555777" y="571500"/>
            <a:ext cx="615959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Вячеслав Михайлович Зайцев — советский и российский художник-модельер, живописец и график, профессор. Действительный член РАХ. Народный художник России. </a:t>
            </a:r>
            <a:endParaRPr lang="ru-RU" sz="2400" dirty="0" smtClean="0">
              <a:solidFill>
                <a:schemeClr val="accent6">
                  <a:lumMod val="20000"/>
                  <a:lumOff val="8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Лауреат </a:t>
            </a:r>
            <a:r>
              <a:rPr lang="ru-RU" sz="24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Государственной премии России. </a:t>
            </a:r>
          </a:p>
          <a:p>
            <a:pPr eaLnBrk="0" hangingPunct="0"/>
            <a:r>
              <a:rPr lang="ru-RU" sz="24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Родился</a:t>
            </a:r>
            <a:r>
              <a:rPr lang="ru-RU" sz="24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марта 1938 г.   г. Иваново</a:t>
            </a:r>
            <a:endParaRPr lang="ru-RU" sz="2400" dirty="0">
              <a:solidFill>
                <a:schemeClr val="accent6">
                  <a:lumMod val="20000"/>
                  <a:lumOff val="8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43875" y="6286500"/>
            <a:ext cx="5715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Л Л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Номер слайда 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</a:ln>
        </p:spPr>
        <p:txBody>
          <a:bodyPr wrap="square" lIns="91440" tIns="45720" rIns="91440" bIns="45720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866EFDC-5527-4FC7-BD60-7514B3A9A501}" type="slidenum">
              <a:rPr lang="ru-RU"/>
              <a:t>31</a:t>
            </a:fld>
            <a:endParaRPr lang="ru-RU"/>
          </a:p>
        </p:txBody>
      </p:sp>
      <p:pic>
        <p:nvPicPr>
          <p:cNvPr id="36866" name="Рисунок 2" descr="http://static.fashionbank.ru/photo/2008/11/11869/7130Yudashki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552" y="188640"/>
            <a:ext cx="2736304" cy="4118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251521" y="4186612"/>
            <a:ext cx="367240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dirty="0" smtClean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Валентин </a:t>
            </a: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Абрамович Юдашкин — советский и российский художник-модельер.   Народный художник России. </a:t>
            </a:r>
          </a:p>
          <a:p>
            <a:pPr eaLnBrk="0" hangingPunct="0"/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Родился</a:t>
            </a: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14 октября 1963 г. </a:t>
            </a:r>
            <a:r>
              <a:rPr lang="ru-RU" sz="20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Московская область</a:t>
            </a:r>
            <a:endParaRPr lang="ru-RU" sz="2000" dirty="0">
              <a:solidFill>
                <a:schemeClr val="accent6">
                  <a:lumMod val="20000"/>
                  <a:lumOff val="8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Учитель каб2\Desktop\wp_2020-03-08_20-37-2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6275" y="3462673"/>
            <a:ext cx="5014239" cy="3342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Учитель каб2\Desktop\74d0cb4819fbd79697ffebe990dd3abb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6274" y="62818"/>
            <a:ext cx="5014239" cy="3338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Аспект">
    <a:dk1>
      <a:sysClr val="windowText" lastClr="000000"/>
    </a:dk1>
    <a:lt1>
      <a:sysClr val="window" lastClr="FFFFFF"/>
    </a:lt1>
    <a:dk2>
      <a:srgbClr val="323232"/>
    </a:dk2>
    <a:lt2>
      <a:srgbClr val="E3DED1"/>
    </a:lt2>
    <a:accent1>
      <a:srgbClr val="F07F09"/>
    </a:accent1>
    <a:accent2>
      <a:srgbClr val="9F2936"/>
    </a:accent2>
    <a:accent3>
      <a:srgbClr val="1B587C"/>
    </a:accent3>
    <a:accent4>
      <a:srgbClr val="4E8542"/>
    </a:accent4>
    <a:accent5>
      <a:srgbClr val="604878"/>
    </a:accent5>
    <a:accent6>
      <a:srgbClr val="C19859"/>
    </a:accent6>
    <a:hlink>
      <a:srgbClr val="6B9F25"/>
    </a:hlink>
    <a:folHlink>
      <a:srgbClr val="B26B0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326</TotalTime>
  <Words>1134</Words>
  <Application>Microsoft Office PowerPoint</Application>
  <PresentationFormat>Экран (4:3)</PresentationFormat>
  <Paragraphs>142</Paragraphs>
  <Slides>31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9" baseType="lpstr">
      <vt:lpstr>Arial</vt:lpstr>
      <vt:lpstr>Calibri</vt:lpstr>
      <vt:lpstr>Century Schoolbook</vt:lpstr>
      <vt:lpstr>Monotype Corsiva</vt:lpstr>
      <vt:lpstr>Times New Roman</vt:lpstr>
      <vt:lpstr>Wingdings</vt:lpstr>
      <vt:lpstr>Wingdings 2</vt:lpstr>
      <vt:lpstr>Эркер</vt:lpstr>
      <vt:lpstr>Стиль и Силуэт в ОДЕЖДЕ</vt:lpstr>
      <vt:lpstr>Цель урока</vt:lpstr>
      <vt:lpstr>     Немного истории</vt:lpstr>
      <vt:lpstr>Одежда Древней Греции</vt:lpstr>
      <vt:lpstr>    Древний Египет</vt:lpstr>
      <vt:lpstr>Презентация PowerPoint</vt:lpstr>
      <vt:lpstr>Презентация PowerPoint</vt:lpstr>
      <vt:lpstr>Презентация PowerPoint</vt:lpstr>
      <vt:lpstr>Презентация PowerPoint</vt:lpstr>
      <vt:lpstr>Классицизм - конец XYIII в. одежда характеризуется строгостью линий, четкостью пропорций, простотой форм</vt:lpstr>
      <vt:lpstr>Ампир  - XIX в. освободил женское тело от корсета. платье легкое, прозрачное, из воздушных муслиновых и батистовых тканей плотно облегало талию под грудью подчеркивая естественную стройность фигуры</vt:lpstr>
      <vt:lpstr>Романтизм - конец XIX в.  Вновь в платье появляется кринолин бедра увеличиваются до небывалых размеров, под пышными формами платья тело почти скрывается</vt:lpstr>
      <vt:lpstr>Модерн - конец XIX - начало XX в. характеризует стремительное изменение платья от легкого к тяжелому , плотному, с пышными рукавами, с тюрнурами, которые зрительно увеличивали  нижнюю часть торса</vt:lpstr>
      <vt:lpstr>Таким образом одежда всегда отражала суть времени и образа жизни людей. Современный стиль одежды характеризует простота и художественная выразительность, разнообразие форм и материалов, гармоничная соласованность формы с назначением и материалом.</vt:lpstr>
      <vt:lpstr>               Силуэты одежды</vt:lpstr>
      <vt:lpstr>Презентация PowerPoint</vt:lpstr>
      <vt:lpstr> </vt:lpstr>
      <vt:lpstr>Презентация PowerPoint</vt:lpstr>
      <vt:lpstr>Стили  одежды</vt:lpstr>
      <vt:lpstr> Классический стиль</vt:lpstr>
      <vt:lpstr>Романтический стиль</vt:lpstr>
      <vt:lpstr>Спортивный стиль</vt:lpstr>
      <vt:lpstr>Фольклорный стиль</vt:lpstr>
      <vt:lpstr>                    Джинсовый стиль</vt:lpstr>
      <vt:lpstr>трапеция</vt:lpstr>
      <vt:lpstr>Овал</vt:lpstr>
      <vt:lpstr>Известные  модельеры  мира</vt:lpstr>
      <vt:lpstr>Презентация PowerPoint</vt:lpstr>
      <vt:lpstr>Надежда Ломанова – родилась 26 декабря 1861 г.  Российский и советский модельер, художник театрального костюма. Имела звание «Поставщица Ея Императорского Величества».  Стояла у истоков российской и советской моды XX века. 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пк</dc:creator>
  <cp:lastModifiedBy>Лилия</cp:lastModifiedBy>
  <cp:revision>338</cp:revision>
  <dcterms:created xsi:type="dcterms:W3CDTF">2013-10-30T06:51:00Z</dcterms:created>
  <dcterms:modified xsi:type="dcterms:W3CDTF">2026-03-21T13:34:00Z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AC6BE6B6AA6D48A4B51079C2E9E1E7A8</vt:lpwstr>
  </property>
  <property fmtid="{D5CDD505-2E9C-101B-9397-08002B2CF9AE}" pid="3" name="KSOProductBuildVer">
    <vt:lpwstr>1049-11.2.0.11440</vt:lpwstr>
  </property>
</Properties>
</file>