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7" r:id="rId2"/>
    <p:sldId id="293" r:id="rId3"/>
    <p:sldId id="259" r:id="rId4"/>
    <p:sldId id="289" r:id="rId5"/>
    <p:sldId id="283" r:id="rId6"/>
    <p:sldId id="291" r:id="rId7"/>
    <p:sldId id="284" r:id="rId8"/>
    <p:sldId id="286" r:id="rId9"/>
    <p:sldId id="263" r:id="rId10"/>
    <p:sldId id="29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C3D5"/>
    <a:srgbClr val="2480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65"/>
    <p:restoredTop sz="94359"/>
  </p:normalViewPr>
  <p:slideViewPr>
    <p:cSldViewPr snapToGrid="0" snapToObjects="1">
      <p:cViewPr varScale="1">
        <p:scale>
          <a:sx n="84" d="100"/>
          <a:sy n="84" d="100"/>
        </p:scale>
        <p:origin x="605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A463F9-AC7C-EE41-95DA-6CD77958C203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AF192B-A7F2-BD4A-B96A-F466A2B564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007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51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890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84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720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680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54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9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753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344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32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57C285-43A3-034E-A1B0-6E99DED76AAB}" type="datetimeFigureOut">
              <a:rPr lang="ru-RU" smtClean="0"/>
              <a:pPr/>
              <a:t>19.08.2023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EED08-6EB6-5B40-BBC3-1846E42D8E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805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283369"/>
            <a:ext cx="10515600" cy="102422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Обособленное структурное подразделение подростковый клуб по месту жительства детей и подростков «Юность»</a:t>
            </a:r>
            <a:br>
              <a:rPr lang="ru-RU" sz="2800" b="1" dirty="0" smtClean="0"/>
            </a:br>
            <a:r>
              <a:rPr lang="ru-RU" sz="2800" b="1" dirty="0" smtClean="0"/>
              <a:t>Ростовская область город Новошахтинск</a:t>
            </a:r>
            <a:endParaRPr lang="ru-RU" sz="28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831850" y="2743199"/>
            <a:ext cx="10515600" cy="1581913"/>
          </a:xfrm>
        </p:spPr>
        <p:txBody>
          <a:bodyPr/>
          <a:lstStyle/>
          <a:p>
            <a:r>
              <a:rPr lang="ru-RU" dirty="0" smtClean="0"/>
              <a:t>                     </a:t>
            </a:r>
            <a:r>
              <a:rPr lang="ru-RU" sz="4000" b="1" dirty="0" smtClean="0">
                <a:solidFill>
                  <a:schemeClr val="tx1"/>
                </a:solidFill>
              </a:rPr>
              <a:t>Программа социализации подростков  </a:t>
            </a:r>
          </a:p>
          <a:p>
            <a:r>
              <a:rPr lang="ru-RU" sz="4000" b="1" dirty="0">
                <a:solidFill>
                  <a:schemeClr val="tx1"/>
                </a:solidFill>
              </a:rPr>
              <a:t> </a:t>
            </a:r>
            <a:r>
              <a:rPr lang="ru-RU" sz="4000" b="1" dirty="0" smtClean="0">
                <a:solidFill>
                  <a:schemeClr val="tx1"/>
                </a:solidFill>
              </a:rPr>
              <a:t>                            «</a:t>
            </a:r>
            <a:r>
              <a:rPr lang="ru-RU" sz="4000" b="1" dirty="0" err="1" smtClean="0">
                <a:solidFill>
                  <a:schemeClr val="tx1"/>
                </a:solidFill>
              </a:rPr>
              <a:t>Книговорот</a:t>
            </a:r>
            <a:r>
              <a:rPr lang="ru-RU" sz="4000" b="1" dirty="0" smtClean="0">
                <a:solidFill>
                  <a:schemeClr val="tx1"/>
                </a:solidFill>
              </a:rPr>
              <a:t>»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6888" y="374904"/>
            <a:ext cx="11100562" cy="712851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Программа социализации подростков «</a:t>
            </a:r>
            <a:r>
              <a:rPr lang="ru-RU" sz="2400" dirty="0" err="1" smtClean="0"/>
              <a:t>Книговорот</a:t>
            </a:r>
            <a:r>
              <a:rPr lang="ru-RU" sz="2400" dirty="0"/>
              <a:t>» реализуется </a:t>
            </a:r>
            <a:r>
              <a:rPr lang="ru-RU" sz="2400" dirty="0" smtClean="0"/>
              <a:t>на базе подросткового клуба </a:t>
            </a:r>
            <a:r>
              <a:rPr lang="ru-RU" sz="2400" dirty="0"/>
              <a:t>по месту жительства  детей и подростков «Юность» 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6888" y="1316032"/>
            <a:ext cx="97932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Одним из  направлений деятельности клуба являются творческие объединения: хореография, вокал, экология, английский язык, спортивные объединения, дискуссионный клуб, литературная гостиная и игротека (настольные, интеллектуальные и подвижные игры), Школа телеведущих, </a:t>
            </a:r>
            <a:r>
              <a:rPr lang="ru-RU" dirty="0" smtClean="0"/>
              <a:t> </a:t>
            </a:r>
            <a:r>
              <a:rPr lang="ru-RU" dirty="0"/>
              <a:t>Школа волонтеров, реализуется программа социализации подростков «</a:t>
            </a:r>
            <a:r>
              <a:rPr lang="ru-RU" dirty="0" err="1"/>
              <a:t>Книговорот</a:t>
            </a:r>
            <a:r>
              <a:rPr lang="ru-RU" dirty="0"/>
              <a:t>».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50208" y="2698969"/>
            <a:ext cx="7918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Занятия проходят на безвозмездной основе в кабинетах , зоне отдыха и игр , а так же на территории игровой и спортивной площадок. Клуб объединяет подростков на основе личного интереса.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3336" y="3748023"/>
            <a:ext cx="646493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Уникальность Программы состоит в том, что </a:t>
            </a:r>
            <a:r>
              <a:rPr lang="ru-RU" dirty="0" smtClean="0"/>
              <a:t>в подростковом клубе создано пространство </a:t>
            </a:r>
            <a:r>
              <a:rPr lang="ru-RU" dirty="0" err="1" smtClean="0"/>
              <a:t>буккроссинга</a:t>
            </a:r>
            <a:r>
              <a:rPr lang="ru-RU" dirty="0" smtClean="0"/>
              <a:t>, и ребята имеют возможность  </a:t>
            </a:r>
            <a:r>
              <a:rPr lang="ru-RU" dirty="0"/>
              <a:t>не только </a:t>
            </a:r>
            <a:r>
              <a:rPr lang="ru-RU" dirty="0" smtClean="0"/>
              <a:t>обмениваться </a:t>
            </a:r>
            <a:r>
              <a:rPr lang="ru-RU" dirty="0"/>
              <a:t>книгами, но </a:t>
            </a:r>
            <a:r>
              <a:rPr lang="ru-RU" dirty="0" smtClean="0"/>
              <a:t>и совместно читаем </a:t>
            </a:r>
            <a:r>
              <a:rPr lang="ru-RU" dirty="0"/>
              <a:t>книги известных авторов, классиков русской и советской литературы,  </a:t>
            </a:r>
            <a:r>
              <a:rPr lang="ru-RU" dirty="0" smtClean="0"/>
              <a:t>предоставляем </a:t>
            </a:r>
            <a:r>
              <a:rPr lang="ru-RU" dirty="0"/>
              <a:t>возможность ребятам проявить себя в написании стихов , рассказов, участвовать в литературных конкурсах. </a:t>
            </a:r>
          </a:p>
          <a:p>
            <a:r>
              <a:rPr lang="ru-RU" dirty="0"/>
              <a:t>И для того, чтобы книги не пылились на полке, а жили, попадали в руки новых читателей, мы реализуем Программу.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271" y="3607969"/>
            <a:ext cx="3024327" cy="17004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152" y="4929481"/>
            <a:ext cx="3970706" cy="1868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83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336" y="-137160"/>
            <a:ext cx="12170664" cy="6373368"/>
          </a:xfrm>
        </p:spPr>
        <p:txBody>
          <a:bodyPr>
            <a:normAutofit/>
          </a:bodyPr>
          <a:lstStyle/>
          <a:p>
            <a:r>
              <a:rPr lang="ru-RU" sz="2400" b="1" dirty="0"/>
              <a:t>Цель программы</a:t>
            </a:r>
            <a:r>
              <a:rPr lang="ru-RU" sz="2400" b="1" dirty="0" smtClean="0"/>
              <a:t>: </a:t>
            </a:r>
            <a:r>
              <a:rPr lang="ru-RU" sz="2400" i="1" dirty="0" smtClean="0"/>
              <a:t>Создание </a:t>
            </a:r>
            <a:r>
              <a:rPr lang="ru-RU" sz="2400" i="1" dirty="0"/>
              <a:t>уникальной среды, обеспечивающей  бесплатную доступность к книгам путем вовлечения родителей, детей и сотрудников .</a:t>
            </a:r>
            <a:r>
              <a:rPr lang="ru-RU" sz="2400" b="1" i="1" dirty="0"/>
              <a:t/>
            </a:r>
            <a:br>
              <a:rPr lang="ru-RU" sz="2400" b="1" i="1" dirty="0"/>
            </a:br>
            <a:r>
              <a:rPr lang="ru-RU" sz="2400" b="1" i="1" dirty="0"/>
              <a:t>Задачи: </a:t>
            </a:r>
            <a:br>
              <a:rPr lang="ru-RU" sz="2400" b="1" i="1" dirty="0"/>
            </a:br>
            <a:r>
              <a:rPr lang="ru-RU" sz="2400" i="1" dirty="0"/>
              <a:t>– повысить интерес у детей и подростков к чтению;</a:t>
            </a:r>
            <a:br>
              <a:rPr lang="ru-RU" sz="2400" i="1" dirty="0"/>
            </a:br>
            <a:r>
              <a:rPr lang="ru-RU" sz="2400" i="1" dirty="0"/>
              <a:t>– развивать любознательность, речевое общение;</a:t>
            </a:r>
            <a:br>
              <a:rPr lang="ru-RU" sz="2400" i="1" dirty="0"/>
            </a:br>
            <a:r>
              <a:rPr lang="ru-RU" sz="2400" i="1" dirty="0"/>
              <a:t>– расширить представления о художественной литературе;</a:t>
            </a:r>
            <a:br>
              <a:rPr lang="ru-RU" sz="2400" i="1" dirty="0"/>
            </a:br>
            <a:r>
              <a:rPr lang="ru-RU" sz="2400" i="1" dirty="0"/>
              <a:t>- развивать коммуникативные, познавательные умения детей, умение слушать и понимать  произведения разных жанров;</a:t>
            </a:r>
            <a:br>
              <a:rPr lang="ru-RU" sz="2400" i="1" dirty="0"/>
            </a:br>
            <a:r>
              <a:rPr lang="ru-RU" sz="2400" i="1" dirty="0"/>
              <a:t>- развивать интерес у детей и подростков к использованию современных информационных технологий;</a:t>
            </a:r>
            <a:br>
              <a:rPr lang="ru-RU" sz="2400" i="1" dirty="0"/>
            </a:br>
            <a:r>
              <a:rPr lang="ru-RU" sz="2400" i="1" dirty="0"/>
              <a:t>- воспитывать бережное отношение к книге.</a:t>
            </a:r>
            <a:r>
              <a:rPr lang="ru-RU" sz="3600" b="1" i="1" dirty="0"/>
              <a:t/>
            </a:r>
            <a:br>
              <a:rPr lang="ru-RU" sz="3600" b="1" i="1" dirty="0"/>
            </a:br>
            <a:r>
              <a:rPr lang="ru-RU" sz="3600" b="1" i="1" dirty="0"/>
              <a:t/>
            </a:r>
            <a:br>
              <a:rPr lang="ru-RU" sz="3600" b="1" i="1" dirty="0"/>
            </a:br>
            <a:r>
              <a:rPr lang="ru-RU" sz="3600" b="1" i="1" dirty="0"/>
              <a:t/>
            </a:r>
            <a:br>
              <a:rPr lang="ru-RU" sz="3600" b="1" i="1" dirty="0"/>
            </a:br>
            <a:r>
              <a:rPr lang="ru-RU" i="1" dirty="0"/>
              <a:t/>
            </a:r>
            <a:br>
              <a:rPr lang="ru-RU" i="1" dirty="0"/>
            </a:br>
            <a:endParaRPr lang="ru-RU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268" y="3791590"/>
            <a:ext cx="2499400" cy="31430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527" y="3791590"/>
            <a:ext cx="5020706" cy="27463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083" y="3928307"/>
            <a:ext cx="3121189" cy="1980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94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" y="146304"/>
            <a:ext cx="12091416" cy="1371600"/>
          </a:xfrm>
        </p:spPr>
        <p:txBody>
          <a:bodyPr>
            <a:norm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8412" y="146304"/>
            <a:ext cx="11795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Сегодня дети и подростки больше заняты общением в социальных сетях, где часто отсутствует элементарная культура: в речи собеседников немало слов-паразитов, элементарных орфографических и пунктуационных ошибок, что свидетельствует о низком уровне грамотности. Ребята очень мало читают литературы.</a:t>
            </a:r>
          </a:p>
          <a:p>
            <a:r>
              <a:rPr lang="ru-RU" dirty="0"/>
              <a:t>Популяризация чтения среди детей и подростков, укрепление русского языка  - основа программы «</a:t>
            </a:r>
            <a:r>
              <a:rPr lang="ru-RU" dirty="0" err="1"/>
              <a:t>Книговорот</a:t>
            </a:r>
            <a:r>
              <a:rPr lang="ru-RU" dirty="0"/>
              <a:t>».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88080" y="1332309"/>
            <a:ext cx="83560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реализации </a:t>
            </a:r>
            <a:r>
              <a:rPr lang="ru-RU" dirty="0" smtClean="0"/>
              <a:t>программы </a:t>
            </a:r>
            <a:r>
              <a:rPr lang="ru-RU" dirty="0"/>
              <a:t>используются различные формы и методы деятельности: конкурсы юных писателей̆ , участие в Школе телеведущих,  Всероссийских конкурсах юных </a:t>
            </a:r>
            <a:r>
              <a:rPr lang="ru-RU" dirty="0" smtClean="0"/>
              <a:t>чтецов, участие в городских и  региональных литературных конкурсах и мероприятиях, мастер-классы, встречи с интересными людьми, беседы, тренинги.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00584" y="2809637"/>
            <a:ext cx="68945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Кроме этого, ребята </a:t>
            </a:r>
            <a:r>
              <a:rPr lang="ru-RU" dirty="0" smtClean="0"/>
              <a:t> обмениваются </a:t>
            </a:r>
            <a:r>
              <a:rPr lang="ru-RU" dirty="0"/>
              <a:t>книгами, и  книги </a:t>
            </a:r>
            <a:r>
              <a:rPr lang="ru-RU" dirty="0" smtClean="0"/>
              <a:t>путешествуют </a:t>
            </a:r>
            <a:r>
              <a:rPr lang="ru-RU" dirty="0"/>
              <a:t>по городу в дома ребят. Интегрируя книгу в этот обмен нестандартным способом, мы придаем особую значимость, как самому процессу, так и предмету. В ходе реализации Программы можно сделать вывод, что совместная работа </a:t>
            </a:r>
            <a:r>
              <a:rPr lang="ru-RU" dirty="0" smtClean="0"/>
              <a:t>объединяет </a:t>
            </a:r>
            <a:r>
              <a:rPr lang="ru-RU" dirty="0"/>
              <a:t>родителей, детей и педагогов общими интересами, впечатлениями, эмоциями, способствует формированию интереса к книге, у детей </a:t>
            </a:r>
            <a:r>
              <a:rPr lang="ru-RU" dirty="0" smtClean="0"/>
              <a:t>появляется </a:t>
            </a:r>
            <a:r>
              <a:rPr lang="ru-RU" dirty="0"/>
              <a:t>желание читать.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7138" y="2705623"/>
            <a:ext cx="2815780" cy="19998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6552" y="4705429"/>
            <a:ext cx="2510980" cy="203149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4885" y="3705526"/>
            <a:ext cx="2905125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05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1040" y="90462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Уникальность Программы состоит в том, что мы </a:t>
            </a:r>
            <a:r>
              <a:rPr lang="ru-RU" sz="2700" dirty="0" smtClean="0"/>
              <a:t>не </a:t>
            </a:r>
            <a:r>
              <a:rPr lang="ru-RU" sz="2700" dirty="0"/>
              <a:t>только </a:t>
            </a:r>
            <a:r>
              <a:rPr lang="ru-RU" sz="2700" dirty="0" smtClean="0"/>
              <a:t>обмениваемся </a:t>
            </a:r>
            <a:r>
              <a:rPr lang="ru-RU" sz="2700" dirty="0"/>
              <a:t>книгами, но и </a:t>
            </a:r>
            <a:r>
              <a:rPr lang="ru-RU" sz="2700" dirty="0" smtClean="0"/>
              <a:t>читаем </a:t>
            </a:r>
            <a:r>
              <a:rPr lang="ru-RU" sz="2700" dirty="0"/>
              <a:t>книги известных авторов, классиков русской и советской литературы</a:t>
            </a:r>
            <a:r>
              <a:rPr lang="ru-RU" sz="2700" dirty="0" smtClean="0"/>
              <a:t>,  </a:t>
            </a:r>
            <a:r>
              <a:rPr lang="ru-RU" sz="2700" dirty="0" err="1" smtClean="0"/>
              <a:t>предоставлякм</a:t>
            </a:r>
            <a:r>
              <a:rPr lang="ru-RU" sz="2700" dirty="0" smtClean="0"/>
              <a:t> </a:t>
            </a:r>
            <a:r>
              <a:rPr lang="ru-RU" sz="2700" dirty="0"/>
              <a:t>возможность ребятам проявить себя в написании стихов , рассказов, участвовать в литературных конкурсах. </a:t>
            </a:r>
            <a:br>
              <a:rPr lang="ru-RU" sz="2700" dirty="0"/>
            </a:br>
            <a:r>
              <a:rPr lang="ru-RU" sz="2700" dirty="0"/>
              <a:t>И для того, чтобы книги не пылились на полке, а жили, попадали в руки новых читателей, мы реализуем Программу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72" y="2437702"/>
            <a:ext cx="3548584" cy="20521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48" y="4350766"/>
            <a:ext cx="3704796" cy="21697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8948" y="2230184"/>
            <a:ext cx="3481623" cy="19874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5464" y="4307014"/>
            <a:ext cx="3462528" cy="19476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3740" y="2364750"/>
            <a:ext cx="2874761" cy="287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95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8428" y="4190900"/>
            <a:ext cx="2310584" cy="2298391"/>
          </a:xfrm>
          <a:prstGeom prst="rect">
            <a:avLst/>
          </a:prstGeom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35700" y="3559964"/>
            <a:ext cx="11248580" cy="1600200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Книгообмен меняет отношение людей к чтению и книгам. Книга-это, прежде всего, мысль. Одна из идей книгообмена состоит в том, что все книги, стоящие на полке – это книги в материальном исполнении. Духовными они становятся лишь в процессе чтения, оставляя в нашей душе свою частичку.</a:t>
            </a:r>
            <a:br>
              <a:rPr lang="ru-RU" sz="2700" dirty="0"/>
            </a:br>
            <a:r>
              <a:rPr lang="ru-RU" sz="2700" dirty="0"/>
              <a:t>Таким образом, мотивация к чтению, к обмену книгами, к созданию своеобразной субкультуры читателей, которые вступают в общение друг с другом – очень знаковое и символическое явление. </a:t>
            </a:r>
            <a:br>
              <a:rPr lang="ru-RU" sz="2700" dirty="0"/>
            </a:br>
            <a:r>
              <a:rPr lang="ru-RU" sz="2700" dirty="0"/>
              <a:t>Занятия по Программе «</a:t>
            </a:r>
            <a:r>
              <a:rPr lang="ru-RU" sz="2700" dirty="0" err="1"/>
              <a:t>Книговорот</a:t>
            </a:r>
            <a:r>
              <a:rPr lang="ru-RU" sz="2700" dirty="0"/>
              <a:t>» осуществляются по 2 направлениям: книгообмен, чтение и осознание произведений, которые содействуют формированию разносторонне развитой, гармоничной личности, воспитанию гражданина, патриота, развитию творческих способностей.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176" y="4074635"/>
            <a:ext cx="2778061" cy="253091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1239" y="4190900"/>
            <a:ext cx="469582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28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864" y="1654429"/>
            <a:ext cx="10515600" cy="1325563"/>
          </a:xfr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ru-RU" sz="5400" dirty="0"/>
              <a:t> </a:t>
            </a:r>
            <a:r>
              <a:rPr lang="ru-RU" sz="2400" dirty="0"/>
              <a:t>Программа построена на основе организации процесса обучения, в </a:t>
            </a:r>
            <a:r>
              <a:rPr lang="ru-RU" sz="2400" dirty="0" smtClean="0"/>
              <a:t>котором главное </a:t>
            </a:r>
            <a:r>
              <a:rPr lang="ru-RU" sz="2400" dirty="0"/>
              <a:t>место отводится активной и разносторонней, в максимальной степени самостоятельной познавательной деятельности обучающихся и состоит из отдельных блоков, связанных между собой общими задачами. </a:t>
            </a:r>
            <a:br>
              <a:rPr lang="ru-RU" sz="2400" dirty="0"/>
            </a:br>
            <a:r>
              <a:rPr lang="ru-RU" sz="2400" dirty="0"/>
              <a:t>1.      Коммуникативный блок.</a:t>
            </a:r>
            <a:br>
              <a:rPr lang="ru-RU" sz="2400" dirty="0"/>
            </a:br>
            <a:r>
              <a:rPr lang="ru-RU" sz="2400" dirty="0"/>
              <a:t>Задача первого блока — знакомство, с имеющейся на книжной полке, художественной литературой, обсуждение, вербальное взаимодействие между </a:t>
            </a:r>
            <a:r>
              <a:rPr lang="ru-RU" sz="2400" dirty="0" smtClean="0"/>
              <a:t>подростками.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2. Творческий блок.</a:t>
            </a:r>
            <a:br>
              <a:rPr lang="ru-RU" sz="2400" dirty="0"/>
            </a:br>
            <a:r>
              <a:rPr lang="ru-RU" sz="2400" dirty="0"/>
              <a:t>Задача второго блока – творческое самовыражение, знакомство подростков с понятием   выразительного  языка творческой деятельности (изобразительной, театральной, поэтической), чтение книг, формирование навыков коллективной работы, выполнение творческих заданий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5016" y="4528798"/>
            <a:ext cx="1453324" cy="21958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632" y="4675632"/>
            <a:ext cx="2182368" cy="21823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2035" y="4981575"/>
            <a:ext cx="3324225" cy="18764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92" y="4910328"/>
            <a:ext cx="1947672" cy="194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18160" y="198361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sz="2700" dirty="0"/>
              <a:t>Клуб посещает более 200 подростков, в том числе и ребята «группы риска».</a:t>
            </a:r>
            <a:br>
              <a:rPr lang="ru-RU" sz="2700" dirty="0"/>
            </a:br>
            <a:r>
              <a:rPr lang="ru-RU" sz="2700" dirty="0" smtClean="0"/>
              <a:t>Реализация программы «</a:t>
            </a:r>
            <a:r>
              <a:rPr lang="ru-RU" sz="2700" dirty="0" err="1" smtClean="0"/>
              <a:t>Книговорот</a:t>
            </a:r>
            <a:r>
              <a:rPr lang="ru-RU" sz="2700" dirty="0" smtClean="0"/>
              <a:t>» </a:t>
            </a:r>
            <a:r>
              <a:rPr lang="ru-RU" sz="2700" dirty="0"/>
              <a:t>сопровождается профессиональной работой педагогов, психологов, </a:t>
            </a:r>
            <a:r>
              <a:rPr lang="ru-RU" sz="2700" dirty="0" smtClean="0"/>
              <a:t> </a:t>
            </a:r>
            <a:r>
              <a:rPr lang="ru-RU" sz="2700" dirty="0"/>
              <a:t>которые через участие в тренингах обучают приемам и техникам эффективного социального взаимодействия и позитивного мышления</a:t>
            </a:r>
            <a:r>
              <a:rPr lang="ru-RU" sz="2700" dirty="0" smtClean="0"/>
              <a:t>.</a:t>
            </a:r>
            <a:br>
              <a:rPr lang="ru-RU" sz="2700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700" dirty="0" smtClean="0"/>
              <a:t>В</a:t>
            </a:r>
            <a:r>
              <a:rPr lang="ru-RU" dirty="0" smtClean="0"/>
              <a:t> </a:t>
            </a:r>
            <a:r>
              <a:rPr lang="ru-RU" sz="2700" dirty="0" smtClean="0"/>
              <a:t>рамках реализации модуля программы </a:t>
            </a:r>
            <a:r>
              <a:rPr lang="ru-RU" sz="2700" dirty="0"/>
              <a:t>– мероприятие «Встреча с интересными людьми» приглашаются </a:t>
            </a:r>
            <a:r>
              <a:rPr lang="ru-RU" sz="2700" dirty="0" smtClean="0"/>
              <a:t> артисты </a:t>
            </a:r>
            <a:r>
              <a:rPr lang="ru-RU" sz="2700" dirty="0" err="1"/>
              <a:t>Новошахтинского</a:t>
            </a:r>
            <a:r>
              <a:rPr lang="ru-RU" sz="2700" dirty="0"/>
              <a:t> драматического театра, психологи муниципального бюджетного учреждения "Центр психолого-педагогической, медицинской и социальной помощи "Успех" города Новошахтинска, представители СМИ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  </a:t>
            </a: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/>
              <a:t/>
            </a:r>
            <a:br>
              <a:rPr lang="ru-RU" sz="2700" dirty="0"/>
            </a:br>
            <a:endParaRPr lang="ru-RU" sz="27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3491" y="3922776"/>
            <a:ext cx="2115693" cy="282092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0139" y="4260978"/>
            <a:ext cx="2482722" cy="248272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5112" y="4260977"/>
            <a:ext cx="1914397" cy="25525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" y="4253737"/>
            <a:ext cx="2712338" cy="2559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03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456" y="328273"/>
            <a:ext cx="117408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Реализация Программы </a:t>
            </a:r>
            <a:r>
              <a:rPr lang="ru-RU" dirty="0" smtClean="0"/>
              <a:t>обеспечивает </a:t>
            </a:r>
            <a:r>
              <a:rPr lang="ru-RU" dirty="0"/>
              <a:t>достижение участниками следующих результатов:</a:t>
            </a:r>
          </a:p>
          <a:p>
            <a:r>
              <a:rPr lang="ru-RU" dirty="0"/>
              <a:t>- Подростки и родители </a:t>
            </a:r>
            <a:r>
              <a:rPr lang="ru-RU" dirty="0" smtClean="0"/>
              <a:t>проявляют </a:t>
            </a:r>
            <a:r>
              <a:rPr lang="ru-RU" dirty="0"/>
              <a:t>интерес к  книжному пространству </a:t>
            </a:r>
            <a:r>
              <a:rPr lang="ru-RU" dirty="0" smtClean="0"/>
              <a:t>( </a:t>
            </a:r>
            <a:r>
              <a:rPr lang="ru-RU" dirty="0"/>
              <a:t>задают вопросы, приносят книги из семейных коллекций)</a:t>
            </a:r>
          </a:p>
          <a:p>
            <a:r>
              <a:rPr lang="ru-RU" dirty="0"/>
              <a:t>- Дети и подростки способны составить небольшие рассказы, поддержать беседу на разнообразные темы.</a:t>
            </a:r>
          </a:p>
          <a:p>
            <a:r>
              <a:rPr lang="ru-RU" dirty="0"/>
              <a:t>-Ребята инициируют помощь в ремонте книг.</a:t>
            </a:r>
          </a:p>
          <a:p>
            <a:r>
              <a:rPr lang="ru-RU" dirty="0"/>
              <a:t>- Количество книг увеличивается в книжном пространстве.</a:t>
            </a:r>
          </a:p>
          <a:p>
            <a:r>
              <a:rPr lang="ru-RU" dirty="0"/>
              <a:t>- Ребята с большим удовольствием участвуют в мероприятиях Программы 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Перспектива развития – активное использование программы внеурочной деятельности «</a:t>
            </a:r>
            <a:r>
              <a:rPr lang="ru-RU" dirty="0" err="1"/>
              <a:t>Книговорот</a:t>
            </a:r>
            <a:r>
              <a:rPr lang="ru-RU" dirty="0"/>
              <a:t>» педагогами школ города.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88" y="3166580"/>
            <a:ext cx="2387946" cy="318392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8214" y="3097060"/>
            <a:ext cx="3253448" cy="32534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2207" y="3602735"/>
            <a:ext cx="3580782" cy="233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68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1392" y="241338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/>
              <a:t>Спасибо за внимание!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14649702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631</Words>
  <Application>Microsoft Office PowerPoint</Application>
  <PresentationFormat>Широкоэкранный</PresentationFormat>
  <Paragraphs>26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Обособленное структурное подразделение подростковый клуб по месту жительства детей и подростков «Юность» Ростовская область город Новошахтинск</vt:lpstr>
      <vt:lpstr>Программа социализации подростков «Книговорот» реализуется на базе подросткового клуба по месту жительства  детей и подростков «Юность» </vt:lpstr>
      <vt:lpstr>Цель программы: Создание уникальной среды, обеспечивающей  бесплатную доступность к книгам путем вовлечения родителей, детей и сотрудников . Задачи:  – повысить интерес у детей и подростков к чтению; – развивать любознательность, речевое общение; – расширить представления о художественной литературе; - развивать коммуникативные, познавательные умения детей, умение слушать и понимать  произведения разных жанров; - развивать интерес у детей и подростков к использованию современных информационных технологий; - воспитывать бережное отношение к книге.    </vt:lpstr>
      <vt:lpstr> </vt:lpstr>
      <vt:lpstr>Уникальность Программы состоит в том, что мы не только обмениваемся книгами, но и читаем книги известных авторов, классиков русской и советской литературы,  предоставлякм возможность ребятам проявить себя в написании стихов , рассказов, участвовать в литературных конкурсах.  И для того, чтобы книги не пылились на полке, а жили, попадали в руки новых читателей, мы реализуем Программу </vt:lpstr>
      <vt:lpstr>Книгообмен меняет отношение людей к чтению и книгам. Книга-это, прежде всего, мысль. Одна из идей книгообмена состоит в том, что все книги, стоящие на полке – это книги в материальном исполнении. Духовными они становятся лишь в процессе чтения, оставляя в нашей душе свою частичку. Таким образом, мотивация к чтению, к обмену книгами, к созданию своеобразной субкультуры читателей, которые вступают в общение друг с другом – очень знаковое и символическое явление.  Занятия по Программе «Книговорот» осуществляются по 2 направлениям: книгообмен, чтение и осознание произведений, которые содействуют формированию разносторонне развитой, гармоничной личности, воспитанию гражданина, патриота, развитию творческих способностей.   </vt:lpstr>
      <vt:lpstr> Программа построена на основе организации процесса обучения, в котором главное место отводится активной и разносторонней, в максимальной степени самостоятельной познавательной деятельности обучающихся и состоит из отдельных блоков, связанных между собой общими задачами.  1.      Коммуникативный блок. Задача первого блока — знакомство, с имеющейся на книжной полке, художественной литературой, обсуждение, вербальное взаимодействие между подростками. 2. Творческий блок. Задача второго блока – творческое самовыражение, знакомство подростков с понятием   выразительного  языка творческой деятельности (изобразительной, театральной, поэтической), чтение книг, формирование навыков коллективной работы, выполнение творческих заданий</vt:lpstr>
      <vt:lpstr>Клуб посещает более 200 подростков, в том числе и ребята «группы риска». Реализация программы «Книговорот» сопровождается профессиональной работой педагогов, психологов,  которые через участие в тренингах обучают приемам и техникам эффективного социального взаимодействия и позитивного мышления.  В рамках реализации модуля программы – мероприятие «Встреча с интересными людьми» приглашаются  артисты Новошахтинского драматического театра, психологи муниципального бюджетного учреждения "Центр психолого-педагогической, медицинской и социальной помощи "Успех" города Новошахтинска, представители СМИ     </vt:lpstr>
      <vt:lpstr>Презентация PowerPoint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Пользователь</cp:lastModifiedBy>
  <cp:revision>99</cp:revision>
  <cp:lastPrinted>2019-08-19T07:39:53Z</cp:lastPrinted>
  <dcterms:created xsi:type="dcterms:W3CDTF">2019-08-18T15:07:00Z</dcterms:created>
  <dcterms:modified xsi:type="dcterms:W3CDTF">2023-08-19T11:34:40Z</dcterms:modified>
</cp:coreProperties>
</file>