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5" r:id="rId37"/>
    <p:sldId id="296" r:id="rId38"/>
    <p:sldId id="29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3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52D29-173C-481F-B1B9-16283F5CE4F5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589EA-76AF-4710-9D2F-85C57E5BE9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589EA-76AF-4710-9D2F-85C57E5BE933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15C88-C6E9-49D4-853E-97AD74F07E3C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15C88-C6E9-49D4-853E-97AD74F07E3C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15C88-C6E9-49D4-853E-97AD74F07E3C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15C88-C6E9-49D4-853E-97AD74F07E3C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" Type="http://schemas.openxmlformats.org/officeDocument/2006/relationships/slide" Target="slide3.xml"/><Relationship Id="rId21" Type="http://schemas.openxmlformats.org/officeDocument/2006/relationships/slide" Target="slide21.xml"/><Relationship Id="rId34" Type="http://schemas.openxmlformats.org/officeDocument/2006/relationships/slide" Target="slide34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33" Type="http://schemas.openxmlformats.org/officeDocument/2006/relationships/slide" Target="slide33.xml"/><Relationship Id="rId2" Type="http://schemas.openxmlformats.org/officeDocument/2006/relationships/notesSlide" Target="../notesSlides/notesSlide2.xml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29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32" Type="http://schemas.openxmlformats.org/officeDocument/2006/relationships/slide" Target="slide32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28" Type="http://schemas.openxmlformats.org/officeDocument/2006/relationships/slide" Target="slide28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31" Type="http://schemas.openxmlformats.org/officeDocument/2006/relationships/slide" Target="slide31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Relationship Id="rId27" Type="http://schemas.openxmlformats.org/officeDocument/2006/relationships/slide" Target="slide27.xml"/><Relationship Id="rId30" Type="http://schemas.openxmlformats.org/officeDocument/2006/relationships/slide" Target="slide30.xml"/><Relationship Id="rId35" Type="http://schemas.openxmlformats.org/officeDocument/2006/relationships/slide" Target="slide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35/exercise_pic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37/exercise_pic.jp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39/exercise_pic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41/exercise_pic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43/exercise_pic.jp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45/exercise_pic.jp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49/exercise_pic.jp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obrazovanie.ru/data/prof_tests/test_279/exercise_5150/exercise_pic.jpg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:\_news_6091_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42852"/>
            <a:ext cx="8715436" cy="650085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785819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Муниципальная автономная организация</a:t>
            </a:r>
            <a:br>
              <a:rPr lang="ru-RU" sz="1600" b="1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chemeClr val="bg1"/>
                </a:solidFill>
              </a:rPr>
              <a:t>дополнительного образования и профессионального обучения</a:t>
            </a:r>
            <a:br>
              <a:rPr lang="ru-RU" sz="1600" b="1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chemeClr val="bg1"/>
                </a:solidFill>
              </a:rPr>
              <a:t>«Ленинградский учебный центр» станицы Ленинградской</a:t>
            </a:r>
            <a:br>
              <a:rPr lang="ru-RU" sz="1600" b="1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chemeClr val="bg1"/>
                </a:solidFill>
              </a:rPr>
              <a:t>муниципального образования Ленинградский район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129490" cy="2614634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ПРОФОРИЕНТАЦИОННАЯ ИГРА</a:t>
            </a:r>
          </a:p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«САМЫЙ УМНЫЙ»</a:t>
            </a:r>
            <a:endParaRPr lang="ru-RU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r"/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Составитель: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Николай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Б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езуглый,</a:t>
            </a:r>
          </a:p>
          <a:p>
            <a:pPr algn="r"/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г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руппа О-1/2 «Оператор </a:t>
            </a:r>
            <a:r>
              <a:rPr lang="ru-RU" sz="2000" dirty="0" err="1" smtClean="0">
                <a:solidFill>
                  <a:schemeClr val="accent5">
                    <a:lumMod val="75000"/>
                  </a:schemeClr>
                </a:solidFill>
              </a:rPr>
              <a:t>ЭВиВМ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»</a:t>
            </a:r>
          </a:p>
          <a:p>
            <a:pPr algn="r"/>
            <a:endParaRPr lang="ru-RU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2021</a:t>
            </a:r>
            <a:endParaRPr lang="ru-RU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903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480"/>
                <a:gridCol w="1000132"/>
                <a:gridCol w="1000132"/>
                <a:gridCol w="1000132"/>
                <a:gridCol w="1000132"/>
                <a:gridCol w="857256"/>
                <a:gridCol w="857256"/>
                <a:gridCol w="857256"/>
                <a:gridCol w="857224"/>
              </a:tblGrid>
              <a:tr h="1578836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Профессио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/>
                      <a:r>
                        <a:rPr lang="ru-RU" sz="1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нальная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деятельность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3" action="ppaction://hlinksldjump"/>
                        </a:rPr>
                        <a:t>1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4" action="ppaction://hlinksldjump"/>
                        </a:rPr>
                        <a:t>2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5" action="ppaction://hlinksldjump"/>
                        </a:rPr>
                        <a:t>3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6" action="ppaction://hlinksldjump"/>
                        </a:rPr>
                        <a:t>4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7" action="ppaction://hlinksldjump"/>
                        </a:rPr>
                        <a:t>5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8" action="ppaction://hlinksldjump"/>
                        </a:rPr>
                        <a:t>6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9" action="ppaction://hlinksldjump"/>
                        </a:rPr>
                        <a:t>7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0" action="ppaction://hlinksldjump"/>
                        </a:rPr>
                        <a:t>8</a:t>
                      </a:r>
                      <a:endParaRPr lang="ru-RU" sz="7200" b="1" dirty="0"/>
                    </a:p>
                  </a:txBody>
                  <a:tcPr anchor="ctr"/>
                </a:tc>
              </a:tr>
              <a:tr h="18730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От профессии к профессии</a:t>
                      </a:r>
                    </a:p>
                    <a:p>
                      <a:pPr marL="0" algn="ctr" defTabSz="914400" rtl="0" eaLnBrk="1" latinLnBrk="0" hangingPunct="1"/>
                      <a:endParaRPr lang="ru-RU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1" action="ppaction://hlinksldjump"/>
                        </a:rPr>
                        <a:t>1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2" action="ppaction://hlinksldjump"/>
                        </a:rPr>
                        <a:t>2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3" action="ppaction://hlinksldjump"/>
                        </a:rPr>
                        <a:t>3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4" action="ppaction://hlinksldjump"/>
                        </a:rPr>
                        <a:t>4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5" action="ppaction://hlinksldjump"/>
                        </a:rPr>
                        <a:t>5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6" action="ppaction://hlinksldjump"/>
                        </a:rPr>
                        <a:t>6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7" action="ppaction://hlinksldjump"/>
                        </a:rPr>
                        <a:t>7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8" action="ppaction://hlinksldjump"/>
                        </a:rPr>
                        <a:t>8</a:t>
                      </a:r>
                      <a:endParaRPr lang="ru-RU" sz="7200" b="1" dirty="0"/>
                    </a:p>
                  </a:txBody>
                  <a:tcPr anchor="ctr"/>
                </a:tc>
              </a:tr>
              <a:tr h="18730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Интересные факты о профессиях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19" action="ppaction://hlinksldjump"/>
                        </a:rPr>
                        <a:t>1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0" action="ppaction://hlinksldjump"/>
                        </a:rPr>
                        <a:t>2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1" action="ppaction://hlinksldjump"/>
                        </a:rPr>
                        <a:t>3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2" action="ppaction://hlinksldjump"/>
                        </a:rPr>
                        <a:t>4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3" action="ppaction://hlinksldjump"/>
                        </a:rPr>
                        <a:t>5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4" action="ppaction://hlinksldjump"/>
                        </a:rPr>
                        <a:t>6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5" action="ppaction://hlinksldjump"/>
                        </a:rPr>
                        <a:t>7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6" action="ppaction://hlinksldjump"/>
                        </a:rPr>
                        <a:t>8</a:t>
                      </a:r>
                      <a:endParaRPr lang="ru-RU" sz="7200" b="1" dirty="0"/>
                    </a:p>
                  </a:txBody>
                  <a:tcPr anchor="ctr"/>
                </a:tc>
              </a:tr>
              <a:tr h="1578836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Блиц-опрос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7" action="ppaction://hlinksldjump"/>
                        </a:rPr>
                        <a:t>1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8" action="ppaction://hlinksldjump"/>
                        </a:rPr>
                        <a:t>2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29" action="ppaction://hlinksldjump"/>
                        </a:rPr>
                        <a:t>3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30" action="ppaction://hlinksldjump"/>
                        </a:rPr>
                        <a:t>4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31" action="ppaction://hlinksldjump"/>
                        </a:rPr>
                        <a:t>5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32" action="ppaction://hlinksldjump"/>
                        </a:rPr>
                        <a:t>6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33" action="ppaction://hlinksldjump"/>
                        </a:rPr>
                        <a:t>7</a:t>
                      </a:r>
                      <a:endParaRPr lang="ru-RU" sz="7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 smtClean="0">
                          <a:hlinkClick r:id="rId34" action="ppaction://hlinksldjump"/>
                        </a:rPr>
                        <a:t>8</a:t>
                      </a:r>
                      <a:endParaRPr lang="ru-RU" sz="72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Стрелка вниз 7">
            <a:hlinkClick r:id="rId35" action="ppaction://hlinksldjump"/>
          </p:cNvPr>
          <p:cNvSpPr/>
          <p:nvPr/>
        </p:nvSpPr>
        <p:spPr>
          <a:xfrm>
            <a:off x="8786842" y="6215082"/>
            <a:ext cx="357158" cy="6429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moeobrazovanie.ru/data/prof_tests/test_265/exercise_4861/exercise_pi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643182"/>
            <a:ext cx="3810645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501122" cy="621510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	1. Это активное достижение человеком успехов в профессиональной деятельности. Человек добивается этого сам, сообразуясь со своими собственными целями, желаниями и установками.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Мастерство</a:t>
            </a:r>
          </a:p>
          <a:p>
            <a:pPr lvl="0"/>
            <a:r>
              <a:rPr lang="ru-RU" dirty="0" smtClean="0"/>
              <a:t>Планирование</a:t>
            </a:r>
          </a:p>
          <a:p>
            <a:pPr lvl="0"/>
            <a:r>
              <a:rPr lang="ru-RU" dirty="0" smtClean="0"/>
              <a:t>Карьера</a:t>
            </a:r>
          </a:p>
          <a:p>
            <a:pPr lvl="0"/>
            <a:r>
              <a:rPr lang="ru-RU" dirty="0" smtClean="0"/>
              <a:t>Продвижение по службе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472518" cy="621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2. Это слово означает склонность и внутреннее влечение к какому-нибудь делу или профессии, обоснованные наличием необходимых для дела способностями. О чем идет речь?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Самореализация</a:t>
            </a:r>
          </a:p>
          <a:p>
            <a:pPr lvl="0"/>
            <a:r>
              <a:rPr lang="ru-RU" dirty="0" smtClean="0"/>
              <a:t>Престиж</a:t>
            </a:r>
          </a:p>
          <a:p>
            <a:pPr lvl="0"/>
            <a:r>
              <a:rPr lang="ru-RU" dirty="0" smtClean="0"/>
              <a:t>Предназначение</a:t>
            </a:r>
          </a:p>
          <a:p>
            <a:pPr lvl="0"/>
            <a:r>
              <a:rPr lang="ru-RU" dirty="0" smtClean="0"/>
              <a:t>Призвание</a:t>
            </a:r>
          </a:p>
          <a:p>
            <a:endParaRPr lang="ru-RU" dirty="0"/>
          </a:p>
        </p:txBody>
      </p:sp>
      <p:pic>
        <p:nvPicPr>
          <p:cNvPr id="4" name="Рисунок 3" descr="http://www.moeobrazovanie.ru/data/prof_tests/test_265/exercise_4862/exercise_pi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786058"/>
            <a:ext cx="378621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moeobrazovanie.ru/data/prof_tests/test_265/exercise_4864/exercise_pi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214686"/>
            <a:ext cx="400052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472518" cy="628654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	3. Назовите одну из отраслей тяжелой промышленности, производящую всевозможное оборудование, орудия труда, приборы, а также предметы потребления и продукцию.</a:t>
            </a:r>
          </a:p>
          <a:p>
            <a:pPr algn="just">
              <a:buNone/>
            </a:pPr>
            <a:endParaRPr lang="ru-RU" dirty="0" smtClean="0"/>
          </a:p>
          <a:p>
            <a:pPr lvl="0" algn="just"/>
            <a:r>
              <a:rPr lang="ru-RU" dirty="0" smtClean="0"/>
              <a:t>Индустрия</a:t>
            </a:r>
          </a:p>
          <a:p>
            <a:pPr lvl="0" algn="just"/>
            <a:r>
              <a:rPr lang="ru-RU" dirty="0" smtClean="0"/>
              <a:t>Машиностроение</a:t>
            </a:r>
          </a:p>
          <a:p>
            <a:pPr lvl="0" algn="just"/>
            <a:r>
              <a:rPr lang="ru-RU" dirty="0" smtClean="0"/>
              <a:t>Завод</a:t>
            </a:r>
          </a:p>
          <a:p>
            <a:pPr lvl="0" algn="just"/>
            <a:r>
              <a:rPr lang="ru-RU" dirty="0" smtClean="0"/>
              <a:t>Автоматизация</a:t>
            </a:r>
          </a:p>
          <a:p>
            <a:pPr algn="just"/>
            <a:endParaRPr lang="ru-RU" dirty="0"/>
          </a:p>
        </p:txBody>
      </p:sp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329642" cy="59293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4. Профессия этого человека заключается в помощи в выборе фасона изделия, зарисовки выбранного варианта, снятии необходимых мерок, изготовлении лекала для раскроя, раскрое и примерке изделия.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Закройщик</a:t>
            </a:r>
          </a:p>
          <a:p>
            <a:pPr lvl="0"/>
            <a:r>
              <a:rPr lang="ru-RU" dirty="0" smtClean="0"/>
              <a:t>Портной</a:t>
            </a:r>
          </a:p>
          <a:p>
            <a:pPr lvl="0"/>
            <a:r>
              <a:rPr lang="ru-RU" dirty="0" smtClean="0"/>
              <a:t>Швея</a:t>
            </a:r>
          </a:p>
          <a:p>
            <a:pPr lvl="0"/>
            <a:r>
              <a:rPr lang="ru-RU" dirty="0" smtClean="0"/>
              <a:t>Модельер-конструктор</a:t>
            </a:r>
          </a:p>
          <a:p>
            <a:endParaRPr lang="ru-RU" dirty="0"/>
          </a:p>
        </p:txBody>
      </p:sp>
      <p:pic>
        <p:nvPicPr>
          <p:cNvPr id="4" name="Рисунок 3" descr="http://www.moeobrazovanie.ru/data/prof_tests/test_265/exercise_4866/exercise_pi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000372"/>
            <a:ext cx="371477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572560" cy="6286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	5. Человек этой профессии умеет готовить различные виды теста, кремы, начинки, шоколадные массы. Так же в его обязанности входит заготовление сырья по заданной рецептуре, замешивание теста, проверка веса готовых изделий и многое другое. Назовите эту профессию?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Тестовод</a:t>
            </a:r>
          </a:p>
          <a:p>
            <a:pPr lvl="0"/>
            <a:r>
              <a:rPr lang="ru-RU" dirty="0" smtClean="0"/>
              <a:t>Кондитер</a:t>
            </a:r>
          </a:p>
          <a:p>
            <a:pPr lvl="0"/>
            <a:r>
              <a:rPr lang="ru-RU" dirty="0" smtClean="0"/>
              <a:t>Пекарь</a:t>
            </a:r>
          </a:p>
          <a:p>
            <a:pPr lvl="0"/>
            <a:r>
              <a:rPr lang="ru-RU" dirty="0" smtClean="0"/>
              <a:t>Повар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  <p:pic>
        <p:nvPicPr>
          <p:cNvPr id="5" name="Рисунок 4" descr="http://www.moeobrazovanie.ru/data/prof_tests/test_265/exercise_4867/exercise_pic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714752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	6. Какая отрасль народного хозяйства обеспечивает обращение товаров и их движение из сферы производства в сферу потребления?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Коммерция</a:t>
            </a:r>
          </a:p>
          <a:p>
            <a:pPr lvl="0"/>
            <a:r>
              <a:rPr lang="ru-RU" dirty="0" smtClean="0"/>
              <a:t>Бартер</a:t>
            </a:r>
          </a:p>
          <a:p>
            <a:pPr lvl="0"/>
            <a:r>
              <a:rPr lang="ru-RU" dirty="0" smtClean="0"/>
              <a:t>Продажа</a:t>
            </a:r>
          </a:p>
          <a:p>
            <a:pPr lvl="0"/>
            <a:r>
              <a:rPr lang="ru-RU" dirty="0" smtClean="0"/>
              <a:t>Торговля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  <p:pic>
        <p:nvPicPr>
          <p:cNvPr id="5" name="Рисунок 4" descr="http://www.moeobrazovanie.ru/data/prof_tests/test_265/exercise_4872/exercise_pic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2500306"/>
            <a:ext cx="414340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329642" cy="6143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7. Это предприятие общественного питания с широким ассортиментом блюд сложного приготовления, включая заказные и </a:t>
            </a:r>
            <a:r>
              <a:rPr lang="ru-RU" b="1" dirty="0" err="1" smtClean="0"/>
              <a:t>фирменные.Бывает</a:t>
            </a:r>
            <a:r>
              <a:rPr lang="ru-RU" b="1" dirty="0" smtClean="0"/>
              <a:t> общего типа, рыбный, с национальной кухней или с кухней зарубежных стран.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Кафе</a:t>
            </a:r>
          </a:p>
          <a:p>
            <a:pPr lvl="0"/>
            <a:r>
              <a:rPr lang="ru-RU" dirty="0" smtClean="0"/>
              <a:t>Бар</a:t>
            </a:r>
          </a:p>
          <a:p>
            <a:pPr lvl="0"/>
            <a:r>
              <a:rPr lang="ru-RU" dirty="0" smtClean="0"/>
              <a:t>Столовая</a:t>
            </a:r>
          </a:p>
          <a:p>
            <a:pPr lvl="0"/>
            <a:r>
              <a:rPr lang="ru-RU" dirty="0" smtClean="0"/>
              <a:t>Ресторан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  <p:pic>
        <p:nvPicPr>
          <p:cNvPr id="5" name="Рисунок 4" descr="http://www.moeobrazovanie.ru/data/prof_tests/test_265/exercise_4874/exercise_pic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357562"/>
            <a:ext cx="400052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8. Это технологии, преобразующие живой, творческий процесс в продукт – произведение, в момент приобщения к котором другие люди вступают в контакт с его творцом.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Искусство</a:t>
            </a:r>
          </a:p>
          <a:p>
            <a:pPr lvl="0"/>
            <a:r>
              <a:rPr lang="ru-RU" dirty="0" err="1" smtClean="0"/>
              <a:t>Арттехнологии</a:t>
            </a:r>
            <a:endParaRPr lang="ru-RU" dirty="0" smtClean="0"/>
          </a:p>
          <a:p>
            <a:pPr lvl="0"/>
            <a:r>
              <a:rPr lang="ru-RU" dirty="0" smtClean="0"/>
              <a:t>Кино</a:t>
            </a:r>
          </a:p>
          <a:p>
            <a:pPr lvl="0"/>
            <a:r>
              <a:rPr lang="ru-RU" dirty="0" smtClean="0"/>
              <a:t>Театр</a:t>
            </a:r>
          </a:p>
          <a:p>
            <a:endParaRPr lang="ru-RU" dirty="0"/>
          </a:p>
        </p:txBody>
      </p:sp>
      <p:pic>
        <p:nvPicPr>
          <p:cNvPr id="4" name="Рисунок 3" descr="http://www.moeobrazovanie.ru/data/prof_tests/test_265/exercise_4875/exercise_pi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786058"/>
            <a:ext cx="342902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1. </a:t>
            </a:r>
            <a:r>
              <a:rPr lang="ru-RU" b="1" dirty="0" smtClean="0"/>
              <a:t>Эта профессия не рекомендуется людям с заболеваниями, при которых противопоказано долго стоять, а также людям с аллергией на химические препараты. Назовите эту профессию.</a:t>
            </a:r>
          </a:p>
          <a:p>
            <a:pPr>
              <a:buNone/>
            </a:pPr>
            <a:endParaRPr lang="ru-RU" b="1" dirty="0" smtClean="0"/>
          </a:p>
          <a:p>
            <a:r>
              <a:rPr lang="ru-RU" dirty="0" smtClean="0"/>
              <a:t>Официант</a:t>
            </a:r>
          </a:p>
          <a:p>
            <a:r>
              <a:rPr lang="ru-RU" dirty="0" smtClean="0"/>
              <a:t>Учитель</a:t>
            </a:r>
          </a:p>
          <a:p>
            <a:r>
              <a:rPr lang="ru-RU" dirty="0" smtClean="0"/>
              <a:t>Парикмахер</a:t>
            </a:r>
          </a:p>
          <a:p>
            <a:r>
              <a:rPr lang="ru-RU" dirty="0" smtClean="0"/>
              <a:t>Строитель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www.moeobrazovanie.ru/data/prof_tests/test_279/exercise_5135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928934"/>
            <a:ext cx="392909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5911873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	2. </a:t>
            </a:r>
            <a:r>
              <a:rPr lang="ru-RU" sz="2900" b="1" dirty="0" smtClean="0"/>
              <a:t>Человек этой профессии осуществляет проверку финансово-хозяйственной деятельности организации. Проводит внутренний и внешний (независимый) контроль и анализ финансовой отчетности предприятий различных форм собственности, оценивает соответствие правовым актам и нормам налогообложения. Дает рекомендации специалистам с целью предупреждения просчетов и ошибок, способных повлечь за собой штрафные и иные санкции. Консультирует юридические и физические лица по вопросам хозяйственной и финансовой деятельности, бухгалтерской отчетности, проблемам налогообложения. Участвует в рассмотрении исков о неплатежеспособности (банкротстве) в арбитражных судах. О какой профессии идет речь?</a:t>
            </a:r>
          </a:p>
          <a:p>
            <a:pPr algn="just">
              <a:buNone/>
            </a:pPr>
            <a:endParaRPr lang="ru-RU" sz="2900" b="1" dirty="0" smtClean="0"/>
          </a:p>
          <a:p>
            <a:r>
              <a:rPr lang="ru-RU" dirty="0" smtClean="0"/>
              <a:t>Менеджер</a:t>
            </a:r>
          </a:p>
          <a:p>
            <a:r>
              <a:rPr lang="ru-RU" dirty="0" smtClean="0"/>
              <a:t>Аудитор</a:t>
            </a:r>
          </a:p>
          <a:p>
            <a:r>
              <a:rPr lang="ru-RU" dirty="0" err="1" smtClean="0"/>
              <a:t>Мерчендайзер</a:t>
            </a:r>
            <a:endParaRPr lang="ru-RU" dirty="0" smtClean="0"/>
          </a:p>
          <a:p>
            <a:r>
              <a:rPr lang="ru-RU" dirty="0" err="1" smtClean="0"/>
              <a:t>Маркетолог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www.moeobrazovanie.ru/data/prof_tests/test_279/exercise_5137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643314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moeobrazovanie.ru/data/prof_tests/test_279/exercise_5139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2928934"/>
            <a:ext cx="385765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2865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3. </a:t>
            </a:r>
            <a:r>
              <a:rPr lang="ru-RU" sz="2200" b="1" dirty="0" smtClean="0"/>
              <a:t>Осваивать эту профессию желательно людям, имеющим высокую </a:t>
            </a:r>
            <a:r>
              <a:rPr lang="ru-RU" sz="2200" b="1" dirty="0" err="1" smtClean="0"/>
              <a:t>стрессоустойчивость</a:t>
            </a:r>
            <a:r>
              <a:rPr lang="ru-RU" sz="2200" b="1" dirty="0" smtClean="0"/>
              <a:t>, развитые коммуникативные и организаторские способности, внятную речь, хорошую память, способность убеждать собеседника, ответственным, умеющим общаться с людьми лично и по телефону. Желательно знание хотя бы одного иностранного языка, а лучше – нескольких. О какой профессии идет речь?</a:t>
            </a:r>
          </a:p>
          <a:p>
            <a:pPr>
              <a:buNone/>
            </a:pPr>
            <a:endParaRPr lang="ru-RU" sz="2200" b="1" dirty="0" smtClean="0"/>
          </a:p>
          <a:p>
            <a:r>
              <a:rPr lang="ru-RU" dirty="0" smtClean="0"/>
              <a:t>Бармен</a:t>
            </a:r>
          </a:p>
          <a:p>
            <a:r>
              <a:rPr lang="ru-RU" dirty="0" smtClean="0"/>
              <a:t>Стилист</a:t>
            </a:r>
          </a:p>
          <a:p>
            <a:r>
              <a:rPr lang="ru-RU" dirty="0" smtClean="0"/>
              <a:t>Менеджер по туризму</a:t>
            </a:r>
          </a:p>
          <a:p>
            <a:r>
              <a:rPr lang="ru-RU" dirty="0" smtClean="0"/>
              <a:t>Официант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moeobrazovanie.ru/data/prof_tests/test_279/exercise_5141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2714620"/>
            <a:ext cx="32861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	4. </a:t>
            </a:r>
            <a:r>
              <a:rPr lang="ru-RU" sz="2200" b="1" dirty="0" smtClean="0"/>
              <a:t>Если вы хотите стать специалистом в этой профессии, то вам понадобиться усидчивость, аккуратность, способность к длительной кропотливой работе, высокая работоспособность. Понадобиться также умение чувствовать и понимать своих современников, учитывать их потребности и пожелания, возраст, материальное положение. Что это за профессия?</a:t>
            </a:r>
          </a:p>
          <a:p>
            <a:pPr algn="just">
              <a:buNone/>
            </a:pPr>
            <a:endParaRPr lang="ru-RU" sz="2200" b="1" dirty="0" smtClean="0"/>
          </a:p>
          <a:p>
            <a:r>
              <a:rPr lang="ru-RU" dirty="0" smtClean="0"/>
              <a:t>Закройщик</a:t>
            </a:r>
          </a:p>
          <a:p>
            <a:r>
              <a:rPr lang="ru-RU" dirty="0" smtClean="0"/>
              <a:t>Дизайнер</a:t>
            </a:r>
          </a:p>
          <a:p>
            <a:r>
              <a:rPr lang="ru-RU" dirty="0" smtClean="0"/>
              <a:t>Технолог швейного производства</a:t>
            </a:r>
          </a:p>
          <a:p>
            <a:r>
              <a:rPr lang="ru-RU" dirty="0" smtClean="0"/>
              <a:t>Портной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5. В </a:t>
            </a:r>
            <a:r>
              <a:rPr lang="ru-RU" sz="2200" b="1" dirty="0" smtClean="0"/>
              <a:t>своей работе представитель этой профессии использует средства труда: ручные (чертилку, гаечный ключ, молоток), электромеханические (токарные, фрезерные, шлифовальные, строгальные станки), контрольно-измерительные устройства (штангенциркуль, линейку) и приспособления (призмы, кулачки). Назовите эту профессию.</a:t>
            </a:r>
          </a:p>
          <a:p>
            <a:r>
              <a:rPr lang="ru-RU" dirty="0" smtClean="0"/>
              <a:t>Слесарь</a:t>
            </a:r>
          </a:p>
          <a:p>
            <a:r>
              <a:rPr lang="ru-RU" dirty="0" smtClean="0"/>
              <a:t>Фрезеровщик</a:t>
            </a:r>
          </a:p>
          <a:p>
            <a:r>
              <a:rPr lang="ru-RU" dirty="0" smtClean="0"/>
              <a:t>Газосварщик</a:t>
            </a:r>
          </a:p>
          <a:p>
            <a:r>
              <a:rPr lang="ru-RU" dirty="0" smtClean="0"/>
              <a:t>Токарь</a:t>
            </a:r>
          </a:p>
          <a:p>
            <a:endParaRPr lang="ru-RU" dirty="0"/>
          </a:p>
        </p:txBody>
      </p:sp>
      <p:pic>
        <p:nvPicPr>
          <p:cNvPr id="4" name="Рисунок 3" descr="http://www.moeobrazovanie.ru/data/prof_tests/test_279/exercise_5143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714620"/>
            <a:ext cx="421484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	6. </a:t>
            </a:r>
            <a:r>
              <a:rPr lang="ru-RU" b="1" dirty="0" smtClean="0"/>
              <a:t>Осваивать эту профессию рекомендуется людям физически выносливым, аккуратным, внимательным, обладающим хорошей реакцией, отличным зрением, развитым техническим практико-ориентированным мышлением, мелкой моторикой. Выберите эту профессию.</a:t>
            </a:r>
          </a:p>
          <a:p>
            <a:r>
              <a:rPr lang="ru-RU" dirty="0" smtClean="0"/>
              <a:t>Повар</a:t>
            </a:r>
          </a:p>
          <a:p>
            <a:r>
              <a:rPr lang="ru-RU" dirty="0" smtClean="0"/>
              <a:t>Ветеринар</a:t>
            </a:r>
          </a:p>
          <a:p>
            <a:r>
              <a:rPr lang="ru-RU" dirty="0" smtClean="0"/>
              <a:t>Инженер-технолог</a:t>
            </a:r>
          </a:p>
          <a:p>
            <a:r>
              <a:rPr lang="ru-RU" dirty="0" smtClean="0"/>
              <a:t>Электрик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www.moeobrazovanie.ru/data/prof_tests/test_279/exercise_5145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857628"/>
            <a:ext cx="357190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329642" cy="5840435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/>
              <a:t>	7. </a:t>
            </a:r>
            <a:r>
              <a:rPr lang="ru-RU" sz="2600" b="1" dirty="0" smtClean="0"/>
              <a:t>Работа этого специалиста происходит при постоянном зрительном контроле, важную роль играет глазомер. Большая нагрузка приходится на суставно-мускульный аппарат рук работающего. Ему необходима физическая сила, ловкость, выносливость, высокий уровень координации движений. Работа в постоянно меняющихся условиях требует умения распределять и переключать внимание, решать мыслительные задачи, планировать свои действия, контролировать и устранять отклонения от проектных требований. Выберите эту профессию.</a:t>
            </a:r>
          </a:p>
          <a:p>
            <a:r>
              <a:rPr lang="ru-RU" dirty="0" smtClean="0"/>
              <a:t>Водитель автомобиля</a:t>
            </a:r>
          </a:p>
          <a:p>
            <a:r>
              <a:rPr lang="ru-RU" dirty="0" smtClean="0"/>
              <a:t>Моляр-штукатур</a:t>
            </a:r>
          </a:p>
          <a:p>
            <a:r>
              <a:rPr lang="ru-RU" dirty="0" smtClean="0"/>
              <a:t>Каменщик</a:t>
            </a:r>
          </a:p>
          <a:p>
            <a:r>
              <a:rPr lang="ru-RU" dirty="0" smtClean="0"/>
              <a:t>Инженер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www.moeobrazovanie.ru/data/prof_tests/test_279/exercise_5149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714752"/>
            <a:ext cx="385765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moeobrazovanie.ru/data/prof_tests/test_279/exercise_5150/exercise_pic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3714752"/>
            <a:ext cx="292895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	8. </a:t>
            </a:r>
            <a:r>
              <a:rPr lang="ru-RU" sz="3500" b="1" dirty="0" smtClean="0"/>
              <a:t>Для успешного овладения профессией человек должен быть внимательным, ответственным, терпеливым, имеющим высокий уровень коммуникабельности, склонность к работе с детьми. Желательно иметь высокий уровень распределения внимания, хорошую память, лидерские и организаторские качества, высокую эмоциональную устойчивость и самоконтроль, а также высокую общую культуру, грамотную и внятную речь. Назовите эту профессию.</a:t>
            </a:r>
          </a:p>
          <a:p>
            <a:pPr algn="just">
              <a:buNone/>
            </a:pPr>
            <a:endParaRPr lang="ru-RU" sz="3500" b="1" dirty="0" smtClean="0"/>
          </a:p>
          <a:p>
            <a:r>
              <a:rPr lang="ru-RU" dirty="0" smtClean="0"/>
              <a:t>Воспитатель детского сада</a:t>
            </a:r>
          </a:p>
          <a:p>
            <a:r>
              <a:rPr lang="ru-RU" dirty="0" smtClean="0"/>
              <a:t>Менеджер по персоналу</a:t>
            </a:r>
          </a:p>
          <a:p>
            <a:r>
              <a:rPr lang="ru-RU" dirty="0" smtClean="0"/>
              <a:t>Маникюрша</a:t>
            </a:r>
          </a:p>
          <a:p>
            <a:r>
              <a:rPr lang="ru-RU" dirty="0" smtClean="0"/>
              <a:t>Секретарь-референт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598331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	1. Представители этой профессии в прошлом входили в число самых доверенных лиц различных правителей. Например, во французских летописях имя этого придворного специалиста шло сразу после имени самого короля. Назовите эту профессию?</a:t>
            </a:r>
            <a:endParaRPr lang="ru-RU" dirty="0" smtClean="0"/>
          </a:p>
          <a:p>
            <a:pPr lvl="0"/>
            <a:r>
              <a:rPr lang="ru-RU" dirty="0" smtClean="0"/>
              <a:t>повар</a:t>
            </a:r>
          </a:p>
          <a:p>
            <a:pPr lvl="0"/>
            <a:r>
              <a:rPr lang="ru-RU" dirty="0" smtClean="0"/>
              <a:t>горничная</a:t>
            </a:r>
          </a:p>
          <a:p>
            <a:pPr lvl="0"/>
            <a:r>
              <a:rPr lang="ru-RU" dirty="0" smtClean="0"/>
              <a:t>садовник</a:t>
            </a:r>
          </a:p>
          <a:p>
            <a:pPr lvl="0"/>
            <a:r>
              <a:rPr lang="ru-RU" dirty="0" smtClean="0"/>
              <a:t>аптекарь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472518" cy="591187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	2. В Российской империи этих специалистов именовали «сведущими лицами». Их деятельность заключается в проведении исследований и дачи заключения по различным вопросам, разрешение которых требует специальных знаний в области науки, техники, искусства или ремесла. Как сегодня называют этих профессионалов?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репетитор</a:t>
            </a:r>
          </a:p>
          <a:p>
            <a:pPr lvl="0"/>
            <a:r>
              <a:rPr lang="ru-RU" dirty="0" smtClean="0"/>
              <a:t>психолог</a:t>
            </a:r>
          </a:p>
          <a:p>
            <a:pPr lvl="0"/>
            <a:r>
              <a:rPr lang="ru-RU" dirty="0" smtClean="0"/>
              <a:t>судебный эксперт</a:t>
            </a:r>
          </a:p>
          <a:p>
            <a:pPr lvl="0"/>
            <a:r>
              <a:rPr lang="ru-RU" dirty="0" smtClean="0"/>
              <a:t>секретарь-референт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401080" cy="5911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3. Древние греки изображали богиню </a:t>
            </a:r>
            <a:r>
              <a:rPr lang="ru-RU" b="1" dirty="0" err="1" smtClean="0"/>
              <a:t>Гигею</a:t>
            </a:r>
            <a:r>
              <a:rPr lang="ru-RU" b="1" dirty="0" smtClean="0"/>
              <a:t> в виде молодой женщины, кормящей змею из чаши. Сегодня «сосуд </a:t>
            </a:r>
            <a:r>
              <a:rPr lang="ru-RU" b="1" dirty="0" err="1" smtClean="0"/>
              <a:t>Гигеи</a:t>
            </a:r>
            <a:r>
              <a:rPr lang="ru-RU" b="1" dirty="0" smtClean="0"/>
              <a:t>» является символом одной из областей научно и практической деятельности человека. Какой именно?</a:t>
            </a:r>
            <a:endParaRPr lang="ru-RU" dirty="0" smtClean="0"/>
          </a:p>
          <a:p>
            <a:pPr lvl="0"/>
            <a:r>
              <a:rPr lang="ru-RU" dirty="0" smtClean="0"/>
              <a:t>зоологии</a:t>
            </a:r>
          </a:p>
          <a:p>
            <a:pPr lvl="0"/>
            <a:r>
              <a:rPr lang="ru-RU" dirty="0" smtClean="0"/>
              <a:t>медицины</a:t>
            </a:r>
          </a:p>
          <a:p>
            <a:pPr lvl="0"/>
            <a:r>
              <a:rPr lang="ru-RU" dirty="0" err="1" smtClean="0"/>
              <a:t>гербологии</a:t>
            </a:r>
            <a:endParaRPr lang="ru-RU" dirty="0" smtClean="0"/>
          </a:p>
          <a:p>
            <a:pPr lvl="0"/>
            <a:r>
              <a:rPr lang="ru-RU" dirty="0" smtClean="0"/>
              <a:t>гигиены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4. Представителей этой профессии называют также аранжировщиками (от фр. </a:t>
            </a:r>
            <a:r>
              <a:rPr lang="ru-RU" b="1" dirty="0" err="1" smtClean="0"/>
              <a:t>arranger</a:t>
            </a:r>
            <a:r>
              <a:rPr lang="ru-RU" b="1" dirty="0" smtClean="0"/>
              <a:t> – приводить в порядок, устраивать). Однако к аранжировке музыки они не имеют никакого отношения.</a:t>
            </a:r>
            <a:endParaRPr lang="ru-RU" dirty="0" smtClean="0"/>
          </a:p>
          <a:p>
            <a:pPr lvl="0"/>
            <a:r>
              <a:rPr lang="ru-RU" dirty="0" smtClean="0"/>
              <a:t>флористы</a:t>
            </a:r>
          </a:p>
          <a:p>
            <a:pPr lvl="0"/>
            <a:r>
              <a:rPr lang="ru-RU" dirty="0" smtClean="0"/>
              <a:t>секретари</a:t>
            </a:r>
          </a:p>
          <a:p>
            <a:pPr lvl="0"/>
            <a:r>
              <a:rPr lang="ru-RU" dirty="0" smtClean="0"/>
              <a:t>делопроизводитель</a:t>
            </a:r>
          </a:p>
          <a:p>
            <a:pPr lvl="0"/>
            <a:r>
              <a:rPr lang="ru-RU" dirty="0" smtClean="0"/>
              <a:t>организатор свадеб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	5. Название этой профессии образовано двумя </a:t>
            </a:r>
            <a:r>
              <a:rPr lang="ru-RU" b="1" dirty="0" err="1" smtClean="0"/>
              <a:t>древне-греческими</a:t>
            </a:r>
            <a:r>
              <a:rPr lang="ru-RU" b="1" dirty="0" smtClean="0"/>
              <a:t> словами, буквально означающими «работа руками». Как называется эта профессия?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массажист</a:t>
            </a:r>
          </a:p>
          <a:p>
            <a:pPr lvl="0"/>
            <a:r>
              <a:rPr lang="ru-RU" dirty="0" smtClean="0"/>
              <a:t>хирург</a:t>
            </a:r>
          </a:p>
          <a:p>
            <a:pPr lvl="0"/>
            <a:r>
              <a:rPr lang="ru-RU" dirty="0" smtClean="0"/>
              <a:t>скульптор</a:t>
            </a:r>
          </a:p>
          <a:p>
            <a:pPr lvl="0"/>
            <a:r>
              <a:rPr lang="ru-RU" dirty="0" smtClean="0"/>
              <a:t>парикмахер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	6. В Норвегии долгое время символом этих заведений была каменная скульптура в виде головы </a:t>
            </a:r>
            <a:r>
              <a:rPr lang="ru-RU" b="1" dirty="0" err="1" smtClean="0"/>
              <a:t>мавртинанца</a:t>
            </a:r>
            <a:r>
              <a:rPr lang="ru-RU" b="1" dirty="0" smtClean="0"/>
              <a:t> в чалме и с приоткрытым ртом - </a:t>
            </a:r>
            <a:r>
              <a:rPr lang="ru-RU" b="1" dirty="0" err="1" smtClean="0"/>
              <a:t>Gaper</a:t>
            </a:r>
            <a:r>
              <a:rPr lang="ru-RU" b="1" dirty="0" smtClean="0"/>
              <a:t>. 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цирк</a:t>
            </a:r>
          </a:p>
          <a:p>
            <a:pPr lvl="0"/>
            <a:r>
              <a:rPr lang="ru-RU" dirty="0" smtClean="0"/>
              <a:t>кинотеатр</a:t>
            </a:r>
          </a:p>
          <a:p>
            <a:pPr lvl="0"/>
            <a:r>
              <a:rPr lang="ru-RU" dirty="0" smtClean="0"/>
              <a:t>аптека</a:t>
            </a:r>
          </a:p>
          <a:p>
            <a:pPr lvl="0"/>
            <a:r>
              <a:rPr lang="ru-RU" dirty="0" smtClean="0"/>
              <a:t>вокзал</a:t>
            </a:r>
          </a:p>
          <a:p>
            <a:endParaRPr lang="ru-RU" dirty="0"/>
          </a:p>
        </p:txBody>
      </p:sp>
      <p:pic>
        <p:nvPicPr>
          <p:cNvPr id="4" name="Рисунок 3" descr="http://www.moeobrazovanie.ru/data/prof_tests/test_25/exercise_237/exercise_pi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00306"/>
            <a:ext cx="4000528" cy="341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moeobrazovanie.ru/data/prof_tests/test_25/exercise_238/exercise_pic.jpe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928934"/>
            <a:ext cx="328614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58204" cy="621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	7. В Древней Греции педагогами изначально называли вовсе не учителей, а рабов, которым афинские семьи поручали мальчиков. Что входило в обязанности </a:t>
            </a:r>
            <a:r>
              <a:rPr lang="ru-RU" b="1" dirty="0" err="1" smtClean="0"/>
              <a:t>древне-греческих</a:t>
            </a:r>
            <a:r>
              <a:rPr lang="ru-RU" b="1" dirty="0" smtClean="0"/>
              <a:t> педагогов?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готовить для детей пищу</a:t>
            </a:r>
          </a:p>
          <a:p>
            <a:pPr lvl="0"/>
            <a:r>
              <a:rPr lang="ru-RU" dirty="0" smtClean="0"/>
              <a:t>учить мальчиков стрелять из лука</a:t>
            </a:r>
          </a:p>
          <a:p>
            <a:pPr lvl="0"/>
            <a:r>
              <a:rPr lang="ru-RU" dirty="0" smtClean="0"/>
              <a:t>играть с мальчиками в футбол</a:t>
            </a:r>
          </a:p>
          <a:p>
            <a:pPr lvl="0"/>
            <a:r>
              <a:rPr lang="ru-RU" dirty="0" smtClean="0"/>
              <a:t>водить детей в школу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	8. В связи с тем, что в некоторых крупнейших городах и  регионах страны появляются масштабные градообразующие производства, а также стремительно развивается международное промышленное партнерство, возникает острая нехватка: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переводчиков</a:t>
            </a:r>
          </a:p>
          <a:p>
            <a:pPr lvl="0"/>
            <a:r>
              <a:rPr lang="ru-RU" dirty="0" smtClean="0"/>
              <a:t>менеджеров</a:t>
            </a:r>
          </a:p>
          <a:p>
            <a:pPr lvl="0"/>
            <a:r>
              <a:rPr lang="ru-RU" dirty="0" smtClean="0"/>
              <a:t>инженеров</a:t>
            </a:r>
          </a:p>
          <a:p>
            <a:pPr lvl="0"/>
            <a:r>
              <a:rPr lang="ru-RU" dirty="0" smtClean="0"/>
              <a:t>архитекторов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Какой писатель познакомил детишек всего мира с тем, чем пахнут ремесла?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Агния </a:t>
            </a:r>
            <a:r>
              <a:rPr lang="ru-RU" sz="2800" dirty="0" err="1">
                <a:latin typeface="Arial" charset="0"/>
              </a:rPr>
              <a:t>Барто</a:t>
            </a:r>
            <a:endParaRPr lang="ru-RU" sz="2800" dirty="0">
              <a:latin typeface="Arial" charset="0"/>
            </a:endParaRP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Сергей Михалков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 err="1">
                <a:latin typeface="Arial" charset="0"/>
              </a:rPr>
              <a:t>Джанни</a:t>
            </a:r>
            <a:r>
              <a:rPr lang="ru-RU" sz="2800" dirty="0">
                <a:latin typeface="Arial" charset="0"/>
              </a:rPr>
              <a:t> </a:t>
            </a:r>
            <a:r>
              <a:rPr lang="ru-RU" sz="2800" dirty="0" err="1">
                <a:latin typeface="Arial" charset="0"/>
              </a:rPr>
              <a:t>Родари</a:t>
            </a:r>
            <a:endParaRPr lang="ru-RU" sz="2800" dirty="0">
              <a:latin typeface="Arial" charset="0"/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742950" indent="-742950">
              <a:buFont typeface="+mj-lt"/>
              <a:buAutoNum type="arabicPeriod" startAt="2"/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Где работает брокер?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в банке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на бирже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на ипподроме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742950" indent="-742950">
              <a:buFont typeface="+mj-lt"/>
              <a:buAutoNum type="arabicPeriod" startAt="3"/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За чем мужчина обращается к флористу?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за табаком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за цветами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за морепродуктами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742950" indent="-742950">
              <a:buFont typeface="+mj-lt"/>
              <a:buAutoNum type="arabicPeriod" startAt="4"/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Представителями какой профессии в середине века успешно заменяли врачей?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кузнецы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цирюльники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алхимики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742950" indent="-742950">
              <a:buFont typeface="+mj-lt"/>
              <a:buAutoNum type="arabicPeriod" startAt="5"/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Как называется ученый, исследующий духовную культуру народа?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культиватор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 err="1">
                <a:latin typeface="Arial" charset="0"/>
              </a:rPr>
              <a:t>культоролог</a:t>
            </a:r>
            <a:endParaRPr lang="ru-RU" sz="2800" dirty="0">
              <a:latin typeface="Arial" charset="0"/>
            </a:endParaRP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культурист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742950" indent="-742950">
              <a:buFont typeface="+mj-lt"/>
              <a:buAutoNum type="arabicPeriod" startAt="6"/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С представителями какой уважаемой профессии сравнивают </a:t>
            </a: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грязнулю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трубочист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шахтер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нефтяник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xfrm>
            <a:off x="428596" y="1285860"/>
            <a:ext cx="8258204" cy="365717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742950" indent="-742950">
              <a:buNone/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7. Кто 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должен заверить завещание, чтобы оно вступило в законную силу?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прокурор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адвокат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нотариус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427010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742950" indent="-742950">
              <a:buNone/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8. Как 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называется артист, объявляющий и комментирующий номера эстрадной программы?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спикер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конферансье</a:t>
            </a:r>
          </a:p>
          <a:p>
            <a:pPr marL="514350" indent="-514350">
              <a:buFont typeface="+mj-lt"/>
              <a:buAutoNum type="alphaLcParenR"/>
              <a:defRPr/>
            </a:pPr>
            <a:r>
              <a:rPr lang="ru-RU" sz="2800" dirty="0">
                <a:latin typeface="Arial" charset="0"/>
              </a:rPr>
              <a:t>диктор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358082" y="6072206"/>
            <a:ext cx="142876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75" y="500063"/>
          <a:ext cx="8858312" cy="3863680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044226"/>
                <a:gridCol w="3482755"/>
                <a:gridCol w="3331331"/>
              </a:tblGrid>
              <a:tr h="48296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ПРОФЕССИЯ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СПЕЦИАЛЬНОСТЬ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ДОЛЖНОСТЬ</a:t>
                      </a:r>
                      <a:endParaRPr lang="ru-RU" dirty="0"/>
                    </a:p>
                  </a:txBody>
                  <a:tcPr anchor="ctr"/>
                </a:tc>
              </a:tr>
              <a:tr h="4829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9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9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9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9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9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96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42875" y="4429125"/>
            <a:ext cx="1500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водитель,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500188" y="4429125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завуч,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86000" y="4429125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врач,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71813" y="442912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водитель автомобиля,</a:t>
            </a:r>
          </a:p>
        </p:txBody>
      </p:sp>
      <p:sp>
        <p:nvSpPr>
          <p:cNvPr id="42028" name="TextBox 8"/>
          <p:cNvSpPr txBox="1">
            <a:spLocks noChangeArrowheads="1"/>
          </p:cNvSpPr>
          <p:nvPr/>
        </p:nvSpPr>
        <p:spPr bwMode="auto">
          <a:xfrm>
            <a:off x="6715125" y="5000625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/>
          </a:p>
        </p:txBody>
      </p:sp>
      <p:sp>
        <p:nvSpPr>
          <p:cNvPr id="42029" name="TextBox 9"/>
          <p:cNvSpPr txBox="1">
            <a:spLocks noChangeArrowheads="1"/>
          </p:cNvSpPr>
          <p:nvPr/>
        </p:nvSpPr>
        <p:spPr bwMode="auto">
          <a:xfrm>
            <a:off x="4857750" y="4643438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286500" y="4429125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тренер,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500938" y="4429125"/>
            <a:ext cx="142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терапевт,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42875" y="4786313"/>
            <a:ext cx="3857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учитель начальных классов,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29063" y="4786313"/>
            <a:ext cx="1571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строитель,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357813" y="4786313"/>
            <a:ext cx="2643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помощник юриста,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858125" y="4786313"/>
            <a:ext cx="1214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хирург,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71438" y="5143500"/>
            <a:ext cx="2643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начальник участка,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786063" y="5143500"/>
            <a:ext cx="1357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прораб,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143375" y="5143500"/>
            <a:ext cx="2928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тренер по волейболу,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0" y="5500688"/>
            <a:ext cx="3857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исполняющий обязанности,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072313" y="5143500"/>
            <a:ext cx="1928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конструктор,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215188" y="5500688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стоматолог,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857625" y="5500688"/>
            <a:ext cx="3286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главный конструктор,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572250" y="5857875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учитель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929188" y="5857875"/>
            <a:ext cx="142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директор,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1438" y="5857875"/>
            <a:ext cx="3071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учитель физкультуры,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286125" y="5857875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/>
              <a:t>инженер,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2448 -0.490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" y="-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1.11022E-16 L 0.58056 -0.500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" y="-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-0.18646 -0.4270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-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-0.10208 -0.490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" y="-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-0.63177 -0.3534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" y="-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022E-16 L -0.45365 -0.427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" y="-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20261 -0.4055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" y="-2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38577 -0.332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" y="-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06893 -0.4791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4809 -0.3321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" y="-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64705 -0.4576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0.42049 -0.3842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" y="-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1684 -0.3210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-0.75677 -0.3210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59618 -0.3731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" y="-1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0.18976 -0.2997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" y="-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-0.43802 -0.2997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" y="-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0.2691 -0.2782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-0.30365 -0.3518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" y="-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17413 -0.2782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-0.67083 -0.27824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210"/>
          <p:cNvSpPr>
            <a:spLocks noChangeArrowheads="1"/>
          </p:cNvSpPr>
          <p:nvPr/>
        </p:nvSpPr>
        <p:spPr bwMode="auto">
          <a:xfrm>
            <a:off x="5786438" y="8572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Г</a:t>
            </a:r>
          </a:p>
        </p:txBody>
      </p:sp>
      <p:sp>
        <p:nvSpPr>
          <p:cNvPr id="10243" name="Oval 209"/>
          <p:cNvSpPr>
            <a:spLocks noChangeArrowheads="1"/>
          </p:cNvSpPr>
          <p:nvPr/>
        </p:nvSpPr>
        <p:spPr bwMode="auto">
          <a:xfrm>
            <a:off x="5357813" y="928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244" name="Oval 208"/>
          <p:cNvSpPr>
            <a:spLocks noChangeArrowheads="1"/>
          </p:cNvSpPr>
          <p:nvPr/>
        </p:nvSpPr>
        <p:spPr bwMode="auto">
          <a:xfrm>
            <a:off x="5014913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Л</a:t>
            </a:r>
          </a:p>
        </p:txBody>
      </p:sp>
      <p:sp>
        <p:nvSpPr>
          <p:cNvPr id="10245" name="Oval 207"/>
          <p:cNvSpPr>
            <a:spLocks noChangeArrowheads="1"/>
          </p:cNvSpPr>
          <p:nvPr/>
        </p:nvSpPr>
        <p:spPr bwMode="auto">
          <a:xfrm>
            <a:off x="4657725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246" name="Oval 206"/>
          <p:cNvSpPr>
            <a:spLocks noChangeArrowheads="1"/>
          </p:cNvSpPr>
          <p:nvPr/>
        </p:nvSpPr>
        <p:spPr bwMode="auto">
          <a:xfrm>
            <a:off x="4229100" y="9032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10247" name="Oval 205"/>
          <p:cNvSpPr>
            <a:spLocks noChangeArrowheads="1"/>
          </p:cNvSpPr>
          <p:nvPr/>
        </p:nvSpPr>
        <p:spPr bwMode="auto">
          <a:xfrm>
            <a:off x="1714500" y="8318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0248" name="Oval 204"/>
          <p:cNvSpPr>
            <a:spLocks noChangeArrowheads="1"/>
          </p:cNvSpPr>
          <p:nvPr/>
        </p:nvSpPr>
        <p:spPr bwMode="auto">
          <a:xfrm>
            <a:off x="2071688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10249" name="Oval 203"/>
          <p:cNvSpPr>
            <a:spLocks noChangeArrowheads="1"/>
          </p:cNvSpPr>
          <p:nvPr/>
        </p:nvSpPr>
        <p:spPr bwMode="auto">
          <a:xfrm>
            <a:off x="2428875" y="714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Е</a:t>
            </a:r>
          </a:p>
        </p:txBody>
      </p:sp>
      <p:sp>
        <p:nvSpPr>
          <p:cNvPr id="10250" name="Oval 202"/>
          <p:cNvSpPr>
            <a:spLocks noChangeArrowheads="1"/>
          </p:cNvSpPr>
          <p:nvPr/>
        </p:nvSpPr>
        <p:spPr bwMode="auto">
          <a:xfrm>
            <a:off x="2786063" y="8318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0251" name="Oval 201"/>
          <p:cNvSpPr>
            <a:spLocks noChangeArrowheads="1"/>
          </p:cNvSpPr>
          <p:nvPr/>
        </p:nvSpPr>
        <p:spPr bwMode="auto">
          <a:xfrm>
            <a:off x="3143250" y="714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Ч</a:t>
            </a:r>
          </a:p>
        </p:txBody>
      </p:sp>
      <p:sp>
        <p:nvSpPr>
          <p:cNvPr id="10252" name="Oval 200"/>
          <p:cNvSpPr>
            <a:spLocks noChangeArrowheads="1"/>
          </p:cNvSpPr>
          <p:nvPr/>
        </p:nvSpPr>
        <p:spPr bwMode="auto">
          <a:xfrm>
            <a:off x="3514725" y="8318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0253" name="Oval 199"/>
          <p:cNvSpPr>
            <a:spLocks noChangeArrowheads="1"/>
          </p:cNvSpPr>
          <p:nvPr/>
        </p:nvSpPr>
        <p:spPr bwMode="auto">
          <a:xfrm>
            <a:off x="3871913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0254" name="Oval 198"/>
          <p:cNvSpPr>
            <a:spLocks noChangeArrowheads="1"/>
          </p:cNvSpPr>
          <p:nvPr/>
        </p:nvSpPr>
        <p:spPr bwMode="auto">
          <a:xfrm>
            <a:off x="1285875" y="8747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Д</a:t>
            </a:r>
          </a:p>
        </p:txBody>
      </p:sp>
      <p:sp>
        <p:nvSpPr>
          <p:cNvPr id="10255" name="Oval 197"/>
          <p:cNvSpPr>
            <a:spLocks noChangeArrowheads="1"/>
          </p:cNvSpPr>
          <p:nvPr/>
        </p:nvSpPr>
        <p:spPr bwMode="auto">
          <a:xfrm>
            <a:off x="857250" y="928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Ь</a:t>
            </a:r>
          </a:p>
        </p:txBody>
      </p:sp>
      <p:sp>
        <p:nvSpPr>
          <p:cNvPr id="10256" name="Oval 196"/>
          <p:cNvSpPr>
            <a:spLocks noChangeArrowheads="1"/>
          </p:cNvSpPr>
          <p:nvPr/>
        </p:nvSpPr>
        <p:spPr bwMode="auto">
          <a:xfrm>
            <a:off x="500063" y="11430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Л</a:t>
            </a:r>
          </a:p>
        </p:txBody>
      </p:sp>
      <p:sp>
        <p:nvSpPr>
          <p:cNvPr id="10257" name="Oval 195"/>
          <p:cNvSpPr>
            <a:spLocks noChangeArrowheads="1"/>
          </p:cNvSpPr>
          <p:nvPr/>
        </p:nvSpPr>
        <p:spPr bwMode="auto">
          <a:xfrm>
            <a:off x="428625" y="1643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Е</a:t>
            </a:r>
          </a:p>
        </p:txBody>
      </p:sp>
      <p:sp>
        <p:nvSpPr>
          <p:cNvPr id="10258" name="Oval 194"/>
          <p:cNvSpPr>
            <a:spLocks noChangeArrowheads="1"/>
          </p:cNvSpPr>
          <p:nvPr/>
        </p:nvSpPr>
        <p:spPr bwMode="auto">
          <a:xfrm>
            <a:off x="785813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П</a:t>
            </a:r>
          </a:p>
        </p:txBody>
      </p:sp>
      <p:sp>
        <p:nvSpPr>
          <p:cNvPr id="10259" name="Oval 193"/>
          <p:cNvSpPr>
            <a:spLocks noChangeArrowheads="1"/>
          </p:cNvSpPr>
          <p:nvPr/>
        </p:nvSpPr>
        <p:spPr bwMode="auto">
          <a:xfrm>
            <a:off x="1214438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0260" name="Oval 192"/>
          <p:cNvSpPr>
            <a:spLocks noChangeArrowheads="1"/>
          </p:cNvSpPr>
          <p:nvPr/>
        </p:nvSpPr>
        <p:spPr bwMode="auto">
          <a:xfrm>
            <a:off x="1643063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0261" name="Oval 191"/>
          <p:cNvSpPr>
            <a:spLocks noChangeArrowheads="1"/>
          </p:cNvSpPr>
          <p:nvPr/>
        </p:nvSpPr>
        <p:spPr bwMode="auto">
          <a:xfrm>
            <a:off x="2000250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Ш</a:t>
            </a:r>
          </a:p>
        </p:txBody>
      </p:sp>
      <p:sp>
        <p:nvSpPr>
          <p:cNvPr id="10262" name="Oval 190"/>
          <p:cNvSpPr>
            <a:spLocks noChangeArrowheads="1"/>
          </p:cNvSpPr>
          <p:nvPr/>
        </p:nvSpPr>
        <p:spPr bwMode="auto">
          <a:xfrm>
            <a:off x="2428875" y="1714500"/>
            <a:ext cx="506413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Ж</a:t>
            </a:r>
          </a:p>
        </p:txBody>
      </p:sp>
      <p:sp>
        <p:nvSpPr>
          <p:cNvPr id="10263" name="Oval 189"/>
          <p:cNvSpPr>
            <a:spLocks noChangeArrowheads="1"/>
          </p:cNvSpPr>
          <p:nvPr/>
        </p:nvSpPr>
        <p:spPr bwMode="auto">
          <a:xfrm>
            <a:off x="2857500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0264" name="Oval 188"/>
          <p:cNvSpPr>
            <a:spLocks noChangeArrowheads="1"/>
          </p:cNvSpPr>
          <p:nvPr/>
        </p:nvSpPr>
        <p:spPr bwMode="auto">
          <a:xfrm>
            <a:off x="3214688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265" name="Oval 187"/>
          <p:cNvSpPr>
            <a:spLocks noChangeArrowheads="1"/>
          </p:cNvSpPr>
          <p:nvPr/>
        </p:nvSpPr>
        <p:spPr bwMode="auto">
          <a:xfrm>
            <a:off x="3571875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266" name="Oval 186"/>
          <p:cNvSpPr>
            <a:spLocks noChangeArrowheads="1"/>
          </p:cNvSpPr>
          <p:nvPr/>
        </p:nvSpPr>
        <p:spPr bwMode="auto">
          <a:xfrm>
            <a:off x="6357938" y="2071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О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67" name="Oval 185"/>
          <p:cNvSpPr>
            <a:spLocks noChangeArrowheads="1"/>
          </p:cNvSpPr>
          <p:nvPr/>
        </p:nvSpPr>
        <p:spPr bwMode="auto">
          <a:xfrm>
            <a:off x="6000750" y="1857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М</a:t>
            </a:r>
          </a:p>
        </p:txBody>
      </p:sp>
      <p:sp>
        <p:nvSpPr>
          <p:cNvPr id="10268" name="Oval 184"/>
          <p:cNvSpPr>
            <a:spLocks noChangeArrowheads="1"/>
          </p:cNvSpPr>
          <p:nvPr/>
        </p:nvSpPr>
        <p:spPr bwMode="auto">
          <a:xfrm>
            <a:off x="5586413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М</a:t>
            </a:r>
          </a:p>
        </p:txBody>
      </p:sp>
      <p:sp>
        <p:nvSpPr>
          <p:cNvPr id="10269" name="Oval 183"/>
          <p:cNvSpPr>
            <a:spLocks noChangeArrowheads="1"/>
          </p:cNvSpPr>
          <p:nvPr/>
        </p:nvSpPr>
        <p:spPr bwMode="auto">
          <a:xfrm>
            <a:off x="5143500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Е</a:t>
            </a:r>
          </a:p>
        </p:txBody>
      </p:sp>
      <p:sp>
        <p:nvSpPr>
          <p:cNvPr id="10270" name="Oval 182"/>
          <p:cNvSpPr>
            <a:spLocks noChangeArrowheads="1"/>
          </p:cNvSpPr>
          <p:nvPr/>
        </p:nvSpPr>
        <p:spPr bwMode="auto">
          <a:xfrm>
            <a:off x="4786313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10271" name="Oval 181"/>
          <p:cNvSpPr>
            <a:spLocks noChangeArrowheads="1"/>
          </p:cNvSpPr>
          <p:nvPr/>
        </p:nvSpPr>
        <p:spPr bwMode="auto">
          <a:xfrm>
            <a:off x="4357688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272" name="Oval 180"/>
          <p:cNvSpPr>
            <a:spLocks noChangeArrowheads="1"/>
          </p:cNvSpPr>
          <p:nvPr/>
        </p:nvSpPr>
        <p:spPr bwMode="auto">
          <a:xfrm>
            <a:off x="3929063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0273" name="Oval 179"/>
          <p:cNvSpPr>
            <a:spLocks noChangeArrowheads="1"/>
          </p:cNvSpPr>
          <p:nvPr/>
        </p:nvSpPr>
        <p:spPr bwMode="auto">
          <a:xfrm>
            <a:off x="4429125" y="3000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А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74" name="Oval 178"/>
          <p:cNvSpPr>
            <a:spLocks noChangeArrowheads="1"/>
          </p:cNvSpPr>
          <p:nvPr/>
        </p:nvSpPr>
        <p:spPr bwMode="auto">
          <a:xfrm>
            <a:off x="4786313" y="2786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Ф</a:t>
            </a:r>
          </a:p>
        </p:txBody>
      </p:sp>
      <p:sp>
        <p:nvSpPr>
          <p:cNvPr id="10275" name="Oval 177"/>
          <p:cNvSpPr>
            <a:spLocks noChangeArrowheads="1"/>
          </p:cNvSpPr>
          <p:nvPr/>
        </p:nvSpPr>
        <p:spPr bwMode="auto">
          <a:xfrm>
            <a:off x="5214938" y="3000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276" name="Oval 176"/>
          <p:cNvSpPr>
            <a:spLocks noChangeArrowheads="1"/>
          </p:cNvSpPr>
          <p:nvPr/>
        </p:nvSpPr>
        <p:spPr bwMode="auto">
          <a:xfrm>
            <a:off x="5572125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0277" name="Oval 175"/>
          <p:cNvSpPr>
            <a:spLocks noChangeArrowheads="1"/>
          </p:cNvSpPr>
          <p:nvPr/>
        </p:nvSpPr>
        <p:spPr bwMode="auto">
          <a:xfrm>
            <a:off x="6000750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Н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78" name="Oval 174"/>
          <p:cNvSpPr>
            <a:spLocks noChangeArrowheads="1"/>
          </p:cNvSpPr>
          <p:nvPr/>
        </p:nvSpPr>
        <p:spPr bwMode="auto">
          <a:xfrm>
            <a:off x="6357938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Ф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79" name="Oval 173"/>
          <p:cNvSpPr>
            <a:spLocks noChangeArrowheads="1"/>
          </p:cNvSpPr>
          <p:nvPr/>
        </p:nvSpPr>
        <p:spPr bwMode="auto">
          <a:xfrm>
            <a:off x="6643688" y="24288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К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80" name="Oval 172"/>
          <p:cNvSpPr>
            <a:spLocks noChangeArrowheads="1"/>
          </p:cNvSpPr>
          <p:nvPr/>
        </p:nvSpPr>
        <p:spPr bwMode="auto">
          <a:xfrm>
            <a:off x="2500313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Я</a:t>
            </a:r>
          </a:p>
        </p:txBody>
      </p:sp>
      <p:sp>
        <p:nvSpPr>
          <p:cNvPr id="10281" name="Oval 171"/>
          <p:cNvSpPr>
            <a:spLocks noChangeArrowheads="1"/>
          </p:cNvSpPr>
          <p:nvPr/>
        </p:nvSpPr>
        <p:spPr bwMode="auto">
          <a:xfrm>
            <a:off x="2143125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0282" name="Oval 170"/>
          <p:cNvSpPr>
            <a:spLocks noChangeArrowheads="1"/>
          </p:cNvSpPr>
          <p:nvPr/>
        </p:nvSpPr>
        <p:spPr bwMode="auto">
          <a:xfrm>
            <a:off x="1714500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0283" name="Oval 169"/>
          <p:cNvSpPr>
            <a:spLocks noChangeArrowheads="1"/>
          </p:cNvSpPr>
          <p:nvPr/>
        </p:nvSpPr>
        <p:spPr bwMode="auto">
          <a:xfrm>
            <a:off x="2928938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0284" name="Oval 168"/>
          <p:cNvSpPr>
            <a:spLocks noChangeArrowheads="1"/>
          </p:cNvSpPr>
          <p:nvPr/>
        </p:nvSpPr>
        <p:spPr bwMode="auto">
          <a:xfrm>
            <a:off x="3286125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Б</a:t>
            </a:r>
          </a:p>
        </p:txBody>
      </p:sp>
      <p:sp>
        <p:nvSpPr>
          <p:cNvPr id="10285" name="Oval 167"/>
          <p:cNvSpPr>
            <a:spLocks noChangeArrowheads="1"/>
          </p:cNvSpPr>
          <p:nvPr/>
        </p:nvSpPr>
        <p:spPr bwMode="auto">
          <a:xfrm>
            <a:off x="3643313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У</a:t>
            </a:r>
          </a:p>
        </p:txBody>
      </p:sp>
      <p:sp>
        <p:nvSpPr>
          <p:cNvPr id="10286" name="Oval 166"/>
          <p:cNvSpPr>
            <a:spLocks noChangeArrowheads="1"/>
          </p:cNvSpPr>
          <p:nvPr/>
        </p:nvSpPr>
        <p:spPr bwMode="auto">
          <a:xfrm>
            <a:off x="4071938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287" name="Oval 165"/>
          <p:cNvSpPr>
            <a:spLocks noChangeArrowheads="1"/>
          </p:cNvSpPr>
          <p:nvPr/>
        </p:nvSpPr>
        <p:spPr bwMode="auto">
          <a:xfrm>
            <a:off x="1285875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288" name="Oval 164"/>
          <p:cNvSpPr>
            <a:spLocks noChangeArrowheads="1"/>
          </p:cNvSpPr>
          <p:nvPr/>
        </p:nvSpPr>
        <p:spPr bwMode="auto">
          <a:xfrm>
            <a:off x="928688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П</a:t>
            </a:r>
          </a:p>
        </p:txBody>
      </p:sp>
      <p:sp>
        <p:nvSpPr>
          <p:cNvPr id="10289" name="Oval 163"/>
          <p:cNvSpPr>
            <a:spLocks noChangeArrowheads="1"/>
          </p:cNvSpPr>
          <p:nvPr/>
        </p:nvSpPr>
        <p:spPr bwMode="auto">
          <a:xfrm>
            <a:off x="571500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290" name="Oval 162"/>
          <p:cNvSpPr>
            <a:spLocks noChangeArrowheads="1"/>
          </p:cNvSpPr>
          <p:nvPr/>
        </p:nvSpPr>
        <p:spPr bwMode="auto">
          <a:xfrm>
            <a:off x="214313" y="3214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10291" name="Oval 161"/>
          <p:cNvSpPr>
            <a:spLocks noChangeArrowheads="1"/>
          </p:cNvSpPr>
          <p:nvPr/>
        </p:nvSpPr>
        <p:spPr bwMode="auto">
          <a:xfrm>
            <a:off x="2071688" y="3929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0292" name="Oval 160"/>
          <p:cNvSpPr>
            <a:spLocks noChangeArrowheads="1"/>
          </p:cNvSpPr>
          <p:nvPr/>
        </p:nvSpPr>
        <p:spPr bwMode="auto">
          <a:xfrm>
            <a:off x="428625" y="36433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0293" name="Oval 159"/>
          <p:cNvSpPr>
            <a:spLocks noChangeArrowheads="1"/>
          </p:cNvSpPr>
          <p:nvPr/>
        </p:nvSpPr>
        <p:spPr bwMode="auto">
          <a:xfrm>
            <a:off x="857250" y="38576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С</a:t>
            </a:r>
          </a:p>
        </p:txBody>
      </p:sp>
      <p:sp>
        <p:nvSpPr>
          <p:cNvPr id="10294" name="Oval 158"/>
          <p:cNvSpPr>
            <a:spLocks noChangeArrowheads="1"/>
          </p:cNvSpPr>
          <p:nvPr/>
        </p:nvSpPr>
        <p:spPr bwMode="auto">
          <a:xfrm>
            <a:off x="1285875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Ъ</a:t>
            </a:r>
          </a:p>
        </p:txBody>
      </p:sp>
      <p:sp>
        <p:nvSpPr>
          <p:cNvPr id="10295" name="Oval 157"/>
          <p:cNvSpPr>
            <a:spLocks noChangeArrowheads="1"/>
          </p:cNvSpPr>
          <p:nvPr/>
        </p:nvSpPr>
        <p:spPr bwMode="auto">
          <a:xfrm>
            <a:off x="171450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296" name="Oval 156"/>
          <p:cNvSpPr>
            <a:spLocks noChangeArrowheads="1"/>
          </p:cNvSpPr>
          <p:nvPr/>
        </p:nvSpPr>
        <p:spPr bwMode="auto">
          <a:xfrm>
            <a:off x="2428875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Б</a:t>
            </a:r>
          </a:p>
        </p:txBody>
      </p:sp>
      <p:sp>
        <p:nvSpPr>
          <p:cNvPr id="10297" name="Oval 155"/>
          <p:cNvSpPr>
            <a:spLocks noChangeArrowheads="1"/>
          </p:cNvSpPr>
          <p:nvPr/>
        </p:nvSpPr>
        <p:spPr bwMode="auto">
          <a:xfrm>
            <a:off x="3857625" y="3929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0298" name="Oval 154"/>
          <p:cNvSpPr>
            <a:spLocks noChangeArrowheads="1"/>
          </p:cNvSpPr>
          <p:nvPr/>
        </p:nvSpPr>
        <p:spPr bwMode="auto">
          <a:xfrm>
            <a:off x="3500438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0299" name="Oval 153"/>
          <p:cNvSpPr>
            <a:spLocks noChangeArrowheads="1"/>
          </p:cNvSpPr>
          <p:nvPr/>
        </p:nvSpPr>
        <p:spPr bwMode="auto">
          <a:xfrm>
            <a:off x="314325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0300" name="Oval 152"/>
          <p:cNvSpPr>
            <a:spLocks noChangeArrowheads="1"/>
          </p:cNvSpPr>
          <p:nvPr/>
        </p:nvSpPr>
        <p:spPr bwMode="auto">
          <a:xfrm>
            <a:off x="2786063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301" name="Oval 151"/>
          <p:cNvSpPr>
            <a:spLocks noChangeArrowheads="1"/>
          </p:cNvSpPr>
          <p:nvPr/>
        </p:nvSpPr>
        <p:spPr bwMode="auto">
          <a:xfrm>
            <a:off x="514350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302" name="Oval 150"/>
          <p:cNvSpPr>
            <a:spLocks noChangeArrowheads="1"/>
          </p:cNvSpPr>
          <p:nvPr/>
        </p:nvSpPr>
        <p:spPr bwMode="auto">
          <a:xfrm>
            <a:off x="4714875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0303" name="Oval 149"/>
          <p:cNvSpPr>
            <a:spLocks noChangeArrowheads="1"/>
          </p:cNvSpPr>
          <p:nvPr/>
        </p:nvSpPr>
        <p:spPr bwMode="auto">
          <a:xfrm>
            <a:off x="428625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Ь</a:t>
            </a:r>
          </a:p>
        </p:txBody>
      </p:sp>
      <p:sp>
        <p:nvSpPr>
          <p:cNvPr id="10304" name="Oval 148"/>
          <p:cNvSpPr>
            <a:spLocks noChangeArrowheads="1"/>
          </p:cNvSpPr>
          <p:nvPr/>
        </p:nvSpPr>
        <p:spPr bwMode="auto">
          <a:xfrm>
            <a:off x="6500813" y="47148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Д</a:t>
            </a:r>
          </a:p>
        </p:txBody>
      </p:sp>
      <p:sp>
        <p:nvSpPr>
          <p:cNvPr id="10305" name="Oval 147"/>
          <p:cNvSpPr>
            <a:spLocks noChangeArrowheads="1"/>
          </p:cNvSpPr>
          <p:nvPr/>
        </p:nvSpPr>
        <p:spPr bwMode="auto">
          <a:xfrm>
            <a:off x="6286500" y="42862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0306" name="Oval 146"/>
          <p:cNvSpPr>
            <a:spLocks noChangeArrowheads="1"/>
          </p:cNvSpPr>
          <p:nvPr/>
        </p:nvSpPr>
        <p:spPr bwMode="auto">
          <a:xfrm>
            <a:off x="5929313" y="4143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0307" name="Oval 145"/>
          <p:cNvSpPr>
            <a:spLocks noChangeArrowheads="1"/>
          </p:cNvSpPr>
          <p:nvPr/>
        </p:nvSpPr>
        <p:spPr bwMode="auto">
          <a:xfrm>
            <a:off x="5572125" y="4071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308" name="Oval 144"/>
          <p:cNvSpPr>
            <a:spLocks noChangeArrowheads="1"/>
          </p:cNvSpPr>
          <p:nvPr/>
        </p:nvSpPr>
        <p:spPr bwMode="auto">
          <a:xfrm>
            <a:off x="4286250" y="5500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309" name="Oval 143"/>
          <p:cNvSpPr>
            <a:spLocks noChangeArrowheads="1"/>
          </p:cNvSpPr>
          <p:nvPr/>
        </p:nvSpPr>
        <p:spPr bwMode="auto">
          <a:xfrm>
            <a:off x="4714875" y="54292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0310" name="Oval 142"/>
          <p:cNvSpPr>
            <a:spLocks noChangeArrowheads="1"/>
          </p:cNvSpPr>
          <p:nvPr/>
        </p:nvSpPr>
        <p:spPr bwMode="auto">
          <a:xfrm>
            <a:off x="5143500" y="53578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С</a:t>
            </a:r>
          </a:p>
        </p:txBody>
      </p:sp>
      <p:sp>
        <p:nvSpPr>
          <p:cNvPr id="10311" name="Oval 141"/>
          <p:cNvSpPr>
            <a:spLocks noChangeArrowheads="1"/>
          </p:cNvSpPr>
          <p:nvPr/>
        </p:nvSpPr>
        <p:spPr bwMode="auto">
          <a:xfrm>
            <a:off x="5500688" y="53578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0312" name="Oval 140"/>
          <p:cNvSpPr>
            <a:spLocks noChangeArrowheads="1"/>
          </p:cNvSpPr>
          <p:nvPr/>
        </p:nvSpPr>
        <p:spPr bwMode="auto">
          <a:xfrm>
            <a:off x="5857875" y="53578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Ы</a:t>
            </a:r>
          </a:p>
        </p:txBody>
      </p:sp>
      <p:sp>
        <p:nvSpPr>
          <p:cNvPr id="10313" name="Oval 139"/>
          <p:cNvSpPr>
            <a:spLocks noChangeArrowheads="1"/>
          </p:cNvSpPr>
          <p:nvPr/>
        </p:nvSpPr>
        <p:spPr bwMode="auto">
          <a:xfrm>
            <a:off x="6215063" y="5143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Ю</a:t>
            </a:r>
          </a:p>
        </p:txBody>
      </p:sp>
      <p:sp>
        <p:nvSpPr>
          <p:cNvPr id="10314" name="Oval 138"/>
          <p:cNvSpPr>
            <a:spLocks noChangeArrowheads="1"/>
          </p:cNvSpPr>
          <p:nvPr/>
        </p:nvSpPr>
        <p:spPr bwMode="auto">
          <a:xfrm>
            <a:off x="2643188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0315" name="Oval 137"/>
          <p:cNvSpPr>
            <a:spLocks noChangeArrowheads="1"/>
          </p:cNvSpPr>
          <p:nvPr/>
        </p:nvSpPr>
        <p:spPr bwMode="auto">
          <a:xfrm>
            <a:off x="3071813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10316" name="Oval 136"/>
          <p:cNvSpPr>
            <a:spLocks noChangeArrowheads="1"/>
          </p:cNvSpPr>
          <p:nvPr/>
        </p:nvSpPr>
        <p:spPr bwMode="auto">
          <a:xfrm>
            <a:off x="3500438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0317" name="Oval 135"/>
          <p:cNvSpPr>
            <a:spLocks noChangeArrowheads="1"/>
          </p:cNvSpPr>
          <p:nvPr/>
        </p:nvSpPr>
        <p:spPr bwMode="auto">
          <a:xfrm>
            <a:off x="3857625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0318" name="Rectangle 288"/>
          <p:cNvSpPr>
            <a:spLocks noChangeArrowheads="1"/>
          </p:cNvSpPr>
          <p:nvPr/>
        </p:nvSpPr>
        <p:spPr bwMode="auto">
          <a:xfrm>
            <a:off x="-180975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pic>
        <p:nvPicPr>
          <p:cNvPr id="26914" name="Picture 290" descr="http://s2.hubimg.com/u/3244637_f2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384115"/>
            <a:ext cx="2143108" cy="3473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34" name="Oval 210"/>
          <p:cNvSpPr>
            <a:spLocks noChangeArrowheads="1"/>
          </p:cNvSpPr>
          <p:nvPr/>
        </p:nvSpPr>
        <p:spPr bwMode="auto">
          <a:xfrm>
            <a:off x="5786438" y="8572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Г</a:t>
            </a:r>
          </a:p>
        </p:txBody>
      </p:sp>
      <p:sp>
        <p:nvSpPr>
          <p:cNvPr id="26833" name="Oval 209"/>
          <p:cNvSpPr>
            <a:spLocks noChangeArrowheads="1"/>
          </p:cNvSpPr>
          <p:nvPr/>
        </p:nvSpPr>
        <p:spPr bwMode="auto">
          <a:xfrm>
            <a:off x="5357813" y="928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832" name="Oval 208"/>
          <p:cNvSpPr>
            <a:spLocks noChangeArrowheads="1"/>
          </p:cNvSpPr>
          <p:nvPr/>
        </p:nvSpPr>
        <p:spPr bwMode="auto">
          <a:xfrm>
            <a:off x="5014913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Л</a:t>
            </a:r>
          </a:p>
        </p:txBody>
      </p:sp>
      <p:sp>
        <p:nvSpPr>
          <p:cNvPr id="26831" name="Oval 207"/>
          <p:cNvSpPr>
            <a:spLocks noChangeArrowheads="1"/>
          </p:cNvSpPr>
          <p:nvPr/>
        </p:nvSpPr>
        <p:spPr bwMode="auto">
          <a:xfrm>
            <a:off x="4657725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830" name="Oval 206"/>
          <p:cNvSpPr>
            <a:spLocks noChangeArrowheads="1"/>
          </p:cNvSpPr>
          <p:nvPr/>
        </p:nvSpPr>
        <p:spPr bwMode="auto">
          <a:xfrm>
            <a:off x="4229100" y="9032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26829" name="Oval 205"/>
          <p:cNvSpPr>
            <a:spLocks noChangeArrowheads="1"/>
          </p:cNvSpPr>
          <p:nvPr/>
        </p:nvSpPr>
        <p:spPr bwMode="auto">
          <a:xfrm>
            <a:off x="1714500" y="8318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26828" name="Oval 204"/>
          <p:cNvSpPr>
            <a:spLocks noChangeArrowheads="1"/>
          </p:cNvSpPr>
          <p:nvPr/>
        </p:nvSpPr>
        <p:spPr bwMode="auto">
          <a:xfrm>
            <a:off x="2071688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26827" name="Oval 203"/>
          <p:cNvSpPr>
            <a:spLocks noChangeArrowheads="1"/>
          </p:cNvSpPr>
          <p:nvPr/>
        </p:nvSpPr>
        <p:spPr bwMode="auto">
          <a:xfrm>
            <a:off x="2428875" y="714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Е</a:t>
            </a:r>
          </a:p>
        </p:txBody>
      </p:sp>
      <p:sp>
        <p:nvSpPr>
          <p:cNvPr id="26826" name="Oval 202"/>
          <p:cNvSpPr>
            <a:spLocks noChangeArrowheads="1"/>
          </p:cNvSpPr>
          <p:nvPr/>
        </p:nvSpPr>
        <p:spPr bwMode="auto">
          <a:xfrm>
            <a:off x="2786063" y="8318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1275" name="Oval 201"/>
          <p:cNvSpPr>
            <a:spLocks noChangeArrowheads="1"/>
          </p:cNvSpPr>
          <p:nvPr/>
        </p:nvSpPr>
        <p:spPr bwMode="auto">
          <a:xfrm>
            <a:off x="3143250" y="714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Ч</a:t>
            </a:r>
          </a:p>
        </p:txBody>
      </p:sp>
      <p:sp>
        <p:nvSpPr>
          <p:cNvPr id="26824" name="Oval 200"/>
          <p:cNvSpPr>
            <a:spLocks noChangeArrowheads="1"/>
          </p:cNvSpPr>
          <p:nvPr/>
        </p:nvSpPr>
        <p:spPr bwMode="auto">
          <a:xfrm>
            <a:off x="3514725" y="8318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26823" name="Oval 199"/>
          <p:cNvSpPr>
            <a:spLocks noChangeArrowheads="1"/>
          </p:cNvSpPr>
          <p:nvPr/>
        </p:nvSpPr>
        <p:spPr bwMode="auto">
          <a:xfrm>
            <a:off x="3871913" y="7889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26822" name="Oval 198"/>
          <p:cNvSpPr>
            <a:spLocks noChangeArrowheads="1"/>
          </p:cNvSpPr>
          <p:nvPr/>
        </p:nvSpPr>
        <p:spPr bwMode="auto">
          <a:xfrm>
            <a:off x="1285875" y="8747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Д</a:t>
            </a:r>
          </a:p>
        </p:txBody>
      </p:sp>
      <p:sp>
        <p:nvSpPr>
          <p:cNvPr id="26821" name="Oval 197"/>
          <p:cNvSpPr>
            <a:spLocks noChangeArrowheads="1"/>
          </p:cNvSpPr>
          <p:nvPr/>
        </p:nvSpPr>
        <p:spPr bwMode="auto">
          <a:xfrm>
            <a:off x="857250" y="928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Ь</a:t>
            </a:r>
          </a:p>
        </p:txBody>
      </p:sp>
      <p:sp>
        <p:nvSpPr>
          <p:cNvPr id="26820" name="Oval 196"/>
          <p:cNvSpPr>
            <a:spLocks noChangeArrowheads="1"/>
          </p:cNvSpPr>
          <p:nvPr/>
        </p:nvSpPr>
        <p:spPr bwMode="auto">
          <a:xfrm>
            <a:off x="500063" y="11430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Л</a:t>
            </a:r>
          </a:p>
        </p:txBody>
      </p:sp>
      <p:sp>
        <p:nvSpPr>
          <p:cNvPr id="26819" name="Oval 195"/>
          <p:cNvSpPr>
            <a:spLocks noChangeArrowheads="1"/>
          </p:cNvSpPr>
          <p:nvPr/>
        </p:nvSpPr>
        <p:spPr bwMode="auto">
          <a:xfrm>
            <a:off x="428625" y="1643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Е</a:t>
            </a:r>
          </a:p>
        </p:txBody>
      </p:sp>
      <p:sp>
        <p:nvSpPr>
          <p:cNvPr id="26818" name="Oval 194"/>
          <p:cNvSpPr>
            <a:spLocks noChangeArrowheads="1"/>
          </p:cNvSpPr>
          <p:nvPr/>
        </p:nvSpPr>
        <p:spPr bwMode="auto">
          <a:xfrm>
            <a:off x="785813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П</a:t>
            </a:r>
          </a:p>
        </p:txBody>
      </p:sp>
      <p:sp>
        <p:nvSpPr>
          <p:cNvPr id="26817" name="Oval 193"/>
          <p:cNvSpPr>
            <a:spLocks noChangeArrowheads="1"/>
          </p:cNvSpPr>
          <p:nvPr/>
        </p:nvSpPr>
        <p:spPr bwMode="auto">
          <a:xfrm>
            <a:off x="1214438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26816" name="Oval 192"/>
          <p:cNvSpPr>
            <a:spLocks noChangeArrowheads="1"/>
          </p:cNvSpPr>
          <p:nvPr/>
        </p:nvSpPr>
        <p:spPr bwMode="auto">
          <a:xfrm>
            <a:off x="1643063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11285" name="Oval 191"/>
          <p:cNvSpPr>
            <a:spLocks noChangeArrowheads="1"/>
          </p:cNvSpPr>
          <p:nvPr/>
        </p:nvSpPr>
        <p:spPr bwMode="auto">
          <a:xfrm>
            <a:off x="2000250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Ш</a:t>
            </a:r>
          </a:p>
        </p:txBody>
      </p:sp>
      <p:sp>
        <p:nvSpPr>
          <p:cNvPr id="11286" name="Oval 190"/>
          <p:cNvSpPr>
            <a:spLocks noChangeArrowheads="1"/>
          </p:cNvSpPr>
          <p:nvPr/>
        </p:nvSpPr>
        <p:spPr bwMode="auto">
          <a:xfrm>
            <a:off x="2428875" y="1714500"/>
            <a:ext cx="506413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Ж</a:t>
            </a:r>
          </a:p>
        </p:txBody>
      </p:sp>
      <p:sp>
        <p:nvSpPr>
          <p:cNvPr id="26813" name="Oval 189"/>
          <p:cNvSpPr>
            <a:spLocks noChangeArrowheads="1"/>
          </p:cNvSpPr>
          <p:nvPr/>
        </p:nvSpPr>
        <p:spPr bwMode="auto">
          <a:xfrm>
            <a:off x="2857500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26812" name="Oval 188"/>
          <p:cNvSpPr>
            <a:spLocks noChangeArrowheads="1"/>
          </p:cNvSpPr>
          <p:nvPr/>
        </p:nvSpPr>
        <p:spPr bwMode="auto">
          <a:xfrm>
            <a:off x="3214688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811" name="Oval 187"/>
          <p:cNvSpPr>
            <a:spLocks noChangeArrowheads="1"/>
          </p:cNvSpPr>
          <p:nvPr/>
        </p:nvSpPr>
        <p:spPr bwMode="auto">
          <a:xfrm>
            <a:off x="3571875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810" name="Oval 186"/>
          <p:cNvSpPr>
            <a:spLocks noChangeArrowheads="1"/>
          </p:cNvSpPr>
          <p:nvPr/>
        </p:nvSpPr>
        <p:spPr bwMode="auto">
          <a:xfrm>
            <a:off x="6357938" y="2071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О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809" name="Oval 185"/>
          <p:cNvSpPr>
            <a:spLocks noChangeArrowheads="1"/>
          </p:cNvSpPr>
          <p:nvPr/>
        </p:nvSpPr>
        <p:spPr bwMode="auto">
          <a:xfrm>
            <a:off x="6000750" y="1857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М</a:t>
            </a:r>
          </a:p>
        </p:txBody>
      </p:sp>
      <p:sp>
        <p:nvSpPr>
          <p:cNvPr id="26808" name="Oval 184"/>
          <p:cNvSpPr>
            <a:spLocks noChangeArrowheads="1"/>
          </p:cNvSpPr>
          <p:nvPr/>
        </p:nvSpPr>
        <p:spPr bwMode="auto">
          <a:xfrm>
            <a:off x="5586413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М</a:t>
            </a:r>
          </a:p>
        </p:txBody>
      </p:sp>
      <p:sp>
        <p:nvSpPr>
          <p:cNvPr id="26807" name="Oval 183"/>
          <p:cNvSpPr>
            <a:spLocks noChangeArrowheads="1"/>
          </p:cNvSpPr>
          <p:nvPr/>
        </p:nvSpPr>
        <p:spPr bwMode="auto">
          <a:xfrm>
            <a:off x="5143500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Е</a:t>
            </a:r>
          </a:p>
        </p:txBody>
      </p:sp>
      <p:sp>
        <p:nvSpPr>
          <p:cNvPr id="26806" name="Oval 182"/>
          <p:cNvSpPr>
            <a:spLocks noChangeArrowheads="1"/>
          </p:cNvSpPr>
          <p:nvPr/>
        </p:nvSpPr>
        <p:spPr bwMode="auto">
          <a:xfrm>
            <a:off x="4786313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26805" name="Oval 181"/>
          <p:cNvSpPr>
            <a:spLocks noChangeArrowheads="1"/>
          </p:cNvSpPr>
          <p:nvPr/>
        </p:nvSpPr>
        <p:spPr bwMode="auto">
          <a:xfrm>
            <a:off x="4357688" y="1714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804" name="Oval 180"/>
          <p:cNvSpPr>
            <a:spLocks noChangeArrowheads="1"/>
          </p:cNvSpPr>
          <p:nvPr/>
        </p:nvSpPr>
        <p:spPr bwMode="auto">
          <a:xfrm>
            <a:off x="3929063" y="1785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26803" name="Oval 179"/>
          <p:cNvSpPr>
            <a:spLocks noChangeArrowheads="1"/>
          </p:cNvSpPr>
          <p:nvPr/>
        </p:nvSpPr>
        <p:spPr bwMode="auto">
          <a:xfrm>
            <a:off x="4429125" y="3000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А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802" name="Oval 178"/>
          <p:cNvSpPr>
            <a:spLocks noChangeArrowheads="1"/>
          </p:cNvSpPr>
          <p:nvPr/>
        </p:nvSpPr>
        <p:spPr bwMode="auto">
          <a:xfrm>
            <a:off x="4786313" y="2786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Ф</a:t>
            </a:r>
          </a:p>
        </p:txBody>
      </p:sp>
      <p:sp>
        <p:nvSpPr>
          <p:cNvPr id="26801" name="Oval 177"/>
          <p:cNvSpPr>
            <a:spLocks noChangeArrowheads="1"/>
          </p:cNvSpPr>
          <p:nvPr/>
        </p:nvSpPr>
        <p:spPr bwMode="auto">
          <a:xfrm>
            <a:off x="5214938" y="3000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800" name="Oval 176"/>
          <p:cNvSpPr>
            <a:spLocks noChangeArrowheads="1"/>
          </p:cNvSpPr>
          <p:nvPr/>
        </p:nvSpPr>
        <p:spPr bwMode="auto">
          <a:xfrm>
            <a:off x="5572125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1301" name="Oval 175"/>
          <p:cNvSpPr>
            <a:spLocks noChangeArrowheads="1"/>
          </p:cNvSpPr>
          <p:nvPr/>
        </p:nvSpPr>
        <p:spPr bwMode="auto">
          <a:xfrm>
            <a:off x="6000750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Н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302" name="Oval 174"/>
          <p:cNvSpPr>
            <a:spLocks noChangeArrowheads="1"/>
          </p:cNvSpPr>
          <p:nvPr/>
        </p:nvSpPr>
        <p:spPr bwMode="auto">
          <a:xfrm>
            <a:off x="6357938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Ф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797" name="Oval 173"/>
          <p:cNvSpPr>
            <a:spLocks noChangeArrowheads="1"/>
          </p:cNvSpPr>
          <p:nvPr/>
        </p:nvSpPr>
        <p:spPr bwMode="auto">
          <a:xfrm>
            <a:off x="6643688" y="24288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80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К</a:t>
            </a:r>
            <a:endParaRPr lang="ru-RU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304" name="Oval 172"/>
          <p:cNvSpPr>
            <a:spLocks noChangeArrowheads="1"/>
          </p:cNvSpPr>
          <p:nvPr/>
        </p:nvSpPr>
        <p:spPr bwMode="auto">
          <a:xfrm>
            <a:off x="2500313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Я</a:t>
            </a:r>
          </a:p>
        </p:txBody>
      </p:sp>
      <p:sp>
        <p:nvSpPr>
          <p:cNvPr id="26795" name="Oval 171"/>
          <p:cNvSpPr>
            <a:spLocks noChangeArrowheads="1"/>
          </p:cNvSpPr>
          <p:nvPr/>
        </p:nvSpPr>
        <p:spPr bwMode="auto">
          <a:xfrm>
            <a:off x="2143125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26794" name="Oval 170"/>
          <p:cNvSpPr>
            <a:spLocks noChangeArrowheads="1"/>
          </p:cNvSpPr>
          <p:nvPr/>
        </p:nvSpPr>
        <p:spPr bwMode="auto">
          <a:xfrm>
            <a:off x="1714500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11307" name="Oval 169"/>
          <p:cNvSpPr>
            <a:spLocks noChangeArrowheads="1"/>
          </p:cNvSpPr>
          <p:nvPr/>
        </p:nvSpPr>
        <p:spPr bwMode="auto">
          <a:xfrm>
            <a:off x="2928938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26792" name="Oval 168"/>
          <p:cNvSpPr>
            <a:spLocks noChangeArrowheads="1"/>
          </p:cNvSpPr>
          <p:nvPr/>
        </p:nvSpPr>
        <p:spPr bwMode="auto">
          <a:xfrm>
            <a:off x="3286125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Б</a:t>
            </a:r>
          </a:p>
        </p:txBody>
      </p:sp>
      <p:sp>
        <p:nvSpPr>
          <p:cNvPr id="26791" name="Oval 167"/>
          <p:cNvSpPr>
            <a:spLocks noChangeArrowheads="1"/>
          </p:cNvSpPr>
          <p:nvPr/>
        </p:nvSpPr>
        <p:spPr bwMode="auto">
          <a:xfrm>
            <a:off x="3643313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У</a:t>
            </a:r>
          </a:p>
        </p:txBody>
      </p:sp>
      <p:sp>
        <p:nvSpPr>
          <p:cNvPr id="26790" name="Oval 166"/>
          <p:cNvSpPr>
            <a:spLocks noChangeArrowheads="1"/>
          </p:cNvSpPr>
          <p:nvPr/>
        </p:nvSpPr>
        <p:spPr bwMode="auto">
          <a:xfrm>
            <a:off x="4071938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789" name="Oval 165"/>
          <p:cNvSpPr>
            <a:spLocks noChangeArrowheads="1"/>
          </p:cNvSpPr>
          <p:nvPr/>
        </p:nvSpPr>
        <p:spPr bwMode="auto">
          <a:xfrm>
            <a:off x="1285875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788" name="Oval 164"/>
          <p:cNvSpPr>
            <a:spLocks noChangeArrowheads="1"/>
          </p:cNvSpPr>
          <p:nvPr/>
        </p:nvSpPr>
        <p:spPr bwMode="auto">
          <a:xfrm>
            <a:off x="928688" y="2857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П</a:t>
            </a:r>
          </a:p>
        </p:txBody>
      </p:sp>
      <p:sp>
        <p:nvSpPr>
          <p:cNvPr id="26787" name="Oval 163"/>
          <p:cNvSpPr>
            <a:spLocks noChangeArrowheads="1"/>
          </p:cNvSpPr>
          <p:nvPr/>
        </p:nvSpPr>
        <p:spPr bwMode="auto">
          <a:xfrm>
            <a:off x="571500" y="2928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786" name="Oval 162"/>
          <p:cNvSpPr>
            <a:spLocks noChangeArrowheads="1"/>
          </p:cNvSpPr>
          <p:nvPr/>
        </p:nvSpPr>
        <p:spPr bwMode="auto">
          <a:xfrm>
            <a:off x="214313" y="3214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Н</a:t>
            </a:r>
          </a:p>
        </p:txBody>
      </p:sp>
      <p:sp>
        <p:nvSpPr>
          <p:cNvPr id="26785" name="Oval 161"/>
          <p:cNvSpPr>
            <a:spLocks noChangeArrowheads="1"/>
          </p:cNvSpPr>
          <p:nvPr/>
        </p:nvSpPr>
        <p:spPr bwMode="auto">
          <a:xfrm>
            <a:off x="2071688" y="3929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26784" name="Oval 160"/>
          <p:cNvSpPr>
            <a:spLocks noChangeArrowheads="1"/>
          </p:cNvSpPr>
          <p:nvPr/>
        </p:nvSpPr>
        <p:spPr bwMode="auto">
          <a:xfrm>
            <a:off x="428625" y="36433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26783" name="Oval 159"/>
          <p:cNvSpPr>
            <a:spLocks noChangeArrowheads="1"/>
          </p:cNvSpPr>
          <p:nvPr/>
        </p:nvSpPr>
        <p:spPr bwMode="auto">
          <a:xfrm>
            <a:off x="857250" y="38576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С</a:t>
            </a:r>
          </a:p>
        </p:txBody>
      </p:sp>
      <p:sp>
        <p:nvSpPr>
          <p:cNvPr id="11318" name="Oval 158"/>
          <p:cNvSpPr>
            <a:spLocks noChangeArrowheads="1"/>
          </p:cNvSpPr>
          <p:nvPr/>
        </p:nvSpPr>
        <p:spPr bwMode="auto">
          <a:xfrm>
            <a:off x="1285875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Ъ</a:t>
            </a:r>
          </a:p>
        </p:txBody>
      </p:sp>
      <p:sp>
        <p:nvSpPr>
          <p:cNvPr id="26781" name="Oval 157"/>
          <p:cNvSpPr>
            <a:spLocks noChangeArrowheads="1"/>
          </p:cNvSpPr>
          <p:nvPr/>
        </p:nvSpPr>
        <p:spPr bwMode="auto">
          <a:xfrm>
            <a:off x="171450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780" name="Oval 156"/>
          <p:cNvSpPr>
            <a:spLocks noChangeArrowheads="1"/>
          </p:cNvSpPr>
          <p:nvPr/>
        </p:nvSpPr>
        <p:spPr bwMode="auto">
          <a:xfrm>
            <a:off x="2428875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Б</a:t>
            </a:r>
          </a:p>
        </p:txBody>
      </p:sp>
      <p:sp>
        <p:nvSpPr>
          <p:cNvPr id="26779" name="Oval 155"/>
          <p:cNvSpPr>
            <a:spLocks noChangeArrowheads="1"/>
          </p:cNvSpPr>
          <p:nvPr/>
        </p:nvSpPr>
        <p:spPr bwMode="auto">
          <a:xfrm>
            <a:off x="3857625" y="392906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26778" name="Oval 154"/>
          <p:cNvSpPr>
            <a:spLocks noChangeArrowheads="1"/>
          </p:cNvSpPr>
          <p:nvPr/>
        </p:nvSpPr>
        <p:spPr bwMode="auto">
          <a:xfrm>
            <a:off x="3500438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26777" name="Oval 153"/>
          <p:cNvSpPr>
            <a:spLocks noChangeArrowheads="1"/>
          </p:cNvSpPr>
          <p:nvPr/>
        </p:nvSpPr>
        <p:spPr bwMode="auto">
          <a:xfrm>
            <a:off x="314325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26776" name="Oval 152"/>
          <p:cNvSpPr>
            <a:spLocks noChangeArrowheads="1"/>
          </p:cNvSpPr>
          <p:nvPr/>
        </p:nvSpPr>
        <p:spPr bwMode="auto">
          <a:xfrm>
            <a:off x="2786063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775" name="Oval 151"/>
          <p:cNvSpPr>
            <a:spLocks noChangeArrowheads="1"/>
          </p:cNvSpPr>
          <p:nvPr/>
        </p:nvSpPr>
        <p:spPr bwMode="auto">
          <a:xfrm>
            <a:off x="514350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774" name="Oval 150"/>
          <p:cNvSpPr>
            <a:spLocks noChangeArrowheads="1"/>
          </p:cNvSpPr>
          <p:nvPr/>
        </p:nvSpPr>
        <p:spPr bwMode="auto">
          <a:xfrm>
            <a:off x="4714875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1327" name="Oval 149"/>
          <p:cNvSpPr>
            <a:spLocks noChangeArrowheads="1"/>
          </p:cNvSpPr>
          <p:nvPr/>
        </p:nvSpPr>
        <p:spPr bwMode="auto">
          <a:xfrm>
            <a:off x="4286250" y="4000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Ь</a:t>
            </a:r>
          </a:p>
        </p:txBody>
      </p:sp>
      <p:sp>
        <p:nvSpPr>
          <p:cNvPr id="26772" name="Oval 148"/>
          <p:cNvSpPr>
            <a:spLocks noChangeArrowheads="1"/>
          </p:cNvSpPr>
          <p:nvPr/>
        </p:nvSpPr>
        <p:spPr bwMode="auto">
          <a:xfrm>
            <a:off x="6500813" y="47148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Д</a:t>
            </a:r>
          </a:p>
        </p:txBody>
      </p:sp>
      <p:sp>
        <p:nvSpPr>
          <p:cNvPr id="26771" name="Oval 147"/>
          <p:cNvSpPr>
            <a:spLocks noChangeArrowheads="1"/>
          </p:cNvSpPr>
          <p:nvPr/>
        </p:nvSpPr>
        <p:spPr bwMode="auto">
          <a:xfrm>
            <a:off x="6286500" y="42862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26770" name="Oval 146"/>
          <p:cNvSpPr>
            <a:spLocks noChangeArrowheads="1"/>
          </p:cNvSpPr>
          <p:nvPr/>
        </p:nvSpPr>
        <p:spPr bwMode="auto">
          <a:xfrm>
            <a:off x="5929313" y="414337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К</a:t>
            </a:r>
          </a:p>
        </p:txBody>
      </p:sp>
      <p:sp>
        <p:nvSpPr>
          <p:cNvPr id="26769" name="Oval 145"/>
          <p:cNvSpPr>
            <a:spLocks noChangeArrowheads="1"/>
          </p:cNvSpPr>
          <p:nvPr/>
        </p:nvSpPr>
        <p:spPr bwMode="auto">
          <a:xfrm>
            <a:off x="5572125" y="407193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768" name="Oval 144"/>
          <p:cNvSpPr>
            <a:spLocks noChangeArrowheads="1"/>
          </p:cNvSpPr>
          <p:nvPr/>
        </p:nvSpPr>
        <p:spPr bwMode="auto">
          <a:xfrm>
            <a:off x="4286250" y="5500688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26767" name="Oval 143"/>
          <p:cNvSpPr>
            <a:spLocks noChangeArrowheads="1"/>
          </p:cNvSpPr>
          <p:nvPr/>
        </p:nvSpPr>
        <p:spPr bwMode="auto">
          <a:xfrm>
            <a:off x="4714875" y="542925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И</a:t>
            </a:r>
          </a:p>
        </p:txBody>
      </p:sp>
      <p:sp>
        <p:nvSpPr>
          <p:cNvPr id="26766" name="Oval 142"/>
          <p:cNvSpPr>
            <a:spLocks noChangeArrowheads="1"/>
          </p:cNvSpPr>
          <p:nvPr/>
        </p:nvSpPr>
        <p:spPr bwMode="auto">
          <a:xfrm>
            <a:off x="5143500" y="53578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С</a:t>
            </a:r>
          </a:p>
        </p:txBody>
      </p:sp>
      <p:sp>
        <p:nvSpPr>
          <p:cNvPr id="26765" name="Oval 141"/>
          <p:cNvSpPr>
            <a:spLocks noChangeArrowheads="1"/>
          </p:cNvSpPr>
          <p:nvPr/>
        </p:nvSpPr>
        <p:spPr bwMode="auto">
          <a:xfrm>
            <a:off x="5500688" y="53578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Т</a:t>
            </a:r>
          </a:p>
        </p:txBody>
      </p:sp>
      <p:sp>
        <p:nvSpPr>
          <p:cNvPr id="11336" name="Oval 140"/>
          <p:cNvSpPr>
            <a:spLocks noChangeArrowheads="1"/>
          </p:cNvSpPr>
          <p:nvPr/>
        </p:nvSpPr>
        <p:spPr bwMode="auto">
          <a:xfrm>
            <a:off x="5857875" y="5357813"/>
            <a:ext cx="485775" cy="66833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Ы</a:t>
            </a:r>
          </a:p>
        </p:txBody>
      </p:sp>
      <p:sp>
        <p:nvSpPr>
          <p:cNvPr id="11337" name="Oval 139"/>
          <p:cNvSpPr>
            <a:spLocks noChangeArrowheads="1"/>
          </p:cNvSpPr>
          <p:nvPr/>
        </p:nvSpPr>
        <p:spPr bwMode="auto">
          <a:xfrm>
            <a:off x="6215063" y="5143500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Ю</a:t>
            </a:r>
          </a:p>
        </p:txBody>
      </p:sp>
      <p:sp>
        <p:nvSpPr>
          <p:cNvPr id="11338" name="Oval 138"/>
          <p:cNvSpPr>
            <a:spLocks noChangeArrowheads="1"/>
          </p:cNvSpPr>
          <p:nvPr/>
        </p:nvSpPr>
        <p:spPr bwMode="auto">
          <a:xfrm>
            <a:off x="2643188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11339" name="Oval 137"/>
          <p:cNvSpPr>
            <a:spLocks noChangeArrowheads="1"/>
          </p:cNvSpPr>
          <p:nvPr/>
        </p:nvSpPr>
        <p:spPr bwMode="auto">
          <a:xfrm>
            <a:off x="3071813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О</a:t>
            </a:r>
          </a:p>
        </p:txBody>
      </p:sp>
      <p:sp>
        <p:nvSpPr>
          <p:cNvPr id="26760" name="Oval 136"/>
          <p:cNvSpPr>
            <a:spLocks noChangeArrowheads="1"/>
          </p:cNvSpPr>
          <p:nvPr/>
        </p:nvSpPr>
        <p:spPr bwMode="auto">
          <a:xfrm>
            <a:off x="3500438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А</a:t>
            </a:r>
          </a:p>
        </p:txBody>
      </p:sp>
      <p:sp>
        <p:nvSpPr>
          <p:cNvPr id="26759" name="Oval 135"/>
          <p:cNvSpPr>
            <a:spLocks noChangeArrowheads="1"/>
          </p:cNvSpPr>
          <p:nvPr/>
        </p:nvSpPr>
        <p:spPr bwMode="auto">
          <a:xfrm>
            <a:off x="3857625" y="5572125"/>
            <a:ext cx="485775" cy="668338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240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Р</a:t>
            </a:r>
          </a:p>
        </p:txBody>
      </p:sp>
      <p:sp>
        <p:nvSpPr>
          <p:cNvPr id="11342" name="Rectangle 288"/>
          <p:cNvSpPr>
            <a:spLocks noChangeArrowheads="1"/>
          </p:cNvSpPr>
          <p:nvPr/>
        </p:nvSpPr>
        <p:spPr bwMode="auto">
          <a:xfrm>
            <a:off x="-180975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pic>
        <p:nvPicPr>
          <p:cNvPr id="26914" name="Picture 290" descr="http://s2.hubimg.com/u/3244637_f2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384115"/>
            <a:ext cx="2143108" cy="3473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68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68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68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268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268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68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268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68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68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68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68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68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268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68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68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268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68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68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268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E4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268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68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268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68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68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268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268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68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268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268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68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68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68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68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268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268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268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68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68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68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68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68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68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68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68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68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268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68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68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268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268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268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68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68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68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67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67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67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268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268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268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68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68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68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" fill="hold"/>
                                        <p:tgtEl>
                                          <p:spTgt spid="268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268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268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2000" fill="hold"/>
                                        <p:tgtEl>
                                          <p:spTgt spid="268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68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268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268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268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268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268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268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268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268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268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68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2000" fill="hold"/>
                                        <p:tgtEl>
                                          <p:spTgt spid="268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268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268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68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68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68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2000" fill="hold"/>
                                        <p:tgtEl>
                                          <p:spTgt spid="268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4937"/>
                                      </p:to>
                                    </p:animClr>
                                    <p:set>
                                      <p:cBhvr>
                                        <p:cTn id="123" dur="2000" fill="hold"/>
                                        <p:tgtEl>
                                          <p:spTgt spid="268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000" fill="hold"/>
                                        <p:tgtEl>
                                          <p:spTgt spid="268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2000" fill="hold"/>
                                        <p:tgtEl>
                                          <p:spTgt spid="267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267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267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267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67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67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2000" fill="hold"/>
                                        <p:tgtEl>
                                          <p:spTgt spid="267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267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267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0" dur="2000" fill="hold"/>
                                        <p:tgtEl>
                                          <p:spTgt spid="268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268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000" fill="hold"/>
                                        <p:tgtEl>
                                          <p:spTgt spid="268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2000" fill="hold"/>
                                        <p:tgtEl>
                                          <p:spTgt spid="2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45" dur="2000" fill="hold"/>
                                        <p:tgtEl>
                                          <p:spTgt spid="2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268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2000" fill="hold"/>
                                        <p:tgtEl>
                                          <p:spTgt spid="268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49" dur="2000" fill="hold"/>
                                        <p:tgtEl>
                                          <p:spTgt spid="268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268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2000" fill="hold"/>
                                        <p:tgtEl>
                                          <p:spTgt spid="268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C2E91"/>
                                      </p:to>
                                    </p:animClr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268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268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8" dur="2000" fill="hold"/>
                                        <p:tgtEl>
                                          <p:spTgt spid="267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59" dur="2000" fill="hold"/>
                                        <p:tgtEl>
                                          <p:spTgt spid="267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000" fill="hold"/>
                                        <p:tgtEl>
                                          <p:spTgt spid="267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000" fill="hold"/>
                                        <p:tgtEl>
                                          <p:spTgt spid="267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63" dur="2000" fill="hold"/>
                                        <p:tgtEl>
                                          <p:spTgt spid="267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000" fill="hold"/>
                                        <p:tgtEl>
                                          <p:spTgt spid="267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2000" fill="hold"/>
                                        <p:tgtEl>
                                          <p:spTgt spid="267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67" dur="2000" fill="hold"/>
                                        <p:tgtEl>
                                          <p:spTgt spid="267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267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0" dur="2000" fill="hold"/>
                                        <p:tgtEl>
                                          <p:spTgt spid="267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71" dur="2000" fill="hold"/>
                                        <p:tgtEl>
                                          <p:spTgt spid="267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2000" fill="hold"/>
                                        <p:tgtEl>
                                          <p:spTgt spid="267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267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267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267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2000" fill="hold"/>
                                        <p:tgtEl>
                                          <p:spTgt spid="267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79" dur="2000" fill="hold"/>
                                        <p:tgtEl>
                                          <p:spTgt spid="267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2000" fill="hold"/>
                                        <p:tgtEl>
                                          <p:spTgt spid="267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2" dur="2000" fill="hold"/>
                                        <p:tgtEl>
                                          <p:spTgt spid="267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267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000" fill="hold"/>
                                        <p:tgtEl>
                                          <p:spTgt spid="267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2000" fill="hold"/>
                                        <p:tgtEl>
                                          <p:spTgt spid="267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F3E9"/>
                                      </p:to>
                                    </p:animClr>
                                    <p:set>
                                      <p:cBhvr>
                                        <p:cTn id="187" dur="2000" fill="hold"/>
                                        <p:tgtEl>
                                          <p:spTgt spid="267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267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2000" fill="hold"/>
                                        <p:tgtEl>
                                          <p:spTgt spid="267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193" dur="2000" fill="hold"/>
                                        <p:tgtEl>
                                          <p:spTgt spid="267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2000" fill="hold"/>
                                        <p:tgtEl>
                                          <p:spTgt spid="267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2000" fill="hold"/>
                                        <p:tgtEl>
                                          <p:spTgt spid="267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267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2000" fill="hold"/>
                                        <p:tgtEl>
                                          <p:spTgt spid="267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0" dur="2000" fill="hold"/>
                                        <p:tgtEl>
                                          <p:spTgt spid="267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201" dur="2000" fill="hold"/>
                                        <p:tgtEl>
                                          <p:spTgt spid="267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267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2000" fill="hold"/>
                                        <p:tgtEl>
                                          <p:spTgt spid="267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205" dur="2000" fill="hold"/>
                                        <p:tgtEl>
                                          <p:spTgt spid="267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2000" fill="hold"/>
                                        <p:tgtEl>
                                          <p:spTgt spid="267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267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267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267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267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267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267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67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5D83C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67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67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2" dur="2000" fill="hold"/>
                                        <p:tgtEl>
                                          <p:spTgt spid="267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267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267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67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67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67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2000" fill="hold"/>
                                        <p:tgtEl>
                                          <p:spTgt spid="267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267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267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4" dur="2000" fill="hold"/>
                                        <p:tgtEl>
                                          <p:spTgt spid="267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267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6" dur="2000" fill="hold"/>
                                        <p:tgtEl>
                                          <p:spTgt spid="267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8" dur="2000" fill="hold"/>
                                        <p:tgtEl>
                                          <p:spTgt spid="267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267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0" dur="2000" fill="hold"/>
                                        <p:tgtEl>
                                          <p:spTgt spid="267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2" dur="2000" fill="hold"/>
                                        <p:tgtEl>
                                          <p:spTgt spid="267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43" dur="2000" fill="hold"/>
                                        <p:tgtEl>
                                          <p:spTgt spid="267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2000" fill="hold"/>
                                        <p:tgtEl>
                                          <p:spTgt spid="267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8" dur="2000" fill="hold"/>
                                        <p:tgtEl>
                                          <p:spTgt spid="267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9" dur="2000" fill="hold"/>
                                        <p:tgtEl>
                                          <p:spTgt spid="267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2000" fill="hold"/>
                                        <p:tgtEl>
                                          <p:spTgt spid="267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2" dur="2000" fill="hold"/>
                                        <p:tgtEl>
                                          <p:spTgt spid="267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267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267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6" dur="2000" fill="hold"/>
                                        <p:tgtEl>
                                          <p:spTgt spid="267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7" dur="2000" fill="hold"/>
                                        <p:tgtEl>
                                          <p:spTgt spid="267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2000" fill="hold"/>
                                        <p:tgtEl>
                                          <p:spTgt spid="267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0" dur="2000" fill="hold"/>
                                        <p:tgtEl>
                                          <p:spTgt spid="267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1" dur="2000" fill="hold"/>
                                        <p:tgtEl>
                                          <p:spTgt spid="267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2" dur="2000" fill="hold"/>
                                        <p:tgtEl>
                                          <p:spTgt spid="267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4" dur="2000" fill="hold"/>
                                        <p:tgtEl>
                                          <p:spTgt spid="267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5" dur="2000" fill="hold"/>
                                        <p:tgtEl>
                                          <p:spTgt spid="267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267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8" dur="2000" fill="hold"/>
                                        <p:tgtEl>
                                          <p:spTgt spid="267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9" dur="2000" fill="hold"/>
                                        <p:tgtEl>
                                          <p:spTgt spid="267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0" dur="2000" fill="hold"/>
                                        <p:tgtEl>
                                          <p:spTgt spid="267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patch-lifewave-quebec.com/file/bigstock_The_Winner_2967844_ws314709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25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TextBox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0913" y="-122238"/>
            <a:ext cx="7388225" cy="12811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6087</TotalTime>
  <Words>452</Words>
  <PresentationFormat>Экран (4:3)</PresentationFormat>
  <Paragraphs>460</Paragraphs>
  <Slides>38</Slides>
  <Notes>38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Муниципальная автономная организация дополнительного образования и профессионального обучения «Ленинградский учебный центр» станицы Ленинградской муниципального образования Ленинградский район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17</cp:revision>
  <dcterms:created xsi:type="dcterms:W3CDTF">2015-05-29T07:08:23Z</dcterms:created>
  <dcterms:modified xsi:type="dcterms:W3CDTF">2021-05-19T10:50:35Z</dcterms:modified>
</cp:coreProperties>
</file>