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70" r:id="rId12"/>
    <p:sldId id="268" r:id="rId13"/>
    <p:sldId id="274" r:id="rId14"/>
    <p:sldId id="269" r:id="rId15"/>
    <p:sldId id="272" r:id="rId16"/>
    <p:sldId id="273" r:id="rId17"/>
    <p:sldId id="264" r:id="rId1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24" autoAdjust="0"/>
  </p:normalViewPr>
  <p:slideViewPr>
    <p:cSldViewPr>
      <p:cViewPr>
        <p:scale>
          <a:sx n="60" d="100"/>
          <a:sy n="60" d="100"/>
        </p:scale>
        <p:origin x="-702" y="-57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544AE0-B2C9-4FDC-88BB-A237D800BEF1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2DEDB2-E885-4E2E-A13B-3FD55E691B0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2914650"/>
            <a:ext cx="6858000" cy="74295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3843338"/>
            <a:ext cx="6858000" cy="40005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4766310"/>
            <a:ext cx="2286000" cy="27432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4766310"/>
            <a:ext cx="3474720" cy="27432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4766310"/>
            <a:ext cx="1219200" cy="27432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2736056"/>
            <a:ext cx="7315200" cy="96012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3786188"/>
            <a:ext cx="7315200" cy="51435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2736056"/>
            <a:ext cx="228600" cy="96012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3786188"/>
            <a:ext cx="228600" cy="51435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8229600" cy="370332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228850"/>
            <a:ext cx="6858000" cy="8001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3200400"/>
            <a:ext cx="6781800" cy="85725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4766310"/>
            <a:ext cx="2286000" cy="27432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4766310"/>
            <a:ext cx="3474720" cy="27432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4766310"/>
            <a:ext cx="1520952" cy="27432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114550"/>
            <a:ext cx="7315200" cy="96012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114550"/>
            <a:ext cx="228600" cy="96012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914400"/>
            <a:ext cx="4041648" cy="370332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912114"/>
            <a:ext cx="4041648" cy="370332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64406"/>
            <a:ext cx="4040188" cy="51435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1" y="971550"/>
            <a:ext cx="4041775" cy="51435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1600200"/>
            <a:ext cx="4038600" cy="30289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1600200"/>
            <a:ext cx="4038600" cy="30289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6858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228600"/>
            <a:ext cx="2514600" cy="62865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914401"/>
            <a:ext cx="2514600" cy="3632597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915025" y="2493169"/>
            <a:ext cx="45262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228600"/>
            <a:ext cx="5715000" cy="428625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75642"/>
            <a:ext cx="8229600" cy="506016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428750"/>
            <a:ext cx="8229600" cy="3202686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914400"/>
            <a:ext cx="8229600" cy="40005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375642"/>
            <a:ext cx="182880" cy="51435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4361127" y="2401464"/>
            <a:ext cx="43891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74295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914400"/>
            <a:ext cx="8229600" cy="368274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4767263"/>
            <a:ext cx="2289048" cy="27432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4767263"/>
            <a:ext cx="3505200" cy="27432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4767263"/>
            <a:ext cx="1981200" cy="27432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4764881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85725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42957" y="4835567"/>
            <a:ext cx="143137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learningapps.org/view755443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33330" y="756048"/>
            <a:ext cx="2698399" cy="57871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67491" tIns="35095" rIns="67491" bIns="35095">
            <a:spAutoFit/>
          </a:bodyPr>
          <a:lstStyle/>
          <a:p>
            <a:pPr>
              <a:tabLst>
                <a:tab pos="0" algn="l"/>
                <a:tab pos="685709" algn="l"/>
                <a:tab pos="1371417" algn="l"/>
                <a:tab pos="2057126" algn="l"/>
                <a:tab pos="2742834" algn="l"/>
                <a:tab pos="3428543" algn="l"/>
                <a:tab pos="4114251" algn="l"/>
                <a:tab pos="4799960" algn="l"/>
                <a:tab pos="5485668" algn="l"/>
                <a:tab pos="6171377" algn="l"/>
                <a:tab pos="6857086" algn="l"/>
                <a:tab pos="7542794" algn="l"/>
              </a:tabLst>
            </a:pPr>
            <a:r>
              <a:rPr lang="ru-RU" sz="33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«начинается» 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2402368" y="1596629"/>
            <a:ext cx="947420" cy="57870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67491" tIns="35095" rIns="67491" bIns="35095">
            <a:spAutoFit/>
          </a:bodyPr>
          <a:lstStyle/>
          <a:p>
            <a:pPr>
              <a:tabLst>
                <a:tab pos="0" algn="l"/>
                <a:tab pos="685709" algn="l"/>
                <a:tab pos="1371417" algn="l"/>
                <a:tab pos="2057126" algn="l"/>
                <a:tab pos="2742834" algn="l"/>
                <a:tab pos="3428543" algn="l"/>
                <a:tab pos="4114251" algn="l"/>
                <a:tab pos="4799960" algn="l"/>
                <a:tab pos="5485668" algn="l"/>
                <a:tab pos="6171377" algn="l"/>
                <a:tab pos="6857086" algn="l"/>
                <a:tab pos="7542794" algn="l"/>
              </a:tabLst>
            </a:pPr>
            <a:r>
              <a:rPr lang="ru-RU" sz="33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«С» 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4719023" y="1702594"/>
            <a:ext cx="1822841" cy="57871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67491" tIns="35095" rIns="67491" bIns="35095">
            <a:spAutoFit/>
          </a:bodyPr>
          <a:lstStyle/>
          <a:p>
            <a:pPr>
              <a:tabLst>
                <a:tab pos="0" algn="l"/>
                <a:tab pos="685709" algn="l"/>
                <a:tab pos="1371417" algn="l"/>
                <a:tab pos="2057126" algn="l"/>
                <a:tab pos="2742834" algn="l"/>
                <a:tab pos="3428543" algn="l"/>
                <a:tab pos="4114251" algn="l"/>
                <a:tab pos="4799960" algn="l"/>
                <a:tab pos="5485668" algn="l"/>
                <a:tab pos="6171377" algn="l"/>
                <a:tab pos="6857086" algn="l"/>
                <a:tab pos="7542794" algn="l"/>
              </a:tabLst>
            </a:pPr>
            <a:r>
              <a:rPr lang="ru-RU" sz="33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«малой» 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6544014" y="629842"/>
            <a:ext cx="1705564" cy="57871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67491" tIns="35095" rIns="67491" bIns="35095">
            <a:spAutoFit/>
          </a:bodyPr>
          <a:lstStyle/>
          <a:p>
            <a:pPr>
              <a:tabLst>
                <a:tab pos="0" algn="l"/>
                <a:tab pos="685709" algn="l"/>
                <a:tab pos="1371417" algn="l"/>
                <a:tab pos="2057126" algn="l"/>
                <a:tab pos="2742834" algn="l"/>
                <a:tab pos="3428543" algn="l"/>
                <a:tab pos="4114251" algn="l"/>
                <a:tab pos="4799960" algn="l"/>
                <a:tab pos="5485668" algn="l"/>
                <a:tab pos="6171377" algn="l"/>
                <a:tab pos="6857086" algn="l"/>
                <a:tab pos="7542794" algn="l"/>
              </a:tabLst>
            </a:pPr>
            <a:r>
              <a:rPr lang="ru-RU" sz="33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«удачи» 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015455" y="1044179"/>
            <a:ext cx="1825096" cy="57870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67491" tIns="35095" rIns="67491" bIns="35095">
            <a:spAutoFit/>
          </a:bodyPr>
          <a:lstStyle/>
          <a:p>
            <a:pPr>
              <a:tabLst>
                <a:tab pos="0" algn="l"/>
                <a:tab pos="685709" algn="l"/>
                <a:tab pos="1371417" algn="l"/>
                <a:tab pos="2057126" algn="l"/>
                <a:tab pos="2742834" algn="l"/>
                <a:tab pos="3428543" algn="l"/>
                <a:tab pos="4114251" algn="l"/>
                <a:tab pos="4799960" algn="l"/>
                <a:tab pos="5485668" algn="l"/>
                <a:tab pos="6171377" algn="l"/>
                <a:tab pos="6857086" algn="l"/>
                <a:tab pos="7542794" algn="l"/>
              </a:tabLst>
            </a:pPr>
            <a:r>
              <a:rPr lang="ru-RU" sz="33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«успех!» </a:t>
            </a:r>
          </a:p>
        </p:txBody>
      </p:sp>
      <p:pic>
        <p:nvPicPr>
          <p:cNvPr id="8" name="Рисунок 7" descr="WhatsApp Image 2022-10-27 at 11.15.42.jpeg"/>
          <p:cNvPicPr>
            <a:picLocks noChangeAspect="1"/>
          </p:cNvPicPr>
          <p:nvPr/>
        </p:nvPicPr>
        <p:blipFill>
          <a:blip r:embed="rId3"/>
          <a:srcRect l="1562" r="1562"/>
          <a:stretch>
            <a:fillRect/>
          </a:stretch>
        </p:blipFill>
        <p:spPr>
          <a:xfrm>
            <a:off x="-28691" y="0"/>
            <a:ext cx="9172691" cy="51435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214678" y="428610"/>
            <a:ext cx="4000528" cy="10715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Конкурсное испытание </a:t>
            </a: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«Урок»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Grp="1" noChangeArrowheads="1"/>
          </p:cNvSpPr>
          <p:nvPr>
            <p:ph sz="quarter" idx="1"/>
          </p:nvPr>
        </p:nvSpPr>
        <p:spPr bwMode="auto">
          <a:xfrm>
            <a:off x="0" y="3071816"/>
            <a:ext cx="9144000" cy="62487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square" lIns="67491" tIns="35095" rIns="67491" bIns="35095">
            <a:spAutoFit/>
          </a:bodyPr>
          <a:lstStyle/>
          <a:p>
            <a:pPr algn="ctr">
              <a:buNone/>
              <a:tabLst>
                <a:tab pos="0" algn="l"/>
                <a:tab pos="685709" algn="l"/>
                <a:tab pos="1371417" algn="l"/>
                <a:tab pos="2057126" algn="l"/>
                <a:tab pos="2742834" algn="l"/>
                <a:tab pos="3428543" algn="l"/>
                <a:tab pos="4114251" algn="l"/>
                <a:tab pos="4799960" algn="l"/>
                <a:tab pos="5485668" algn="l"/>
                <a:tab pos="6171377" algn="l"/>
                <a:tab pos="6857086" algn="l"/>
                <a:tab pos="7542794" algn="l"/>
              </a:tabLst>
            </a:pP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«С малой удачи начинается успех!»</a:t>
            </a:r>
          </a:p>
        </p:txBody>
      </p:sp>
      <p:pic>
        <p:nvPicPr>
          <p:cNvPr id="19458" name="Picture 2" descr="https://cdn1.flamp.ru/672e937082b58809cfb0e4838b52e3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285866"/>
            <a:ext cx="2044677" cy="14287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</a:rPr>
              <a:t>Формула удачи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 Box 1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3643306" y="914400"/>
            <a:ext cx="5043494" cy="370332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Улыбка</a:t>
            </a:r>
          </a:p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+</a:t>
            </a:r>
          </a:p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Настроение</a:t>
            </a:r>
          </a:p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+</a:t>
            </a:r>
          </a:p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Вера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себя</a:t>
            </a:r>
          </a:p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=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0" name="AutoShape 2" descr="https://image.jimcdn.com/app/cms/image/transf/none/path/sc70f30e9ea70e83a/image/icc2498f3a12ae61c/version/1451908826/image.jpg"/>
          <p:cNvSpPr>
            <a:spLocks noChangeAspect="1" noChangeArrowheads="1"/>
          </p:cNvSpPr>
          <p:nvPr/>
        </p:nvSpPr>
        <p:spPr bwMode="auto">
          <a:xfrm>
            <a:off x="63500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214428"/>
            <a:ext cx="2662631" cy="3214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Соотнесите слова из первого столбика со словами из правого столбика по образцу: 6 - в (цифра – буква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500034" y="1214428"/>
            <a:ext cx="2769197" cy="306455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742950" indent="-742950">
              <a:buClrTx/>
              <a:buFontTx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Фонетика</a:t>
            </a:r>
          </a:p>
          <a:p>
            <a:pPr marL="742950" indent="-742950">
              <a:buClrTx/>
              <a:buFontTx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Пунктуация</a:t>
            </a:r>
          </a:p>
          <a:p>
            <a:pPr marL="742950" indent="-742950">
              <a:buClrTx/>
              <a:buFontTx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Графика</a:t>
            </a:r>
          </a:p>
          <a:p>
            <a:pPr marL="742950" indent="-742950">
              <a:buClrTx/>
              <a:buFontTx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Синтаксис</a:t>
            </a:r>
          </a:p>
          <a:p>
            <a:pPr marL="742950" indent="-742950">
              <a:buClrTx/>
              <a:buFontTx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Лексика</a:t>
            </a:r>
          </a:p>
          <a:p>
            <a:pPr marL="742950" indent="-742950">
              <a:buClrTx/>
              <a:buFontTx/>
              <a:buAutoNum type="arabicPeriod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Морфемика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357686" y="1428742"/>
            <a:ext cx="3402191" cy="267983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а) буквы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б) предложение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в) слова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г) звуки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знаки препинания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е) части слова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 additive="repl"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6"/>
            <a:ext cx="2456979" cy="370363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5" name="Text Box 1"/>
          <p:cNvSpPr txBox="1">
            <a:spLocks noChangeArrowheads="1"/>
          </p:cNvSpPr>
          <p:nvPr/>
        </p:nvSpPr>
        <p:spPr bwMode="auto">
          <a:xfrm>
            <a:off x="3214678" y="1428742"/>
            <a:ext cx="5929322" cy="203835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6" charset="0"/>
                <a:cs typeface="Times New Roman" pitchFamily="16" charset="0"/>
              </a:rPr>
              <a:t>Изучайте значение слов – и вы избавите свет от половины его заблуждений.</a:t>
            </a:r>
            <a:b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6" charset="0"/>
                <a:cs typeface="Times New Roman" pitchFamily="16" charset="0"/>
              </a:rPr>
            </a:b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6" charset="0"/>
                <a:cs typeface="Times New Roman" pitchFamily="16" charset="0"/>
              </a:rPr>
              <a:t>						</a:t>
            </a:r>
            <a:endParaRPr lang="ru-RU" sz="2400" b="1" i="1" dirty="0" smtClean="0">
              <a:solidFill>
                <a:schemeClr val="accent2">
                  <a:lumMod val="50000"/>
                </a:schemeClr>
              </a:solidFill>
              <a:latin typeface="Times New Roman" pitchFamily="16" charset="0"/>
              <a:cs typeface="Times New Roman" pitchFamily="16" charset="0"/>
            </a:endParaRPr>
          </a:p>
          <a:p>
            <a:pPr>
              <a:lnSpc>
                <a:spcPct val="90000"/>
              </a:lnSpc>
              <a:buClrTx/>
              <a:buFontTx/>
              <a:buNone/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</a:tabLst>
            </a:pP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6" charset="0"/>
                <a:cs typeface="Times New Roman" pitchFamily="16" charset="0"/>
              </a:rPr>
              <a:t>А.С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6" charset="0"/>
                <a:cs typeface="Times New Roman" pitchFamily="16" charset="0"/>
              </a:rPr>
              <a:t>. Пушкин</a:t>
            </a:r>
            <a:b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6" charset="0"/>
                <a:cs typeface="Times New Roman" pitchFamily="16" charset="0"/>
              </a:rPr>
            </a:b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Узнайте раздел науки о языке по его определению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357304"/>
            <a:ext cx="8229600" cy="1014408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этом разделе изучается слово как основная единица языка и словарный состав -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14744" y="3000378"/>
            <a:ext cx="4684441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ts val="750"/>
              </a:spcBef>
              <a:buClrTx/>
              <a:buFontTx/>
              <a:buNone/>
              <a:tabLst>
                <a:tab pos="512763" algn="l"/>
                <a:tab pos="1198563" algn="l"/>
                <a:tab pos="1884363" algn="l"/>
                <a:tab pos="2570163" algn="l"/>
                <a:tab pos="3255963" algn="l"/>
                <a:tab pos="3941763" algn="l"/>
                <a:tab pos="4627563" algn="l"/>
                <a:tab pos="5313363" algn="l"/>
                <a:tab pos="5999163" algn="l"/>
                <a:tab pos="6684963" algn="l"/>
                <a:tab pos="7370763" algn="l"/>
                <a:tab pos="8056563" algn="l"/>
                <a:tab pos="8742363" algn="l"/>
                <a:tab pos="9428163" algn="l"/>
                <a:tab pos="10113963" algn="l"/>
                <a:tab pos="10333038" algn="l"/>
                <a:tab pos="10782300" algn="l"/>
              </a:tabLst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ЛЕКСИКОЛОГИЯ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  <a:tab pos="685800" algn="l"/>
                <a:tab pos="1371600" algn="l"/>
                <a:tab pos="2057400" algn="l"/>
                <a:tab pos="2743200" algn="l"/>
                <a:tab pos="3429000" algn="l"/>
                <a:tab pos="4114800" algn="l"/>
                <a:tab pos="4800600" algn="l"/>
                <a:tab pos="5486400" algn="l"/>
                <a:tab pos="6172200" algn="l"/>
                <a:tab pos="6858000" algn="l"/>
                <a:tab pos="7543800" algn="l"/>
                <a:tab pos="8229600" algn="l"/>
                <a:tab pos="8915400" algn="l"/>
                <a:tab pos="9601200" algn="l"/>
                <a:tab pos="10287000" algn="l"/>
                <a:tab pos="10333038" algn="l"/>
                <a:tab pos="10782300" algn="l"/>
              </a:tabLst>
            </a:pPr>
            <a:r>
              <a:rPr lang="ru-RU" sz="40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Тема урока</a:t>
            </a:r>
            <a:r>
              <a:rPr lang="ru-RU" sz="40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: «Лексикология»</a:t>
            </a:r>
            <a:r>
              <a:rPr lang="ru-RU" sz="40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pic>
        <p:nvPicPr>
          <p:cNvPr id="33794" name="Picture 2" descr="https://vsezhivoe.ru/wp-content/uploads/2017/09/J6qVKaK7WgKW4NEYdC4vjYqc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8"/>
            <a:ext cx="3657747" cy="3071834"/>
          </a:xfrm>
          <a:prstGeom prst="rect">
            <a:avLst/>
          </a:prstGeom>
          <a:noFill/>
        </p:spPr>
      </p:pic>
      <p:pic>
        <p:nvPicPr>
          <p:cNvPr id="33796" name="Picture 4" descr="https://webpulse.imgsmail.ru/imgpreview?key=pic7470979301782924782&amp;mb=pul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214428"/>
            <a:ext cx="4327475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62" name="Picture 2" descr="https://bipbap.ru/wp-content/uploads/2018/02/1467539673_smay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742"/>
            <a:ext cx="3725932" cy="2714644"/>
          </a:xfrm>
          <a:prstGeom prst="rect">
            <a:avLst/>
          </a:prstGeom>
          <a:noFill/>
        </p:spPr>
      </p:pic>
      <p:sp>
        <p:nvSpPr>
          <p:cNvPr id="40964" name="AutoShape 4" descr="https://omoro.ru/wp-content/uploads/2018/05/grystnii-smailik-9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6" name="AutoShape 6" descr="https://omoro.ru/wp-content/uploads/2018/05/grystnii-smailik-9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8" name="AutoShape 8" descr="https://omoro.ru/wp-content/uploads/2018/05/grystnii-smailik-9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70" name="AutoShape 10" descr="https://omoro.ru/wp-content/uploads/2018/05/grystnii-smailik-9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71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071552"/>
            <a:ext cx="3146024" cy="3214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1986" name="AutoShape 2" descr="https://sivka-burka.com/upload/iblock/5e5/5e54371a898ebdbd276c7f013da665b0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90" name="Picture 6" descr="https://gramotnosty.ru/wp-content/uploads/2020/12/omonim-kisty-detya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000114"/>
            <a:ext cx="5527029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sz="quarter" idx="1"/>
          </p:nvPr>
        </p:nvSpPr>
        <p:spPr bwMode="auto">
          <a:xfrm>
            <a:off x="457200" y="914400"/>
            <a:ext cx="8229600" cy="1300160"/>
          </a:xfrm>
          <a:prstGeom prst="rect">
            <a:avLst/>
          </a:prstGeom>
          <a:noFill/>
          <a:ln w="38160" cap="sq">
            <a:noFill/>
            <a:miter lim="800000"/>
            <a:headEnd/>
            <a:tailEnd/>
          </a:ln>
          <a:effectLst/>
        </p:spPr>
        <p:txBody>
          <a:bodyPr>
            <a:noAutofit/>
          </a:bodyPr>
          <a:lstStyle/>
          <a:p>
            <a:pPr indent="360363">
              <a:lnSpc>
                <a:spcPct val="80000"/>
              </a:lnSpc>
              <a:spcBef>
                <a:spcPts val="750"/>
              </a:spcBef>
              <a:buClrTx/>
              <a:buFontTx/>
              <a:buNone/>
              <a:tabLst>
                <a:tab pos="512763" algn="l"/>
                <a:tab pos="1198563" algn="l"/>
                <a:tab pos="1884363" algn="l"/>
                <a:tab pos="2570163" algn="l"/>
                <a:tab pos="3255963" algn="l"/>
                <a:tab pos="3941763" algn="l"/>
                <a:tab pos="4627563" algn="l"/>
                <a:tab pos="5313363" algn="l"/>
                <a:tab pos="5999163" algn="l"/>
                <a:tab pos="6684963" algn="l"/>
                <a:tab pos="7370763" algn="l"/>
                <a:tab pos="8056563" algn="l"/>
                <a:tab pos="8742363" algn="l"/>
                <a:tab pos="9428163" algn="l"/>
                <a:tab pos="10113963" algn="l"/>
                <a:tab pos="10333038" algn="l"/>
                <a:tab pos="10782300" algn="l"/>
                <a:tab pos="11231563" algn="l"/>
              </a:tabLst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Словарная статья:</a:t>
            </a:r>
          </a:p>
          <a:p>
            <a:pPr indent="360363">
              <a:lnSpc>
                <a:spcPct val="80000"/>
              </a:lnSpc>
              <a:spcBef>
                <a:spcPts val="750"/>
              </a:spcBef>
              <a:buClrTx/>
              <a:buFontTx/>
              <a:buNone/>
              <a:tabLst>
                <a:tab pos="512763" algn="l"/>
                <a:tab pos="1198563" algn="l"/>
                <a:tab pos="1884363" algn="l"/>
                <a:tab pos="2570163" algn="l"/>
                <a:tab pos="3255963" algn="l"/>
                <a:tab pos="3941763" algn="l"/>
                <a:tab pos="4627563" algn="l"/>
                <a:tab pos="5313363" algn="l"/>
                <a:tab pos="5999163" algn="l"/>
                <a:tab pos="6684963" algn="l"/>
                <a:tab pos="7370763" algn="l"/>
                <a:tab pos="8056563" algn="l"/>
                <a:tab pos="8742363" algn="l"/>
                <a:tab pos="9428163" algn="l"/>
                <a:tab pos="10113963" algn="l"/>
                <a:tab pos="10333038" algn="l"/>
                <a:tab pos="10782300" algn="l"/>
                <a:tab pos="11231563" algn="l"/>
              </a:tabLst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г л а, -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иглы, игл,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1. Инструмент для шитья.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Швейная игла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2. Лист хвойного дерева.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Опавшие иглы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3.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Обычно во мн. ч.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Колючки на теле животных.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Иглы </a:t>
            </a: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ежа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00034" y="3071816"/>
            <a:ext cx="8229600" cy="1300160"/>
          </a:xfrm>
          <a:prstGeom prst="rect">
            <a:avLst/>
          </a:prstGeom>
          <a:noFill/>
          <a:ln w="38160" cap="sq">
            <a:noFill/>
            <a:miter lim="800000"/>
            <a:headEnd/>
            <a:tailEnd/>
          </a:ln>
          <a:effectLst/>
        </p:spPr>
        <p:txBody>
          <a:bodyPr vert="horz">
            <a:normAutofit/>
          </a:bodyPr>
          <a:lstStyle/>
          <a:p>
            <a:pPr marL="274320" marR="0" lvl="0" indent="360363" algn="l" defTabSz="914400" rtl="0" eaLnBrk="1" fontAlgn="auto" latinLnBrk="0" hangingPunct="1">
              <a:lnSpc>
                <a:spcPct val="80000"/>
              </a:lnSpc>
              <a:spcBef>
                <a:spcPts val="750"/>
              </a:spcBef>
              <a:spcAft>
                <a:spcPts val="0"/>
              </a:spcAft>
              <a:buClrTx/>
              <a:buSzPct val="76000"/>
              <a:buFontTx/>
              <a:buNone/>
              <a:tabLst>
                <a:tab pos="512763" algn="l"/>
                <a:tab pos="1198563" algn="l"/>
                <a:tab pos="1884363" algn="l"/>
                <a:tab pos="2570163" algn="l"/>
                <a:tab pos="3255963" algn="l"/>
                <a:tab pos="3941763" algn="l"/>
                <a:tab pos="4627563" algn="l"/>
                <a:tab pos="5313363" algn="l"/>
                <a:tab pos="5999163" algn="l"/>
                <a:tab pos="6684963" algn="l"/>
                <a:tab pos="7370763" algn="l"/>
                <a:tab pos="8056563" algn="l"/>
                <a:tab pos="8742363" algn="l"/>
                <a:tab pos="9428163" algn="l"/>
                <a:tab pos="10113963" algn="l"/>
                <a:tab pos="10333038" algn="l"/>
                <a:tab pos="10782300" algn="l"/>
                <a:tab pos="11231563" algn="l"/>
              </a:tabLst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Я люблю</a:t>
            </a:r>
            <a:r>
              <a:rPr kumimoji="0" lang="ru-RU" sz="2400" b="1" i="1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свою </a:t>
            </a: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Родину!</a:t>
            </a:r>
          </a:p>
          <a:p>
            <a:pPr marL="274320" marR="0" lvl="0" indent="360363" algn="l" defTabSz="914400" rtl="0" eaLnBrk="1" fontAlgn="auto" latinLnBrk="0" hangingPunct="1">
              <a:lnSpc>
                <a:spcPct val="80000"/>
              </a:lnSpc>
              <a:spcBef>
                <a:spcPts val="750"/>
              </a:spcBef>
              <a:spcAft>
                <a:spcPts val="0"/>
              </a:spcAft>
              <a:buClrTx/>
              <a:buSzPct val="76000"/>
              <a:buFontTx/>
              <a:buNone/>
              <a:tabLst>
                <a:tab pos="512763" algn="l"/>
                <a:tab pos="1198563" algn="l"/>
                <a:tab pos="1884363" algn="l"/>
                <a:tab pos="2570163" algn="l"/>
                <a:tab pos="3255963" algn="l"/>
                <a:tab pos="3941763" algn="l"/>
                <a:tab pos="4627563" algn="l"/>
                <a:tab pos="5313363" algn="l"/>
                <a:tab pos="5999163" algn="l"/>
                <a:tab pos="6684963" algn="l"/>
                <a:tab pos="7370763" algn="l"/>
                <a:tab pos="8056563" algn="l"/>
                <a:tab pos="8742363" algn="l"/>
                <a:tab pos="9428163" algn="l"/>
                <a:tab pos="10113963" algn="l"/>
                <a:tab pos="10333038" algn="l"/>
                <a:tab pos="10782300" algn="l"/>
                <a:tab pos="11231563" algn="l"/>
              </a:tabLst>
              <a:defRPr/>
            </a:pP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Существительное, нарицательное, 1 </a:t>
            </a:r>
            <a:r>
              <a:rPr lang="ru-RU" sz="2400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., ж.р., ед.ч., В.п.</a:t>
            </a:r>
          </a:p>
          <a:p>
            <a:pPr marL="274320" marR="0" lvl="0" indent="360363" algn="l" defTabSz="914400" rtl="0" eaLnBrk="1" fontAlgn="auto" latinLnBrk="0" hangingPunct="1">
              <a:lnSpc>
                <a:spcPct val="80000"/>
              </a:lnSpc>
              <a:spcBef>
                <a:spcPts val="750"/>
              </a:spcBef>
              <a:spcAft>
                <a:spcPts val="0"/>
              </a:spcAft>
              <a:buClrTx/>
              <a:buSzPct val="76000"/>
              <a:buFontTx/>
              <a:buNone/>
              <a:tabLst>
                <a:tab pos="512763" algn="l"/>
                <a:tab pos="1198563" algn="l"/>
                <a:tab pos="1884363" algn="l"/>
                <a:tab pos="2570163" algn="l"/>
                <a:tab pos="3255963" algn="l"/>
                <a:tab pos="3941763" algn="l"/>
                <a:tab pos="4627563" algn="l"/>
                <a:tab pos="5313363" algn="l"/>
                <a:tab pos="5999163" algn="l"/>
                <a:tab pos="6684963" algn="l"/>
                <a:tab pos="7370763" algn="l"/>
                <a:tab pos="8056563" algn="l"/>
                <a:tab pos="8742363" algn="l"/>
                <a:tab pos="9428163" algn="l"/>
                <a:tab pos="10113963" algn="l"/>
                <a:tab pos="10333038" algn="l"/>
                <a:tab pos="10782300" algn="l"/>
                <a:tab pos="11231563" algn="l"/>
              </a:tabLst>
              <a:defRPr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Роль</a:t>
            </a: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предложении: Люблю (что?) Родину - дополнение</a:t>
            </a:r>
            <a:endParaRPr kumimoji="0" lang="ru-RU" sz="240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3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9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0"/>
                            </p:stCondLst>
                            <p:childTnLst>
                              <p:par>
                                <p:cTn id="41" presetID="50" presetClass="entr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3010" name="Picture 2" descr="https://o-pencil.ru/upload/iblock/41e/41e429e31cc9cc0d7923721a90c292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142990"/>
            <a:ext cx="3135318" cy="3135318"/>
          </a:xfrm>
          <a:prstGeom prst="rect">
            <a:avLst/>
          </a:prstGeom>
          <a:noFill/>
        </p:spPr>
      </p:pic>
      <p:pic>
        <p:nvPicPr>
          <p:cNvPr id="43012" name="Picture 4" descr="https://tn.fishki.net/26/upload/post/201507/16/vote/146/question/rus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071552"/>
            <a:ext cx="4230799" cy="31734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https://placepic.ru/wp-content/uploads/2021/08/7-8.jpg"/>
          <p:cNvPicPr>
            <a:picLocks noChangeAspect="1" noChangeArrowheads="1"/>
          </p:cNvPicPr>
          <p:nvPr/>
        </p:nvPicPr>
        <p:blipFill>
          <a:blip r:embed="rId2"/>
          <a:srcRect l="25707" t="31606" r="17144"/>
          <a:stretch>
            <a:fillRect/>
          </a:stretch>
        </p:blipFill>
        <p:spPr bwMode="auto">
          <a:xfrm>
            <a:off x="571472" y="1000114"/>
            <a:ext cx="4000528" cy="3586469"/>
          </a:xfrm>
          <a:prstGeom prst="rect">
            <a:avLst/>
          </a:prstGeom>
          <a:noFill/>
        </p:spPr>
      </p:pic>
      <p:pic>
        <p:nvPicPr>
          <p:cNvPr id="49156" name="Picture 4" descr="https://udoba.org/sites/default/files/h5p/content/17079/images/file-618a981546050.jpg"/>
          <p:cNvPicPr>
            <a:picLocks noChangeAspect="1" noChangeArrowheads="1"/>
          </p:cNvPicPr>
          <p:nvPr/>
        </p:nvPicPr>
        <p:blipFill>
          <a:blip r:embed="rId3"/>
          <a:srcRect l="9423" t="8436" r="7856" b="16099"/>
          <a:stretch>
            <a:fillRect/>
          </a:stretch>
        </p:blipFill>
        <p:spPr bwMode="auto">
          <a:xfrm>
            <a:off x="4714876" y="1285866"/>
            <a:ext cx="4071966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https://sc02.alicdn.com/kf/HTB1NtBdSpXXXXbRXFXX760XFXXXz/223156580/HTB1NtBdSpXXXXbRXFXX760XFXXXz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14428"/>
            <a:ext cx="3635387" cy="2685341"/>
          </a:xfrm>
          <a:prstGeom prst="rect">
            <a:avLst/>
          </a:prstGeom>
          <a:noFill/>
        </p:spPr>
      </p:pic>
      <p:sp>
        <p:nvSpPr>
          <p:cNvPr id="46084" name="AutoShape 4" descr="https://sterlitamak.aroma-art.ru/image/cache/catalog/katalog-aromatov/hleb-aromat-650x650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6086" name="AutoShape 6" descr="https://sterlitamak.aroma-art.ru/image/cache/catalog/katalog-aromatov/hleb-aromat-650x650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3"/>
          <a:srcRect l="3715" t="15433" r="7545" b="15118"/>
          <a:stretch>
            <a:fillRect/>
          </a:stretch>
        </p:blipFill>
        <p:spPr bwMode="auto">
          <a:xfrm>
            <a:off x="4572000" y="1285866"/>
            <a:ext cx="355999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https://cf.ppt-online.org/files/slide/l/LlhCtaJVvsAYg821mz57dIpNxXc06SMKeOkZrT/slide-6.jpg"/>
          <p:cNvPicPr>
            <a:picLocks noChangeAspect="1" noChangeArrowheads="1"/>
          </p:cNvPicPr>
          <p:nvPr/>
        </p:nvPicPr>
        <p:blipFill>
          <a:blip r:embed="rId2"/>
          <a:srcRect t="44611"/>
          <a:stretch>
            <a:fillRect/>
          </a:stretch>
        </p:blipFill>
        <p:spPr bwMode="auto">
          <a:xfrm>
            <a:off x="393700" y="1071552"/>
            <a:ext cx="8321704" cy="3630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Лексикология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8130" name="Picture 2" descr="http://olgaschool.ortox.ru/users/85/1100585/editor_files/image/IMG-d17feb4f364ee92e7bfebcea0261bb39-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00114"/>
            <a:ext cx="4616441" cy="3671807"/>
          </a:xfrm>
          <a:prstGeom prst="rect">
            <a:avLst/>
          </a:prstGeom>
          <a:noFill/>
        </p:spPr>
      </p:pic>
      <p:pic>
        <p:nvPicPr>
          <p:cNvPr id="48132" name="Picture 4" descr="https://pandia.ru/text/82/621/images/img55_5.jpg"/>
          <p:cNvPicPr>
            <a:picLocks noChangeAspect="1" noChangeArrowheads="1"/>
          </p:cNvPicPr>
          <p:nvPr/>
        </p:nvPicPr>
        <p:blipFill>
          <a:blip r:embed="rId3"/>
          <a:srcRect r="49155"/>
          <a:stretch>
            <a:fillRect/>
          </a:stretch>
        </p:blipFill>
        <p:spPr bwMode="auto">
          <a:xfrm>
            <a:off x="5357818" y="1000114"/>
            <a:ext cx="2214578" cy="36459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785932"/>
            <a:ext cx="8229600" cy="226028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b="1" dirty="0" smtClean="0">
                <a:latin typeface="Arial Black" pitchFamily="34" charset="0"/>
                <a:hlinkClick r:id="rId2"/>
              </a:rPr>
              <a:t>https://</a:t>
            </a:r>
            <a:r>
              <a:rPr lang="en-US" sz="2800" b="1" dirty="0" smtClean="0">
                <a:latin typeface="Arial Black" pitchFamily="34" charset="0"/>
                <a:hlinkClick r:id="rId2"/>
              </a:rPr>
              <a:t>learningapps.org/view7554437</a:t>
            </a:r>
            <a:r>
              <a:rPr lang="ru-RU" sz="2800" b="1" dirty="0" smtClean="0">
                <a:latin typeface="Arial Black" pitchFamily="34" charset="0"/>
              </a:rPr>
              <a:t> </a:t>
            </a:r>
            <a:endParaRPr lang="ru-RU" sz="2800" b="1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222</TotalTime>
  <Words>222</Words>
  <PresentationFormat>Экран (16:9)</PresentationFormat>
  <Paragraphs>51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Начальная</vt:lpstr>
      <vt:lpstr>Слайд 1</vt:lpstr>
      <vt:lpstr>Слайд 2</vt:lpstr>
      <vt:lpstr>Формула удачи</vt:lpstr>
      <vt:lpstr>Соотнесите слова из первого столбика со словами из правого столбика по образцу: 6 - в (цифра – буква)</vt:lpstr>
      <vt:lpstr>Слайд 5</vt:lpstr>
      <vt:lpstr>Узнайте раздел науки о языке по его определению:</vt:lpstr>
      <vt:lpstr>Тема урока: «Лексикология» </vt:lpstr>
      <vt:lpstr>Лексикология</vt:lpstr>
      <vt:lpstr>Лексикология</vt:lpstr>
      <vt:lpstr>Лексикология</vt:lpstr>
      <vt:lpstr>Лексикология</vt:lpstr>
      <vt:lpstr>Лексикология</vt:lpstr>
      <vt:lpstr>Лексикология</vt:lpstr>
      <vt:lpstr>Лексикология</vt:lpstr>
      <vt:lpstr>Лексикология</vt:lpstr>
      <vt:lpstr>Лексикология</vt:lpstr>
      <vt:lpstr>РЕФЛЕКСИЯ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</cp:revision>
  <dcterms:created xsi:type="dcterms:W3CDTF">2022-10-27T07:55:31Z</dcterms:created>
  <dcterms:modified xsi:type="dcterms:W3CDTF">2022-10-27T12:07:08Z</dcterms:modified>
</cp:coreProperties>
</file>