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2" r:id="rId9"/>
    <p:sldId id="263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6B75520-65FA-413F-A48E-A0FE0421142B}" type="doc">
      <dgm:prSet loTypeId="urn:microsoft.com/office/officeart/2008/layout/AlternatingHexagon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E69ED5E-6D56-473D-860A-4B49F60CF12D}">
      <dgm:prSet phldrT="[Текст]" custT="1"/>
      <dgm:spPr>
        <a:solidFill>
          <a:srgbClr val="FFC000"/>
        </a:solidFill>
        <a:ln>
          <a:solidFill>
            <a:schemeClr val="bg1"/>
          </a:solidFill>
        </a:ln>
      </dgm:spPr>
      <dgm:t>
        <a:bodyPr/>
        <a:lstStyle/>
        <a:p>
          <a:r>
            <a:rPr lang="ru-RU" sz="2000" i="0" dirty="0" smtClean="0">
              <a:solidFill>
                <a:schemeClr val="bg1"/>
              </a:solidFill>
            </a:rPr>
            <a:t>Реальные предметы</a:t>
          </a:r>
          <a:endParaRPr lang="ru-RU" sz="2000" i="0" dirty="0">
            <a:solidFill>
              <a:schemeClr val="bg1"/>
            </a:solidFill>
          </a:endParaRPr>
        </a:p>
      </dgm:t>
    </dgm:pt>
    <dgm:pt modelId="{F93F3DBD-DDED-46CA-ADF2-82082A09CC23}" type="parTrans" cxnId="{80AD2C49-5A2B-4EA3-BC0C-7AA9AB759E87}">
      <dgm:prSet/>
      <dgm:spPr/>
      <dgm:t>
        <a:bodyPr/>
        <a:lstStyle/>
        <a:p>
          <a:endParaRPr lang="ru-RU"/>
        </a:p>
      </dgm:t>
    </dgm:pt>
    <dgm:pt modelId="{724924C8-270B-4943-9A3F-1F5E3DC9186E}" type="sibTrans" cxnId="{80AD2C49-5A2B-4EA3-BC0C-7AA9AB759E87}">
      <dgm:prSet/>
      <dgm:spPr>
        <a:solidFill>
          <a:srgbClr val="FFC000"/>
        </a:solidFill>
        <a:ln>
          <a:solidFill>
            <a:schemeClr val="bg1"/>
          </a:solidFill>
        </a:ln>
      </dgm:spPr>
      <dgm:t>
        <a:bodyPr/>
        <a:lstStyle/>
        <a:p>
          <a:endParaRPr lang="ru-RU"/>
        </a:p>
      </dgm:t>
    </dgm:pt>
    <dgm:pt modelId="{784BA590-77C2-47FC-A1D4-7ECB022B8DE4}">
      <dgm:prSet phldrT="[Текст]" custT="1"/>
      <dgm:spPr>
        <a:solidFill>
          <a:srgbClr val="FFC000"/>
        </a:solidFill>
        <a:ln>
          <a:solidFill>
            <a:schemeClr val="bg1"/>
          </a:solidFill>
        </a:ln>
      </dgm:spPr>
      <dgm:t>
        <a:bodyPr/>
        <a:lstStyle/>
        <a:p>
          <a:r>
            <a:rPr lang="ru-RU" sz="1800" dirty="0" smtClean="0">
              <a:solidFill>
                <a:schemeClr val="bg1"/>
              </a:solidFill>
            </a:rPr>
            <a:t>Библиотека</a:t>
          </a:r>
          <a:endParaRPr lang="ru-RU" sz="1800" dirty="0">
            <a:solidFill>
              <a:schemeClr val="bg1"/>
            </a:solidFill>
          </a:endParaRPr>
        </a:p>
      </dgm:t>
    </dgm:pt>
    <dgm:pt modelId="{DBA6ADAF-64FE-40F8-AA15-4B26A1AFDE4E}" type="parTrans" cxnId="{373251FB-29D7-4180-91F5-3CDBC0EE088F}">
      <dgm:prSet/>
      <dgm:spPr/>
      <dgm:t>
        <a:bodyPr/>
        <a:lstStyle/>
        <a:p>
          <a:endParaRPr lang="ru-RU"/>
        </a:p>
      </dgm:t>
    </dgm:pt>
    <dgm:pt modelId="{7C0FE482-0B21-459B-9DDE-FC82CD75EEAD}" type="sibTrans" cxnId="{373251FB-29D7-4180-91F5-3CDBC0EE088F}">
      <dgm:prSet/>
      <dgm:spPr>
        <a:solidFill>
          <a:srgbClr val="FFC000"/>
        </a:solidFill>
        <a:ln>
          <a:solidFill>
            <a:schemeClr val="bg1"/>
          </a:solidFill>
        </a:ln>
      </dgm:spPr>
      <dgm:t>
        <a:bodyPr/>
        <a:lstStyle/>
        <a:p>
          <a:endParaRPr lang="ru-RU"/>
        </a:p>
      </dgm:t>
    </dgm:pt>
    <dgm:pt modelId="{61F3A4F7-97D6-4C4C-AB7E-E19D3A0286C3}">
      <dgm:prSet phldrT="[Текст]" custT="1"/>
      <dgm:spPr/>
      <dgm:t>
        <a:bodyPr/>
        <a:lstStyle/>
        <a:p>
          <a:pPr algn="ctr"/>
          <a:r>
            <a:rPr lang="ru-RU" sz="4400" i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Разделы выставки</a:t>
          </a:r>
          <a:endParaRPr lang="ru-RU" sz="4400" i="1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57D46FA-D7FC-476F-A006-DD300C46BCA2}" type="parTrans" cxnId="{75B34EDE-12DF-47AD-8EB7-EB3C99EDE037}">
      <dgm:prSet/>
      <dgm:spPr/>
      <dgm:t>
        <a:bodyPr/>
        <a:lstStyle/>
        <a:p>
          <a:endParaRPr lang="ru-RU"/>
        </a:p>
      </dgm:t>
    </dgm:pt>
    <dgm:pt modelId="{4CDEB14C-A3DA-45CC-8758-1D3337433F8C}" type="sibTrans" cxnId="{75B34EDE-12DF-47AD-8EB7-EB3C99EDE037}">
      <dgm:prSet/>
      <dgm:spPr/>
      <dgm:t>
        <a:bodyPr/>
        <a:lstStyle/>
        <a:p>
          <a:endParaRPr lang="ru-RU"/>
        </a:p>
      </dgm:t>
    </dgm:pt>
    <dgm:pt modelId="{5DE19090-C721-4156-AF48-60B12FA5BD08}">
      <dgm:prSet phldrT="[Текст]"/>
      <dgm:spPr>
        <a:solidFill>
          <a:srgbClr val="FFC000"/>
        </a:solidFill>
        <a:ln>
          <a:solidFill>
            <a:schemeClr val="bg1"/>
          </a:solidFill>
        </a:ln>
      </dgm:spPr>
      <dgm:t>
        <a:bodyPr/>
        <a:lstStyle/>
        <a:p>
          <a:r>
            <a:rPr lang="ru-RU" dirty="0" smtClean="0">
              <a:solidFill>
                <a:schemeClr val="bg1"/>
              </a:solidFill>
            </a:rPr>
            <a:t>Игротека</a:t>
          </a:r>
          <a:endParaRPr lang="ru-RU" dirty="0">
            <a:solidFill>
              <a:schemeClr val="bg1"/>
            </a:solidFill>
          </a:endParaRPr>
        </a:p>
      </dgm:t>
    </dgm:pt>
    <dgm:pt modelId="{AD21BA94-F97C-46EA-BDF2-87BB28C80888}" type="parTrans" cxnId="{5B4C9467-47FD-47CA-BBE6-4730E619D8E4}">
      <dgm:prSet/>
      <dgm:spPr/>
      <dgm:t>
        <a:bodyPr/>
        <a:lstStyle/>
        <a:p>
          <a:endParaRPr lang="ru-RU"/>
        </a:p>
      </dgm:t>
    </dgm:pt>
    <dgm:pt modelId="{58F5AF21-18A8-4B6F-8588-F3A0123603D2}" type="sibTrans" cxnId="{5B4C9467-47FD-47CA-BBE6-4730E619D8E4}">
      <dgm:prSet/>
      <dgm:spPr>
        <a:solidFill>
          <a:srgbClr val="FFC000"/>
        </a:solidFill>
        <a:ln>
          <a:solidFill>
            <a:schemeClr val="bg1"/>
          </a:solidFill>
        </a:ln>
      </dgm:spPr>
      <dgm:t>
        <a:bodyPr/>
        <a:lstStyle/>
        <a:p>
          <a:endParaRPr lang="ru-RU"/>
        </a:p>
      </dgm:t>
    </dgm:pt>
    <dgm:pt modelId="{34E68545-4773-4437-BDB8-68F2393D2D50}">
      <dgm:prSet phldrT="[Текст]" custT="1"/>
      <dgm:spPr/>
      <dgm:t>
        <a:bodyPr/>
        <a:lstStyle/>
        <a:p>
          <a:pPr algn="ctr"/>
          <a:r>
            <a:rPr lang="ru-RU" sz="2000" dirty="0" smtClean="0">
              <a:solidFill>
                <a:schemeClr val="bg1"/>
              </a:solidFill>
            </a:rPr>
            <a:t>Сами своими руками</a:t>
          </a:r>
          <a:endParaRPr lang="ru-RU" sz="2000" dirty="0">
            <a:solidFill>
              <a:schemeClr val="bg1"/>
            </a:solidFill>
          </a:endParaRPr>
        </a:p>
      </dgm:t>
    </dgm:pt>
    <dgm:pt modelId="{263BEB5E-0476-4F7A-8A43-ACF49A18586C}" type="parTrans" cxnId="{3DC9BC63-BCD3-4AB0-9389-F2BD12E3D00B}">
      <dgm:prSet/>
      <dgm:spPr/>
      <dgm:t>
        <a:bodyPr/>
        <a:lstStyle/>
        <a:p>
          <a:endParaRPr lang="ru-RU"/>
        </a:p>
      </dgm:t>
    </dgm:pt>
    <dgm:pt modelId="{0A7F1BE5-1399-44D9-9551-433F8BE2DD7D}" type="sibTrans" cxnId="{3DC9BC63-BCD3-4AB0-9389-F2BD12E3D00B}">
      <dgm:prSet/>
      <dgm:spPr/>
      <dgm:t>
        <a:bodyPr/>
        <a:lstStyle/>
        <a:p>
          <a:endParaRPr lang="ru-RU"/>
        </a:p>
      </dgm:t>
    </dgm:pt>
    <dgm:pt modelId="{4C788F4B-7005-4E72-BB25-339E488BCD1C}" type="pres">
      <dgm:prSet presAssocID="{F6B75520-65FA-413F-A48E-A0FE0421142B}" presName="Name0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D30F6116-9ED8-435E-8F16-CBADA584AD30}" type="pres">
      <dgm:prSet presAssocID="{CE69ED5E-6D56-473D-860A-4B49F60CF12D}" presName="composite" presStyleCnt="0"/>
      <dgm:spPr/>
      <dgm:t>
        <a:bodyPr/>
        <a:lstStyle/>
        <a:p>
          <a:endParaRPr lang="ru-RU"/>
        </a:p>
      </dgm:t>
    </dgm:pt>
    <dgm:pt modelId="{416B20F8-82E4-46CA-839B-F927E8B71C8E}" type="pres">
      <dgm:prSet presAssocID="{CE69ED5E-6D56-473D-860A-4B49F60CF12D}" presName="Parent1" presStyleLbl="node1" presStyleIdx="0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69454D-1978-4768-8144-07FD960D6DD4}" type="pres">
      <dgm:prSet presAssocID="{CE69ED5E-6D56-473D-860A-4B49F60CF12D}" presName="Childtext1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CB5477-457F-44C3-BD7B-704F63BD580D}" type="pres">
      <dgm:prSet presAssocID="{CE69ED5E-6D56-473D-860A-4B49F60CF12D}" presName="BalanceSpacing" presStyleCnt="0"/>
      <dgm:spPr/>
      <dgm:t>
        <a:bodyPr/>
        <a:lstStyle/>
        <a:p>
          <a:endParaRPr lang="ru-RU"/>
        </a:p>
      </dgm:t>
    </dgm:pt>
    <dgm:pt modelId="{C717569C-D288-4253-B333-BA46B2F83381}" type="pres">
      <dgm:prSet presAssocID="{CE69ED5E-6D56-473D-860A-4B49F60CF12D}" presName="BalanceSpacing1" presStyleCnt="0"/>
      <dgm:spPr/>
      <dgm:t>
        <a:bodyPr/>
        <a:lstStyle/>
        <a:p>
          <a:endParaRPr lang="ru-RU"/>
        </a:p>
      </dgm:t>
    </dgm:pt>
    <dgm:pt modelId="{3A95FB7D-7717-4C8E-B9FE-4A51BA10D152}" type="pres">
      <dgm:prSet presAssocID="{724924C8-270B-4943-9A3F-1F5E3DC9186E}" presName="Accent1Text" presStyleLbl="node1" presStyleIdx="1" presStyleCnt="6" custScaleX="103952" custLinFactX="100000" custLinFactY="69042" custLinFactNeighborX="116157" custLinFactNeighborY="100000"/>
      <dgm:spPr/>
      <dgm:t>
        <a:bodyPr/>
        <a:lstStyle/>
        <a:p>
          <a:endParaRPr lang="ru-RU"/>
        </a:p>
      </dgm:t>
    </dgm:pt>
    <dgm:pt modelId="{EFE7490F-090D-41BA-8C80-D05EC621E4BA}" type="pres">
      <dgm:prSet presAssocID="{724924C8-270B-4943-9A3F-1F5E3DC9186E}" presName="spaceBetweenRectangles" presStyleCnt="0"/>
      <dgm:spPr/>
      <dgm:t>
        <a:bodyPr/>
        <a:lstStyle/>
        <a:p>
          <a:endParaRPr lang="ru-RU"/>
        </a:p>
      </dgm:t>
    </dgm:pt>
    <dgm:pt modelId="{0383C9F0-8938-4CD1-BFD2-24E86460F484}" type="pres">
      <dgm:prSet presAssocID="{784BA590-77C2-47FC-A1D4-7ECB022B8DE4}" presName="composite" presStyleCnt="0"/>
      <dgm:spPr/>
      <dgm:t>
        <a:bodyPr/>
        <a:lstStyle/>
        <a:p>
          <a:endParaRPr lang="ru-RU"/>
        </a:p>
      </dgm:t>
    </dgm:pt>
    <dgm:pt modelId="{F8B26F93-EBBC-4B67-BFDB-AA7474261F70}" type="pres">
      <dgm:prSet presAssocID="{784BA590-77C2-47FC-A1D4-7ECB022B8DE4}" presName="Parent1" presStyleLbl="node1" presStyleIdx="2" presStyleCnt="6" custScaleX="103401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E7F8EB-50C1-406C-8B7B-01AE52513C31}" type="pres">
      <dgm:prSet presAssocID="{784BA590-77C2-47FC-A1D4-7ECB022B8DE4}" presName="Childtext1" presStyleLbl="revTx" presStyleIdx="1" presStyleCnt="3" custScaleX="123733" custLinFactNeighborX="-11711" custLinFactNeighborY="-210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435EBC-AD2C-4E67-B7F3-A6FD90AD2947}" type="pres">
      <dgm:prSet presAssocID="{784BA590-77C2-47FC-A1D4-7ECB022B8DE4}" presName="BalanceSpacing" presStyleCnt="0"/>
      <dgm:spPr/>
      <dgm:t>
        <a:bodyPr/>
        <a:lstStyle/>
        <a:p>
          <a:endParaRPr lang="ru-RU"/>
        </a:p>
      </dgm:t>
    </dgm:pt>
    <dgm:pt modelId="{ECFB9D08-5DA4-472D-B816-3AC7EB760D8C}" type="pres">
      <dgm:prSet presAssocID="{784BA590-77C2-47FC-A1D4-7ECB022B8DE4}" presName="BalanceSpacing1" presStyleCnt="0"/>
      <dgm:spPr/>
      <dgm:t>
        <a:bodyPr/>
        <a:lstStyle/>
        <a:p>
          <a:endParaRPr lang="ru-RU"/>
        </a:p>
      </dgm:t>
    </dgm:pt>
    <dgm:pt modelId="{E0C5955D-79EB-4C3E-8EA3-A7255C081E51}" type="pres">
      <dgm:prSet presAssocID="{7C0FE482-0B21-459B-9DDE-FC82CD75EEAD}" presName="Accent1Text" presStyleLbl="node1" presStyleIdx="3" presStyleCnt="6"/>
      <dgm:spPr/>
      <dgm:t>
        <a:bodyPr/>
        <a:lstStyle/>
        <a:p>
          <a:endParaRPr lang="ru-RU"/>
        </a:p>
      </dgm:t>
    </dgm:pt>
    <dgm:pt modelId="{EB1F88BE-0677-48AE-96CA-C9A9A37F98D5}" type="pres">
      <dgm:prSet presAssocID="{7C0FE482-0B21-459B-9DDE-FC82CD75EEAD}" presName="spaceBetweenRectangles" presStyleCnt="0"/>
      <dgm:spPr/>
      <dgm:t>
        <a:bodyPr/>
        <a:lstStyle/>
        <a:p>
          <a:endParaRPr lang="ru-RU"/>
        </a:p>
      </dgm:t>
    </dgm:pt>
    <dgm:pt modelId="{3F018E47-99FE-4D09-9080-67D3C4729B3A}" type="pres">
      <dgm:prSet presAssocID="{5DE19090-C721-4156-AF48-60B12FA5BD08}" presName="composite" presStyleCnt="0"/>
      <dgm:spPr/>
      <dgm:t>
        <a:bodyPr/>
        <a:lstStyle/>
        <a:p>
          <a:endParaRPr lang="ru-RU"/>
        </a:p>
      </dgm:t>
    </dgm:pt>
    <dgm:pt modelId="{BCAB3D78-FBEF-4D5A-B5ED-2F1D263CE68E}" type="pres">
      <dgm:prSet presAssocID="{5DE19090-C721-4156-AF48-60B12FA5BD08}" presName="Parent1" presStyleLbl="node1" presStyleIdx="4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F304BD-B387-4009-B3F5-C5C245427BFF}" type="pres">
      <dgm:prSet presAssocID="{5DE19090-C721-4156-AF48-60B12FA5BD08}" presName="Childtext1" presStyleLbl="revTx" presStyleIdx="2" presStyleCnt="3" custScaleX="56783" custScaleY="98486" custLinFactNeighborX="-10767" custLinFactNeighborY="-316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DB7395-DBC2-4B78-8969-3F7039DF4E40}" type="pres">
      <dgm:prSet presAssocID="{5DE19090-C721-4156-AF48-60B12FA5BD08}" presName="BalanceSpacing" presStyleCnt="0"/>
      <dgm:spPr/>
      <dgm:t>
        <a:bodyPr/>
        <a:lstStyle/>
        <a:p>
          <a:endParaRPr lang="ru-RU"/>
        </a:p>
      </dgm:t>
    </dgm:pt>
    <dgm:pt modelId="{2FE68CA1-4B18-407C-9AF7-142B9C1C9027}" type="pres">
      <dgm:prSet presAssocID="{5DE19090-C721-4156-AF48-60B12FA5BD08}" presName="BalanceSpacing1" presStyleCnt="0"/>
      <dgm:spPr/>
      <dgm:t>
        <a:bodyPr/>
        <a:lstStyle/>
        <a:p>
          <a:endParaRPr lang="ru-RU"/>
        </a:p>
      </dgm:t>
    </dgm:pt>
    <dgm:pt modelId="{0CC85677-B13A-4F2A-93EA-B1AC9C5FB70D}" type="pres">
      <dgm:prSet presAssocID="{58F5AF21-18A8-4B6F-8588-F3A0123603D2}" presName="Accent1Text" presStyleLbl="node1" presStyleIdx="5" presStyleCnt="6" custLinFactX="100000" custLinFactY="-70486" custLinFactNeighborX="118647" custLinFactNeighborY="-100000"/>
      <dgm:spPr/>
      <dgm:t>
        <a:bodyPr/>
        <a:lstStyle/>
        <a:p>
          <a:endParaRPr lang="ru-RU"/>
        </a:p>
      </dgm:t>
    </dgm:pt>
  </dgm:ptLst>
  <dgm:cxnLst>
    <dgm:cxn modelId="{6A24BE78-FCD6-44DE-AA31-FE2D0C72C3F8}" type="presOf" srcId="{CE69ED5E-6D56-473D-860A-4B49F60CF12D}" destId="{416B20F8-82E4-46CA-839B-F927E8B71C8E}" srcOrd="0" destOrd="0" presId="urn:microsoft.com/office/officeart/2008/layout/AlternatingHexagons"/>
    <dgm:cxn modelId="{28EE510F-6DCA-4FC0-9BC4-A7E66D40F2D4}" type="presOf" srcId="{F6B75520-65FA-413F-A48E-A0FE0421142B}" destId="{4C788F4B-7005-4E72-BB25-339E488BCD1C}" srcOrd="0" destOrd="0" presId="urn:microsoft.com/office/officeart/2008/layout/AlternatingHexagons"/>
    <dgm:cxn modelId="{3DC9BC63-BCD3-4AB0-9389-F2BD12E3D00B}" srcId="{5DE19090-C721-4156-AF48-60B12FA5BD08}" destId="{34E68545-4773-4437-BDB8-68F2393D2D50}" srcOrd="0" destOrd="0" parTransId="{263BEB5E-0476-4F7A-8A43-ACF49A18586C}" sibTransId="{0A7F1BE5-1399-44D9-9551-433F8BE2DD7D}"/>
    <dgm:cxn modelId="{64089C98-CB1A-4DC1-8501-9377E7495E6B}" type="presOf" srcId="{5DE19090-C721-4156-AF48-60B12FA5BD08}" destId="{BCAB3D78-FBEF-4D5A-B5ED-2F1D263CE68E}" srcOrd="0" destOrd="0" presId="urn:microsoft.com/office/officeart/2008/layout/AlternatingHexagons"/>
    <dgm:cxn modelId="{75B34EDE-12DF-47AD-8EB7-EB3C99EDE037}" srcId="{784BA590-77C2-47FC-A1D4-7ECB022B8DE4}" destId="{61F3A4F7-97D6-4C4C-AB7E-E19D3A0286C3}" srcOrd="0" destOrd="0" parTransId="{A57D46FA-D7FC-476F-A006-DD300C46BCA2}" sibTransId="{4CDEB14C-A3DA-45CC-8758-1D3337433F8C}"/>
    <dgm:cxn modelId="{9EBD5A9B-97EF-48A2-AFC9-3F81842E8CA2}" type="presOf" srcId="{34E68545-4773-4437-BDB8-68F2393D2D50}" destId="{E0F304BD-B387-4009-B3F5-C5C245427BFF}" srcOrd="0" destOrd="0" presId="urn:microsoft.com/office/officeart/2008/layout/AlternatingHexagons"/>
    <dgm:cxn modelId="{5B4C9467-47FD-47CA-BBE6-4730E619D8E4}" srcId="{F6B75520-65FA-413F-A48E-A0FE0421142B}" destId="{5DE19090-C721-4156-AF48-60B12FA5BD08}" srcOrd="2" destOrd="0" parTransId="{AD21BA94-F97C-46EA-BDF2-87BB28C80888}" sibTransId="{58F5AF21-18A8-4B6F-8588-F3A0123603D2}"/>
    <dgm:cxn modelId="{C9AB729F-265E-4024-AB29-71AB74181967}" type="presOf" srcId="{724924C8-270B-4943-9A3F-1F5E3DC9186E}" destId="{3A95FB7D-7717-4C8E-B9FE-4A51BA10D152}" srcOrd="0" destOrd="0" presId="urn:microsoft.com/office/officeart/2008/layout/AlternatingHexagons"/>
    <dgm:cxn modelId="{61DA63DF-5F61-46D2-AECF-9CB76CD30C75}" type="presOf" srcId="{61F3A4F7-97D6-4C4C-AB7E-E19D3A0286C3}" destId="{2AE7F8EB-50C1-406C-8B7B-01AE52513C31}" srcOrd="0" destOrd="0" presId="urn:microsoft.com/office/officeart/2008/layout/AlternatingHexagons"/>
    <dgm:cxn modelId="{9E9A1D18-3341-4C0C-BF99-916DB17B15D9}" type="presOf" srcId="{58F5AF21-18A8-4B6F-8588-F3A0123603D2}" destId="{0CC85677-B13A-4F2A-93EA-B1AC9C5FB70D}" srcOrd="0" destOrd="0" presId="urn:microsoft.com/office/officeart/2008/layout/AlternatingHexagons"/>
    <dgm:cxn modelId="{80AD2C49-5A2B-4EA3-BC0C-7AA9AB759E87}" srcId="{F6B75520-65FA-413F-A48E-A0FE0421142B}" destId="{CE69ED5E-6D56-473D-860A-4B49F60CF12D}" srcOrd="0" destOrd="0" parTransId="{F93F3DBD-DDED-46CA-ADF2-82082A09CC23}" sibTransId="{724924C8-270B-4943-9A3F-1F5E3DC9186E}"/>
    <dgm:cxn modelId="{101A6545-8867-4E58-86B5-8D26EE642FF2}" type="presOf" srcId="{784BA590-77C2-47FC-A1D4-7ECB022B8DE4}" destId="{F8B26F93-EBBC-4B67-BFDB-AA7474261F70}" srcOrd="0" destOrd="0" presId="urn:microsoft.com/office/officeart/2008/layout/AlternatingHexagons"/>
    <dgm:cxn modelId="{373251FB-29D7-4180-91F5-3CDBC0EE088F}" srcId="{F6B75520-65FA-413F-A48E-A0FE0421142B}" destId="{784BA590-77C2-47FC-A1D4-7ECB022B8DE4}" srcOrd="1" destOrd="0" parTransId="{DBA6ADAF-64FE-40F8-AA15-4B26A1AFDE4E}" sibTransId="{7C0FE482-0B21-459B-9DDE-FC82CD75EEAD}"/>
    <dgm:cxn modelId="{EE73794A-DA74-47BF-AC77-8CD4156413F6}" type="presOf" srcId="{7C0FE482-0B21-459B-9DDE-FC82CD75EEAD}" destId="{E0C5955D-79EB-4C3E-8EA3-A7255C081E51}" srcOrd="0" destOrd="0" presId="urn:microsoft.com/office/officeart/2008/layout/AlternatingHexagons"/>
    <dgm:cxn modelId="{408A1061-0B8A-4E67-B081-95F19341AABE}" type="presParOf" srcId="{4C788F4B-7005-4E72-BB25-339E488BCD1C}" destId="{D30F6116-9ED8-435E-8F16-CBADA584AD30}" srcOrd="0" destOrd="0" presId="urn:microsoft.com/office/officeart/2008/layout/AlternatingHexagons"/>
    <dgm:cxn modelId="{D88CB141-95E0-421A-8077-9531D5CD3143}" type="presParOf" srcId="{D30F6116-9ED8-435E-8F16-CBADA584AD30}" destId="{416B20F8-82E4-46CA-839B-F927E8B71C8E}" srcOrd="0" destOrd="0" presId="urn:microsoft.com/office/officeart/2008/layout/AlternatingHexagons"/>
    <dgm:cxn modelId="{350A4B50-B6E3-4A20-81D1-876450554428}" type="presParOf" srcId="{D30F6116-9ED8-435E-8F16-CBADA584AD30}" destId="{2669454D-1978-4768-8144-07FD960D6DD4}" srcOrd="1" destOrd="0" presId="urn:microsoft.com/office/officeart/2008/layout/AlternatingHexagons"/>
    <dgm:cxn modelId="{A69D238E-ECE7-49D8-8D86-6421A431FE79}" type="presParOf" srcId="{D30F6116-9ED8-435E-8F16-CBADA584AD30}" destId="{BCCB5477-457F-44C3-BD7B-704F63BD580D}" srcOrd="2" destOrd="0" presId="urn:microsoft.com/office/officeart/2008/layout/AlternatingHexagons"/>
    <dgm:cxn modelId="{D7033ABD-916B-4FAE-810F-6C68315D28BF}" type="presParOf" srcId="{D30F6116-9ED8-435E-8F16-CBADA584AD30}" destId="{C717569C-D288-4253-B333-BA46B2F83381}" srcOrd="3" destOrd="0" presId="urn:microsoft.com/office/officeart/2008/layout/AlternatingHexagons"/>
    <dgm:cxn modelId="{D71BC578-E3F4-4A31-8E53-DF68A2CD8D0F}" type="presParOf" srcId="{D30F6116-9ED8-435E-8F16-CBADA584AD30}" destId="{3A95FB7D-7717-4C8E-B9FE-4A51BA10D152}" srcOrd="4" destOrd="0" presId="urn:microsoft.com/office/officeart/2008/layout/AlternatingHexagons"/>
    <dgm:cxn modelId="{270A5785-5945-444C-8A9D-CF5813BBF06A}" type="presParOf" srcId="{4C788F4B-7005-4E72-BB25-339E488BCD1C}" destId="{EFE7490F-090D-41BA-8C80-D05EC621E4BA}" srcOrd="1" destOrd="0" presId="urn:microsoft.com/office/officeart/2008/layout/AlternatingHexagons"/>
    <dgm:cxn modelId="{DF0A541F-3D65-4CB7-AC6A-1A455CC2BAAB}" type="presParOf" srcId="{4C788F4B-7005-4E72-BB25-339E488BCD1C}" destId="{0383C9F0-8938-4CD1-BFD2-24E86460F484}" srcOrd="2" destOrd="0" presId="urn:microsoft.com/office/officeart/2008/layout/AlternatingHexagons"/>
    <dgm:cxn modelId="{496D4FB8-9C6F-4537-8897-948465C4352D}" type="presParOf" srcId="{0383C9F0-8938-4CD1-BFD2-24E86460F484}" destId="{F8B26F93-EBBC-4B67-BFDB-AA7474261F70}" srcOrd="0" destOrd="0" presId="urn:microsoft.com/office/officeart/2008/layout/AlternatingHexagons"/>
    <dgm:cxn modelId="{FA3C5E3E-8623-49EE-B8AF-8623806A991B}" type="presParOf" srcId="{0383C9F0-8938-4CD1-BFD2-24E86460F484}" destId="{2AE7F8EB-50C1-406C-8B7B-01AE52513C31}" srcOrd="1" destOrd="0" presId="urn:microsoft.com/office/officeart/2008/layout/AlternatingHexagons"/>
    <dgm:cxn modelId="{DE1C401D-34A2-453A-9117-20C0D9C28F04}" type="presParOf" srcId="{0383C9F0-8938-4CD1-BFD2-24E86460F484}" destId="{27435EBC-AD2C-4E67-B7F3-A6FD90AD2947}" srcOrd="2" destOrd="0" presId="urn:microsoft.com/office/officeart/2008/layout/AlternatingHexagons"/>
    <dgm:cxn modelId="{80F68B89-F7BA-45AA-A4FB-632FAEAFD1D9}" type="presParOf" srcId="{0383C9F0-8938-4CD1-BFD2-24E86460F484}" destId="{ECFB9D08-5DA4-472D-B816-3AC7EB760D8C}" srcOrd="3" destOrd="0" presId="urn:microsoft.com/office/officeart/2008/layout/AlternatingHexagons"/>
    <dgm:cxn modelId="{E1A32EB6-C336-4018-99BA-574F03EF3D21}" type="presParOf" srcId="{0383C9F0-8938-4CD1-BFD2-24E86460F484}" destId="{E0C5955D-79EB-4C3E-8EA3-A7255C081E51}" srcOrd="4" destOrd="0" presId="urn:microsoft.com/office/officeart/2008/layout/AlternatingHexagons"/>
    <dgm:cxn modelId="{17939B61-6C44-4E55-BDB7-D67EBDBFB7D7}" type="presParOf" srcId="{4C788F4B-7005-4E72-BB25-339E488BCD1C}" destId="{EB1F88BE-0677-48AE-96CA-C9A9A37F98D5}" srcOrd="3" destOrd="0" presId="urn:microsoft.com/office/officeart/2008/layout/AlternatingHexagons"/>
    <dgm:cxn modelId="{0085B619-B91A-47D6-B4FC-6981125CB962}" type="presParOf" srcId="{4C788F4B-7005-4E72-BB25-339E488BCD1C}" destId="{3F018E47-99FE-4D09-9080-67D3C4729B3A}" srcOrd="4" destOrd="0" presId="urn:microsoft.com/office/officeart/2008/layout/AlternatingHexagons"/>
    <dgm:cxn modelId="{6D9FDB52-E0D0-4685-84A9-862DAC23D020}" type="presParOf" srcId="{3F018E47-99FE-4D09-9080-67D3C4729B3A}" destId="{BCAB3D78-FBEF-4D5A-B5ED-2F1D263CE68E}" srcOrd="0" destOrd="0" presId="urn:microsoft.com/office/officeart/2008/layout/AlternatingHexagons"/>
    <dgm:cxn modelId="{99A1F4F7-C57A-485B-8C3D-C207A4B5829A}" type="presParOf" srcId="{3F018E47-99FE-4D09-9080-67D3C4729B3A}" destId="{E0F304BD-B387-4009-B3F5-C5C245427BFF}" srcOrd="1" destOrd="0" presId="urn:microsoft.com/office/officeart/2008/layout/AlternatingHexagons"/>
    <dgm:cxn modelId="{23B8314B-5515-46FF-9622-A5A2D82CA66E}" type="presParOf" srcId="{3F018E47-99FE-4D09-9080-67D3C4729B3A}" destId="{FDDB7395-DBC2-4B78-8969-3F7039DF4E40}" srcOrd="2" destOrd="0" presId="urn:microsoft.com/office/officeart/2008/layout/AlternatingHexagons"/>
    <dgm:cxn modelId="{97734F9D-A825-42C7-BAEE-A020923B5728}" type="presParOf" srcId="{3F018E47-99FE-4D09-9080-67D3C4729B3A}" destId="{2FE68CA1-4B18-407C-9AF7-142B9C1C9027}" srcOrd="3" destOrd="0" presId="urn:microsoft.com/office/officeart/2008/layout/AlternatingHexagons"/>
    <dgm:cxn modelId="{233083F1-9147-467A-ACE2-3FEFEFBE4CD0}" type="presParOf" srcId="{3F018E47-99FE-4D09-9080-67D3C4729B3A}" destId="{0CC85677-B13A-4F2A-93EA-B1AC9C5FB70D}" srcOrd="4" destOrd="0" presId="urn:microsoft.com/office/officeart/2008/layout/AlternatingHexagons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16B20F8-82E4-46CA-839B-F927E8B71C8E}">
      <dsp:nvSpPr>
        <dsp:cNvPr id="0" name=""/>
        <dsp:cNvSpPr/>
      </dsp:nvSpPr>
      <dsp:spPr>
        <a:xfrm rot="5400000">
          <a:off x="4312502" y="151386"/>
          <a:ext cx="2295851" cy="1997390"/>
        </a:xfrm>
        <a:prstGeom prst="hexagon">
          <a:avLst>
            <a:gd name="adj" fmla="val 25000"/>
            <a:gd name="vf" fmla="val 115470"/>
          </a:avLst>
        </a:prstGeom>
        <a:solidFill>
          <a:srgbClr val="FFC000"/>
        </a:solidFill>
        <a:ln w="15875" cap="rnd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i="0" kern="1200" dirty="0" smtClean="0">
              <a:solidFill>
                <a:schemeClr val="bg1"/>
              </a:solidFill>
            </a:rPr>
            <a:t>Реальные предметы</a:t>
          </a:r>
          <a:endParaRPr lang="ru-RU" sz="2000" i="0" kern="1200" dirty="0">
            <a:solidFill>
              <a:schemeClr val="bg1"/>
            </a:solidFill>
          </a:endParaRPr>
        </a:p>
      </dsp:txBody>
      <dsp:txXfrm rot="-5400000">
        <a:off x="4772992" y="359926"/>
        <a:ext cx="1374870" cy="1580311"/>
      </dsp:txXfrm>
    </dsp:sp>
    <dsp:sp modelId="{2669454D-1978-4768-8144-07FD960D6DD4}">
      <dsp:nvSpPr>
        <dsp:cNvPr id="0" name=""/>
        <dsp:cNvSpPr/>
      </dsp:nvSpPr>
      <dsp:spPr>
        <a:xfrm>
          <a:off x="6519733" y="461326"/>
          <a:ext cx="2562169" cy="13775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A95FB7D-7717-4C8E-B9FE-4A51BA10D152}">
      <dsp:nvSpPr>
        <dsp:cNvPr id="0" name=""/>
        <dsp:cNvSpPr/>
      </dsp:nvSpPr>
      <dsp:spPr>
        <a:xfrm rot="5400000">
          <a:off x="6472819" y="3992870"/>
          <a:ext cx="2295851" cy="2076327"/>
        </a:xfrm>
        <a:prstGeom prst="hexagon">
          <a:avLst>
            <a:gd name="adj" fmla="val 25000"/>
            <a:gd name="vf" fmla="val 115470"/>
          </a:avLst>
        </a:prstGeom>
        <a:solidFill>
          <a:srgbClr val="FFC000"/>
        </a:solidFill>
        <a:ln w="15875" cap="rnd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 rot="-5400000">
        <a:off x="6912091" y="4247456"/>
        <a:ext cx="1417307" cy="1567155"/>
      </dsp:txXfrm>
    </dsp:sp>
    <dsp:sp modelId="{F8B26F93-EBBC-4B67-BFDB-AA7474261F70}">
      <dsp:nvSpPr>
        <dsp:cNvPr id="0" name=""/>
        <dsp:cNvSpPr/>
      </dsp:nvSpPr>
      <dsp:spPr>
        <a:xfrm rot="5400000">
          <a:off x="3376895" y="2066139"/>
          <a:ext cx="2295851" cy="2065321"/>
        </a:xfrm>
        <a:prstGeom prst="hexagon">
          <a:avLst>
            <a:gd name="adj" fmla="val 25000"/>
            <a:gd name="vf" fmla="val 115470"/>
          </a:avLst>
        </a:prstGeom>
        <a:solidFill>
          <a:srgbClr val="FFC000"/>
        </a:solidFill>
        <a:ln w="15875" cap="rnd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bg1"/>
              </a:solidFill>
            </a:rPr>
            <a:t>Библиотека</a:t>
          </a:r>
          <a:endParaRPr lang="ru-RU" sz="1800" kern="1200" dirty="0">
            <a:solidFill>
              <a:schemeClr val="bg1"/>
            </a:solidFill>
          </a:endParaRPr>
        </a:p>
      </dsp:txBody>
      <dsp:txXfrm rot="-5400000">
        <a:off x="3819098" y="2314305"/>
        <a:ext cx="1411445" cy="1568989"/>
      </dsp:txXfrm>
    </dsp:sp>
    <dsp:sp modelId="{2AE7F8EB-50C1-406C-8B7B-01AE52513C31}">
      <dsp:nvSpPr>
        <dsp:cNvPr id="0" name=""/>
        <dsp:cNvSpPr/>
      </dsp:nvSpPr>
      <dsp:spPr>
        <a:xfrm>
          <a:off x="379347" y="2381006"/>
          <a:ext cx="3067983" cy="13775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i="1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Разделы выставки</a:t>
          </a:r>
          <a:endParaRPr lang="ru-RU" sz="4400" i="1" kern="12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79347" y="2381006"/>
        <a:ext cx="3067983" cy="1377510"/>
      </dsp:txXfrm>
    </dsp:sp>
    <dsp:sp modelId="{E0C5955D-79EB-4C3E-8EA3-A7255C081E51}">
      <dsp:nvSpPr>
        <dsp:cNvPr id="0" name=""/>
        <dsp:cNvSpPr/>
      </dsp:nvSpPr>
      <dsp:spPr>
        <a:xfrm rot="5400000">
          <a:off x="5534076" y="2100104"/>
          <a:ext cx="2295851" cy="1997390"/>
        </a:xfrm>
        <a:prstGeom prst="hexagon">
          <a:avLst>
            <a:gd name="adj" fmla="val 25000"/>
            <a:gd name="vf" fmla="val 115470"/>
          </a:avLst>
        </a:prstGeom>
        <a:solidFill>
          <a:srgbClr val="FFC000"/>
        </a:solidFill>
        <a:ln w="15875" cap="rnd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 rot="-5400000">
        <a:off x="5994566" y="2308644"/>
        <a:ext cx="1374870" cy="1580311"/>
      </dsp:txXfrm>
    </dsp:sp>
    <dsp:sp modelId="{BCAB3D78-FBEF-4D5A-B5ED-2F1D263CE68E}">
      <dsp:nvSpPr>
        <dsp:cNvPr id="0" name=""/>
        <dsp:cNvSpPr/>
      </dsp:nvSpPr>
      <dsp:spPr>
        <a:xfrm rot="5400000">
          <a:off x="4312502" y="4048823"/>
          <a:ext cx="2295851" cy="1997390"/>
        </a:xfrm>
        <a:prstGeom prst="hexagon">
          <a:avLst>
            <a:gd name="adj" fmla="val 25000"/>
            <a:gd name="vf" fmla="val 115470"/>
          </a:avLst>
        </a:prstGeom>
        <a:solidFill>
          <a:srgbClr val="FFC000"/>
        </a:solidFill>
        <a:ln w="15875" cap="rnd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solidFill>
                <a:schemeClr val="bg1"/>
              </a:solidFill>
            </a:rPr>
            <a:t>Игротека</a:t>
          </a:r>
          <a:endParaRPr lang="ru-RU" sz="2200" kern="1200" dirty="0">
            <a:solidFill>
              <a:schemeClr val="bg1"/>
            </a:solidFill>
          </a:endParaRPr>
        </a:p>
      </dsp:txBody>
      <dsp:txXfrm rot="-5400000">
        <a:off x="4772992" y="4257363"/>
        <a:ext cx="1374870" cy="1580311"/>
      </dsp:txXfrm>
    </dsp:sp>
    <dsp:sp modelId="{E0F304BD-B387-4009-B3F5-C5C245427BFF}">
      <dsp:nvSpPr>
        <dsp:cNvPr id="0" name=""/>
        <dsp:cNvSpPr/>
      </dsp:nvSpPr>
      <dsp:spPr>
        <a:xfrm>
          <a:off x="6797511" y="4325633"/>
          <a:ext cx="1454876" cy="13566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bg1"/>
              </a:solidFill>
            </a:rPr>
            <a:t>Сами своими руками</a:t>
          </a:r>
          <a:endParaRPr lang="ru-RU" sz="2000" kern="1200" dirty="0">
            <a:solidFill>
              <a:schemeClr val="bg1"/>
            </a:solidFill>
          </a:endParaRPr>
        </a:p>
      </dsp:txBody>
      <dsp:txXfrm>
        <a:off x="6797511" y="4325633"/>
        <a:ext cx="1454876" cy="1356655"/>
      </dsp:txXfrm>
    </dsp:sp>
    <dsp:sp modelId="{0CC85677-B13A-4F2A-93EA-B1AC9C5FB70D}">
      <dsp:nvSpPr>
        <dsp:cNvPr id="0" name=""/>
        <dsp:cNvSpPr/>
      </dsp:nvSpPr>
      <dsp:spPr>
        <a:xfrm rot="5400000">
          <a:off x="6522554" y="149230"/>
          <a:ext cx="2295851" cy="1997390"/>
        </a:xfrm>
        <a:prstGeom prst="hexagon">
          <a:avLst>
            <a:gd name="adj" fmla="val 25000"/>
            <a:gd name="vf" fmla="val 115470"/>
          </a:avLst>
        </a:prstGeom>
        <a:solidFill>
          <a:srgbClr val="FFC000"/>
        </a:solidFill>
        <a:ln w="15875" cap="rnd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 rot="-5400000">
        <a:off x="6983044" y="357770"/>
        <a:ext cx="1374870" cy="158031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31CDA4-0AB6-4D0A-81C2-503F902FD497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D1423B-2A3F-4108-82CE-05BCD61EB0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30803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0693" y="1769540"/>
            <a:ext cx="9440034" cy="1828801"/>
          </a:xfr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0693" y="3598339"/>
            <a:ext cx="9440034" cy="1049867"/>
          </a:xfrm>
        </p:spPr>
        <p:txBody>
          <a:bodyPr anchor="t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570A5-621B-4A83-9C9E-927BBE6A3749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C635D-61A9-400D-8EF7-178E6CEF86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4697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Slate-V2-HD-pano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883" y="547807"/>
            <a:ext cx="10141799" cy="38168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565255"/>
            <a:ext cx="10355326" cy="543472"/>
          </a:xfrm>
        </p:spPr>
        <p:txBody>
          <a:bodyPr anchor="b">
            <a:normAutofit/>
          </a:bodyPr>
          <a:lstStyle>
            <a:lvl1pPr algn="ctr"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69349" y="695009"/>
            <a:ext cx="9845346" cy="3525671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53762" cy="682472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570A5-621B-4A83-9C9E-927BBE6A3749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C635D-61A9-400D-8EF7-178E6CEF86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4300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8437"/>
            <a:ext cx="10353762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95180"/>
            <a:ext cx="10353763" cy="150182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570A5-621B-4A83-9C9E-927BBE6A3749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C635D-61A9-400D-8EF7-178E6CEF86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8446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32749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304353"/>
            <a:ext cx="10353763" cy="148949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570A5-621B-4A83-9C9E-927BBE6A3749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C635D-61A9-400D-8EF7-178E6CEF86EB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990600" y="88479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504716" y="292825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24595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2126942"/>
            <a:ext cx="10353763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84" y="4650556"/>
            <a:ext cx="1035219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570A5-621B-4A83-9C9E-927BBE6A3749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C635D-61A9-400D-8EF7-178E6CEF86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4354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5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5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6711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435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572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66572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570A5-621B-4A83-9C9E-927BBE6A3749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C635D-61A9-400D-8EF7-178E6CEF86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1861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62" y="1818214"/>
            <a:ext cx="3339972" cy="1847851"/>
          </a:xfrm>
          <a:prstGeom prst="rect">
            <a:avLst/>
          </a:prstGeom>
        </p:spPr>
      </p:pic>
      <p:pic>
        <p:nvPicPr>
          <p:cNvPr id="36" name="Picture 35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800" y="1818214"/>
            <a:ext cx="3339972" cy="1847851"/>
          </a:xfrm>
          <a:prstGeom prst="rect">
            <a:avLst/>
          </a:prstGeom>
        </p:spPr>
      </p:pic>
      <p:pic>
        <p:nvPicPr>
          <p:cNvPr id="37" name="Picture 36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051" y="1818214"/>
            <a:ext cx="3339972" cy="1847851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3" cy="9704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18102" y="1938918"/>
            <a:ext cx="3092368" cy="160295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480368"/>
            <a:ext cx="3300984" cy="1310833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88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45743" y="1939094"/>
            <a:ext cx="3092368" cy="160816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435" y="4480367"/>
            <a:ext cx="3300984" cy="1310833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697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75698" y="1934432"/>
            <a:ext cx="3092368" cy="160729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66572" y="4480365"/>
            <a:ext cx="3300984" cy="131083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570A5-621B-4A83-9C9E-927BBE6A3749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C635D-61A9-400D-8EF7-178E6CEF86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0639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570A5-621B-4A83-9C9E-927BBE6A3749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C635D-61A9-400D-8EF7-178E6CEF86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6654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83068" y="609599"/>
            <a:ext cx="228448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6" y="609599"/>
            <a:ext cx="7916872" cy="5181601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570A5-621B-4A83-9C9E-927BBE6A3749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C635D-61A9-400D-8EF7-178E6CEF86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9258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570A5-621B-4A83-9C9E-927BBE6A3749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C635D-61A9-400D-8EF7-178E6CEF86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1230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1761067"/>
            <a:ext cx="9590550" cy="1828813"/>
          </a:xfrm>
        </p:spPr>
        <p:txBody>
          <a:bodyPr anchor="b"/>
          <a:lstStyle>
            <a:lvl1pPr algn="ct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3589879"/>
            <a:ext cx="9590550" cy="1507054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570A5-621B-4A83-9C9E-927BBE6A3749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C635D-61A9-400D-8EF7-178E6CEF86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9610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1732449"/>
            <a:ext cx="5060497" cy="4058750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2892" y="1732449"/>
            <a:ext cx="5064665" cy="4058751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570A5-621B-4A83-9C9E-927BBE6A3749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C635D-61A9-400D-8EF7-178E6CEF86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5463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Slate-V2-HD-comp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95" y="1734506"/>
            <a:ext cx="5089072" cy="4148769"/>
          </a:xfrm>
          <a:prstGeom prst="rect">
            <a:avLst/>
          </a:prstGeom>
        </p:spPr>
      </p:pic>
      <p:pic>
        <p:nvPicPr>
          <p:cNvPr id="21" name="Picture 20" descr="Slate-V2-HD-comp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8485" y="1734506"/>
            <a:ext cx="5089072" cy="414876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5872" y="1835254"/>
            <a:ext cx="4876344" cy="54488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5872" y="2380137"/>
            <a:ext cx="4876344" cy="341106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94967" y="1835254"/>
            <a:ext cx="4895330" cy="544883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94967" y="2380137"/>
            <a:ext cx="4895330" cy="341106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570A5-621B-4A83-9C9E-927BBE6A3749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C635D-61A9-400D-8EF7-178E6CEF86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1826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570A5-621B-4A83-9C9E-927BBE6A3749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C635D-61A9-400D-8EF7-178E6CEF86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8007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570A5-621B-4A83-9C9E-927BBE6A3749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C635D-61A9-400D-8EF7-178E6CEF86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988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3706889" cy="182191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609600"/>
            <a:ext cx="6411924" cy="518160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431518"/>
            <a:ext cx="3706889" cy="3359681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570A5-621B-4A83-9C9E-927BBE6A3749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C635D-61A9-400D-8EF7-178E6CEF86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6989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Slate-V2-HD-vert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3665" y="609600"/>
            <a:ext cx="3584166" cy="52048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923"/>
            <a:ext cx="5934949" cy="1829338"/>
          </a:xfrm>
        </p:spPr>
        <p:txBody>
          <a:bodyPr anchor="b">
            <a:noAutofit/>
          </a:bodyPr>
          <a:lstStyle>
            <a:lvl1pPr algn="ctr"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42551" y="763702"/>
            <a:ext cx="3275751" cy="4912822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439261"/>
            <a:ext cx="5934949" cy="337613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570A5-621B-4A83-9C9E-927BBE6A3749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C635D-61A9-400D-8EF7-178E6CEF86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2971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1732449"/>
            <a:ext cx="10353762" cy="4058751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941570A5-621B-4A83-9C9E-927BBE6A3749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5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203C635D-61A9-400D-8EF7-178E6CEF86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072322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457200" rtl="0" eaLnBrk="1" latinLnBrk="0" hangingPunct="1">
        <a:spcBef>
          <a:spcPct val="0"/>
        </a:spcBef>
        <a:buNone/>
        <a:defRPr sz="40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20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1pPr>
      <a:lvl2pPr marL="72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8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2pPr>
      <a:lvl3pPr marL="102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3pPr>
      <a:lvl4pPr marL="138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4pPr>
      <a:lvl5pPr marL="1674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5pPr>
      <a:lvl6pPr marL="20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6pPr>
      <a:lvl7pPr marL="240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7pPr>
      <a:lvl8pPr marL="278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8pPr>
      <a:lvl9pPr marL="310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zoohoz.ru/wp-content/uploads/2015/10/schotka.jpg" TargetMode="External"/><Relationship Id="rId13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0.jpeg"/><Relationship Id="rId12" Type="http://schemas.openxmlformats.org/officeDocument/2006/relationships/hyperlink" Target="http://zoohoz.ru/wp-content/uploads/2015/10/odezhda-pchelovoda.jpeg" TargetMode="External"/><Relationship Id="rId2" Type="http://schemas.openxmlformats.org/officeDocument/2006/relationships/hyperlink" Target="http://zoohoz.ru/wp-content/uploads/2015/10/stameska-e1444029168562.jpg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zoohoz.ru/wp-content/uploads/2015/10/pchelovodnui_noj_i_vilka.jpg" TargetMode="External"/><Relationship Id="rId11" Type="http://schemas.openxmlformats.org/officeDocument/2006/relationships/image" Target="../media/image22.jpeg"/><Relationship Id="rId5" Type="http://schemas.openxmlformats.org/officeDocument/2006/relationships/image" Target="../media/image19.jpeg"/><Relationship Id="rId10" Type="http://schemas.openxmlformats.org/officeDocument/2006/relationships/hyperlink" Target="http://zoohoz.ru/wp-content/uploads/2015/10/yashik-dlya-perenoski-ramok.jpg" TargetMode="External"/><Relationship Id="rId4" Type="http://schemas.openxmlformats.org/officeDocument/2006/relationships/hyperlink" Target="http://zoohoz.ru/wp-content/uploads/2015/10/dimar_pasechni.jpg" TargetMode="External"/><Relationship Id="rId9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zoohoz.ru/wp-content/uploads/2015/10/kletochka_titova.jpg" TargetMode="External"/><Relationship Id="rId3" Type="http://schemas.openxmlformats.org/officeDocument/2006/relationships/image" Target="../media/image24.jpeg"/><Relationship Id="rId7" Type="http://schemas.openxmlformats.org/officeDocument/2006/relationships/image" Target="../media/image26.jpeg"/><Relationship Id="rId2" Type="http://schemas.openxmlformats.org/officeDocument/2006/relationships/hyperlink" Target="http://zoohoz.ru/wp-content/uploads/2015/10/katok-kombinirovannyj-so-shporoj.jpg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zoohoz.ru/wp-content/uploads/2015/10/zahvat-ramok.jpg" TargetMode="External"/><Relationship Id="rId5" Type="http://schemas.openxmlformats.org/officeDocument/2006/relationships/image" Target="../media/image25.jpeg"/><Relationship Id="rId4" Type="http://schemas.openxmlformats.org/officeDocument/2006/relationships/hyperlink" Target="http://zoohoz.ru/wp-content/uploads/2015/10/katok-igolchatyj.jpg" TargetMode="External"/><Relationship Id="rId9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13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46239" y="259092"/>
            <a:ext cx="10827657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algn="ctr">
              <a:lnSpc>
                <a:spcPct val="115000"/>
              </a:lnSpc>
              <a:spcAft>
                <a:spcPts val="0"/>
              </a:spcAft>
            </a:pPr>
            <a:r>
              <a:rPr lang="ru-RU" sz="2800" b="1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Индивидуальное проектное задание:</a:t>
            </a:r>
            <a:endParaRPr lang="ru-RU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algn="ctr">
              <a:lnSpc>
                <a:spcPct val="115000"/>
              </a:lnSpc>
              <a:spcAft>
                <a:spcPts val="0"/>
              </a:spcAft>
            </a:pPr>
            <a:r>
              <a:rPr lang="ru-RU" sz="2800" b="1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Проектирование музейной </a:t>
            </a:r>
            <a:r>
              <a:rPr lang="ru-RU" sz="2800" b="1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выставки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971309" y="5004045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>
                <a:solidFill>
                  <a:schemeClr val="tx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 </a:t>
            </a:r>
            <a:r>
              <a:rPr lang="ru-RU" dirty="0" err="1" smtClean="0">
                <a:solidFill>
                  <a:schemeClr val="tx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Толстолуцкая</a:t>
            </a:r>
            <a:r>
              <a:rPr lang="ru-RU" dirty="0" smtClean="0">
                <a:solidFill>
                  <a:schemeClr val="tx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chemeClr val="tx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Анастасия Сергеевна</a:t>
            </a:r>
            <a:endParaRPr lang="ru-RU" dirty="0">
              <a:solidFill>
                <a:schemeClr val="tx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80292" y="1923135"/>
            <a:ext cx="10959550" cy="1384995"/>
          </a:xfrm>
          <a:prstGeom prst="rect">
            <a:avLst/>
          </a:prstGeom>
          <a:solidFill>
            <a:schemeClr val="accent1">
              <a:alpha val="34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Выставка для дошкольников и младших школьников на базе краеведческого музея:</a:t>
            </a:r>
          </a:p>
          <a:p>
            <a:pPr algn="ctr"/>
            <a:r>
              <a:rPr lang="ru-RU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«Пчёлки на полке»</a:t>
            </a:r>
            <a:endParaRPr lang="ru-RU" sz="28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img41.jpg (960×720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404" y="3430945"/>
            <a:ext cx="4194931" cy="3146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4328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95086" y="116114"/>
            <a:ext cx="8157029" cy="6571030"/>
          </a:xfrm>
          <a:prstGeom prst="rect">
            <a:avLst/>
          </a:prstGeom>
          <a:solidFill>
            <a:schemeClr val="tx1">
              <a:alpha val="30000"/>
            </a:schemeClr>
          </a:solidFill>
        </p:spPr>
        <p:txBody>
          <a:bodyPr wrap="square">
            <a:spAutoFit/>
          </a:bodyPr>
          <a:lstStyle/>
          <a:p>
            <a:pPr algn="ctr">
              <a:spcBef>
                <a:spcPts val="900"/>
              </a:spcBef>
              <a:spcAft>
                <a:spcPts val="0"/>
              </a:spcAft>
            </a:pPr>
            <a:r>
              <a:rPr lang="ru-RU" sz="2400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План </a:t>
            </a:r>
            <a:r>
              <a:rPr lang="ru-RU" sz="2400" i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работы</a:t>
            </a:r>
          </a:p>
          <a:p>
            <a:pPr marL="285750" indent="-285750">
              <a:spcBef>
                <a:spcPts val="9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Описание работы пчеловода, необходимого инвентаря;</a:t>
            </a:r>
          </a:p>
          <a:p>
            <a:pPr marL="285750" indent="-285750"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Встреча с пчеловодом, дегустация 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меда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</a:p>
          <a:p>
            <a:pPr marL="285750" indent="-285750">
              <a:spcBef>
                <a:spcPts val="9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Коллективная работа - аппликация 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«Пчёлы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пасеке», 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«Разрезные картинки»;</a:t>
            </a:r>
          </a:p>
          <a:p>
            <a:pPr marL="285750" indent="-285750">
              <a:spcBef>
                <a:spcPts val="9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ото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«Кто, где живет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?»;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indent="-285750">
              <a:spcBef>
                <a:spcPts val="9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Беседы, чтение художественной 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литературы;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indent="-285750">
              <a:spcBef>
                <a:spcPts val="9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Просмотр мультфильмов "Пчелка Майя", "Винни-Пух и все, все, все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.«;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indent="-285750" algn="just">
              <a:spcBef>
                <a:spcPts val="9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Работа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 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родителями и учителями (воспитателями):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консультация для родителей «Укусы 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насекомых»;</a:t>
            </a:r>
          </a:p>
          <a:p>
            <a:pPr marL="285750" indent="-285750">
              <a:spcBef>
                <a:spcPts val="9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Ч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аепитие 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со сладостями с 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медом (по договорённости с родителями). 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Bef>
                <a:spcPts val="900"/>
              </a:spcBef>
              <a:spcAft>
                <a:spcPts val="0"/>
              </a:spcAft>
            </a:pPr>
            <a:r>
              <a:rPr lang="ru-RU" sz="2000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Создание условий для совместной и самостоятельной деятельности </a:t>
            </a:r>
            <a:r>
              <a:rPr lang="ru-RU" sz="2000" i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детей: </a:t>
            </a:r>
            <a:endParaRPr lang="ru-RU" sz="2000" i="1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Bef>
                <a:spcPts val="900"/>
              </a:spcBef>
              <a:spcAft>
                <a:spcPts val="0"/>
              </a:spcAft>
            </a:pP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1. Использование 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иллюстраций.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Bef>
                <a:spcPts val="900"/>
              </a:spcBef>
              <a:spcAft>
                <a:spcPts val="0"/>
              </a:spcAft>
            </a:pP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2. Работа над 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поделками.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Bef>
                <a:spcPts val="900"/>
              </a:spcBef>
              <a:spcAft>
                <a:spcPts val="0"/>
              </a:spcAft>
            </a:pP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3. Выставка детских 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работ.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Bef>
                <a:spcPts val="900"/>
              </a:spcBef>
              <a:spcAft>
                <a:spcPts val="0"/>
              </a:spcAft>
            </a:pP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4. Рассматривание книг с рассказами и сказками о пчелах.</a:t>
            </a:r>
          </a:p>
          <a:p>
            <a:pPr>
              <a:spcBef>
                <a:spcPts val="900"/>
              </a:spcBef>
              <a:spcAft>
                <a:spcPts val="0"/>
              </a:spcAft>
            </a:pPr>
            <a:r>
              <a:rPr lang="ru-RU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5. </a:t>
            </a:r>
            <a:r>
              <a:rPr lang="ru-RU" i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Игры.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Picture 2" descr="Cartoon-Bee.png (1177×840)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1632" y="4192133"/>
            <a:ext cx="3735387" cy="2665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5878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70285" y="415783"/>
            <a:ext cx="6096000" cy="6001643"/>
          </a:xfrm>
          <a:prstGeom prst="rect">
            <a:avLst/>
          </a:prstGeom>
          <a:solidFill>
            <a:schemeClr val="tx1">
              <a:alpha val="40000"/>
            </a:schemeClr>
          </a:solidFill>
        </p:spPr>
        <p:txBody>
          <a:bodyPr>
            <a:spAutoFit/>
          </a:bodyPr>
          <a:lstStyle/>
          <a:p>
            <a:pPr algn="ctr"/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Перспектива развития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выставки «Пчёлки на полке» на базе краеведческого музея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1. Подбор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коллекций детских мультфильмов,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фильмов.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2. Написание книжек –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малышек/создание брошюр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«Откуда берется мед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?» и т.д.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3. Проведение экскурсий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 тематических занятий.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4. Оформление альбома "Пожелания и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предложения« (для детей, учителей, воспитателей и родителей).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5. Составление проекта «Жизнь пчел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».</a:t>
            </a:r>
          </a:p>
          <a:p>
            <a:pPr algn="just"/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6. Дальнейшее увеличение числа экспонатов.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Так же возможно проведение занятий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 разным видам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деятельности, при этом используя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коллекцию музея. </a:t>
            </a:r>
            <a:endParaRPr lang="ru-RU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" name="Рисунок 5" descr="I:\работа\bees-300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7347" y="3357880"/>
            <a:ext cx="4667250" cy="350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67195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61977" y="186779"/>
            <a:ext cx="67362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</a:rPr>
              <a:t>Э</a:t>
            </a:r>
            <a:r>
              <a:rPr lang="ru-RU" sz="2000" dirty="0" smtClean="0">
                <a:solidFill>
                  <a:schemeClr val="bg1"/>
                </a:solidFill>
              </a:rPr>
              <a:t>кспонаты, которые будут использоваться на выставке</a:t>
            </a:r>
            <a:endParaRPr lang="ru-RU" sz="2000" dirty="0">
              <a:solidFill>
                <a:schemeClr val="bg1"/>
              </a:solidFill>
            </a:endParaRPr>
          </a:p>
        </p:txBody>
      </p:sp>
      <p:pic>
        <p:nvPicPr>
          <p:cNvPr id="6" name="Рисунок 5" descr="Стамеска для пчеловода">
            <a:hlinkClick r:id="rId2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3205" y="1088571"/>
            <a:ext cx="2693991" cy="1944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605830" y="3170759"/>
            <a:ext cx="28813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Стамеска для пчеловодства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8" name="Рисунок 7" descr="Дымарь пасечника">
            <a:hlinkClick r:id="rId4"/>
          </p:cNvPr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52923" y="1054745"/>
            <a:ext cx="2450186" cy="19787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4589187" y="3130946"/>
            <a:ext cx="26139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Дымарь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пчеловодческий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0" name="Рисунок 9" descr="Пчеловодческий нож и вилка">
            <a:hlinkClick r:id="rId6"/>
          </p:cNvPr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495211" y="1088570"/>
            <a:ext cx="2811418" cy="1944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8727443" y="3164739"/>
            <a:ext cx="24006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Нож и вилка пасечные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2" name="Рисунок 11" descr="Щетка для сметания пчел">
            <a:hlinkClick r:id="rId8"/>
          </p:cNvPr>
          <p:cNvPicPr/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923833" y="3801836"/>
            <a:ext cx="2238144" cy="2171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1485359" y="5990284"/>
            <a:ext cx="8320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Щетка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4" name="Рисунок 13" descr="Ящик для переноски рамок">
            <a:hlinkClick r:id="rId10"/>
          </p:cNvPr>
          <p:cNvPicPr/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752922" y="3795556"/>
            <a:ext cx="2450185" cy="2178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4639481" y="5990188"/>
            <a:ext cx="28818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Ящик для переноски рамок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6" name="Рисунок 15" descr="Одежда пчеловода">
            <a:hlinkClick r:id="rId12"/>
          </p:cNvPr>
          <p:cNvPicPr/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9371149" y="3628084"/>
            <a:ext cx="1572622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8352205" y="6078128"/>
            <a:ext cx="38296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Специальная одежда и лицевая сетка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996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Каток комбинированный со шпорой">
            <a:hlinkClick r:id="rId2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94805" y="951231"/>
            <a:ext cx="2022565" cy="2910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55784" y="3789011"/>
            <a:ext cx="37298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Каток комбинированный со шпорой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8" name="Рисунок 7" descr="Каток игольчатый">
            <a:hlinkClick r:id="rId4"/>
          </p:cNvPr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85588" y="1026399"/>
            <a:ext cx="3433219" cy="2706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4842376" y="3789011"/>
            <a:ext cx="19368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Игольчатый каток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0" name="Рисунок 9" descr="Захват рамок">
            <a:hlinkClick r:id="rId6"/>
          </p:cNvPr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238265" y="951230"/>
            <a:ext cx="3126421" cy="2781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9037428" y="3789011"/>
            <a:ext cx="14709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Захват рамок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2" name="Рисунок 11" descr="Клеточка Титова">
            <a:hlinkClick r:id="rId8"/>
          </p:cNvPr>
          <p:cNvPicPr/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085588" y="4198008"/>
            <a:ext cx="3433219" cy="2127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4409982" y="6325666"/>
            <a:ext cx="28016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Маточная клеточка Титова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189195" y="191827"/>
            <a:ext cx="60748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Экспонаты, которые будут использоваться на выставке</a:t>
            </a:r>
          </a:p>
        </p:txBody>
      </p:sp>
    </p:spTree>
    <p:extLst>
      <p:ext uri="{BB962C8B-B14F-4D97-AF65-F5344CB8AC3E}">
        <p14:creationId xmlns:p14="http://schemas.microsoft.com/office/powerpoint/2010/main" val="3715150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scale_1200 (966×1200)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7657" y="2161140"/>
            <a:ext cx="3780971" cy="4696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17714" y="349559"/>
            <a:ext cx="8476344" cy="6350456"/>
          </a:xfrm>
          <a:prstGeom prst="rect">
            <a:avLst/>
          </a:prstGeom>
          <a:solidFill>
            <a:schemeClr val="tx1">
              <a:alpha val="77000"/>
            </a:schemeClr>
          </a:solidFill>
        </p:spPr>
        <p:txBody>
          <a:bodyPr wrap="square">
            <a:spAutoFit/>
          </a:bodyPr>
          <a:lstStyle/>
          <a:p>
            <a:pPr algn="just">
              <a:spcAft>
                <a:spcPts val="750"/>
              </a:spcAft>
            </a:pP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ru-RU" sz="2000" dirty="0" smtClean="0">
                <a:solidFill>
                  <a:schemeClr val="accent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Важная </a:t>
            </a:r>
            <a:r>
              <a:rPr lang="ru-RU" sz="2000" dirty="0">
                <a:solidFill>
                  <a:schemeClr val="accent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особенностью выставки «Пчёлки на полке» будет участие в её создании детей и родителей. Дошкольники и младшие школьники </a:t>
            </a:r>
            <a:r>
              <a:rPr lang="ru-RU" sz="2000" dirty="0" smtClean="0">
                <a:solidFill>
                  <a:schemeClr val="accent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будут чувствовать </a:t>
            </a:r>
            <a:r>
              <a:rPr lang="ru-RU" sz="2000" dirty="0">
                <a:solidFill>
                  <a:schemeClr val="accent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свою причастность </a:t>
            </a:r>
            <a:r>
              <a:rPr lang="ru-RU" sz="2000" dirty="0" smtClean="0">
                <a:solidFill>
                  <a:schemeClr val="accent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 выставке. </a:t>
            </a:r>
            <a:r>
              <a:rPr lang="ru-RU" sz="2000" dirty="0">
                <a:solidFill>
                  <a:schemeClr val="accent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Они могут: участвовать в обсуждении и предлагать интересные для них формы работы, приносить из дома экспонаты (если имеются), пополнять стенды своими рисунками.</a:t>
            </a:r>
            <a:endParaRPr lang="ru-RU" sz="2800" dirty="0">
              <a:solidFill>
                <a:schemeClr val="accent3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750"/>
              </a:spcAft>
            </a:pPr>
            <a:r>
              <a:rPr lang="ru-RU" sz="2000" dirty="0" smtClean="0">
                <a:solidFill>
                  <a:schemeClr val="accent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	Обычно, в музее </a:t>
            </a:r>
            <a:r>
              <a:rPr lang="ru-RU" sz="2000" dirty="0">
                <a:solidFill>
                  <a:schemeClr val="accent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трогать ничего нельзя, а экспонаты данной выставки не только можно, но и нужно потрогать! Выставку можно посещать часто, самому менять, переставлять экспонаты, брать их в руки и рассматривать. В обычном музее ребенок — лишь пассивный созерцатель, а здесь он — соавтор, </a:t>
            </a:r>
            <a:r>
              <a:rPr lang="ru-RU" sz="2000" dirty="0" smtClean="0">
                <a:solidFill>
                  <a:schemeClr val="accent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творец. </a:t>
            </a:r>
            <a:r>
              <a:rPr lang="ru-RU" sz="2000" dirty="0">
                <a:solidFill>
                  <a:schemeClr val="accent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Причем не только он сам, но и его родители, учителя или воспитатели, и конечно же музейные работники. Подобные выставки — результат общения, совместной работы музейных работников, детей, педагогов и воспитателей. Содержание, оформление и назначение выставки обязательно должны отражать специфику возраста </a:t>
            </a:r>
            <a:r>
              <a:rPr lang="ru-RU" sz="2000" dirty="0" smtClean="0">
                <a:solidFill>
                  <a:schemeClr val="accent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детей. </a:t>
            </a:r>
            <a:r>
              <a:rPr lang="ru-RU" sz="2000" dirty="0">
                <a:solidFill>
                  <a:schemeClr val="accent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Выставка будет постоянно пополняться новыми экспонатами. Здесь же будут размещаются детские работы, выполненные самостоятельно или совместно с взрослыми. А также, после осмотра выставки или проведения тематических занятий за небольшую плату возможно проведение чаепития с дегустацией различных сортов мёда (только после согласования с родителями).</a:t>
            </a:r>
            <a:endParaRPr lang="ru-RU" sz="2800" dirty="0">
              <a:solidFill>
                <a:schemeClr val="accent3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0" name="Picture 4" descr="%D0%BF%D1%87%D0%B5%D0%BB%D0%BA%D0%B8_DoV+%285%29.png (1495×1600)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9535" y="-56883"/>
            <a:ext cx="2072465" cy="2218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7882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scale_1200 (1024×683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762" y="-8493"/>
            <a:ext cx="10570483" cy="6866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233002" y="5144478"/>
            <a:ext cx="7548861" cy="923330"/>
          </a:xfrm>
          <a:prstGeom prst="rect">
            <a:avLst/>
          </a:prstGeom>
          <a:solidFill>
            <a:schemeClr val="tx1"/>
          </a:solidFill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/>
                <a:solidFill>
                  <a:schemeClr val="accent3"/>
                </a:solidFill>
              </a:rPr>
              <a:t>Спасибо за внимание!</a:t>
            </a:r>
            <a:endParaRPr lang="ru-RU" sz="5400" b="1" dirty="0">
              <a:ln/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4551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6000" y="1293283"/>
            <a:ext cx="10247085" cy="3970318"/>
          </a:xfrm>
          <a:prstGeom prst="rect">
            <a:avLst/>
          </a:prstGeom>
          <a:solidFill>
            <a:schemeClr val="accent1">
              <a:alpha val="33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solidFill>
                  <a:srgbClr val="3D3D3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	Сегодня </a:t>
            </a:r>
            <a:r>
              <a:rPr lang="ru-RU" sz="2800" dirty="0">
                <a:solidFill>
                  <a:srgbClr val="3D3D3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 экспозицией понимается целостно предметно-пространственная система, в которой музейные предметы и другие экспозиционные материалы объединены концептуальным (научным и художественным) замыслом. </a:t>
            </a:r>
            <a:endParaRPr lang="ru-RU" sz="2800" dirty="0" smtClean="0">
              <a:solidFill>
                <a:srgbClr val="3D3D3D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dirty="0">
                <a:solidFill>
                  <a:srgbClr val="3D3D3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800" dirty="0" smtClean="0">
                <a:solidFill>
                  <a:srgbClr val="3D3D3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Выставки </a:t>
            </a:r>
            <a:r>
              <a:rPr lang="ru-RU" sz="2800" dirty="0">
                <a:solidFill>
                  <a:srgbClr val="3D3D3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наиболее динамичная форма экспозиционной деятельности, способствующая на разных этапах музейной жизни возникновению, развитию и </a:t>
            </a:r>
            <a:r>
              <a:rPr lang="ru-RU" sz="2800" dirty="0" smtClean="0">
                <a:solidFill>
                  <a:srgbClr val="3D3D3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совершенствованию </a:t>
            </a:r>
            <a:r>
              <a:rPr lang="ru-RU" sz="2800" dirty="0">
                <a:solidFill>
                  <a:srgbClr val="3D3D3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основной экспозиции; совокупность предметов, выставленных для обозрения на определенный срок, временная экспозиция.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847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06399" y="67775"/>
            <a:ext cx="7750629" cy="4585871"/>
          </a:xfrm>
          <a:prstGeom prst="rect">
            <a:avLst/>
          </a:prstGeom>
          <a:solidFill>
            <a:schemeClr val="accent1">
              <a:alpha val="31000"/>
            </a:schemeClr>
          </a:solidFill>
        </p:spPr>
        <p:txBody>
          <a:bodyPr wrap="square">
            <a:spAutoFit/>
          </a:bodyPr>
          <a:lstStyle/>
          <a:p>
            <a:pPr marL="95250" marR="95250" algn="just">
              <a:spcBef>
                <a:spcPts val="750"/>
              </a:spcBef>
              <a:spcAft>
                <a:spcPts val="750"/>
              </a:spcAft>
            </a:pPr>
            <a:r>
              <a:rPr lang="ru-RU" sz="2800" dirty="0" smtClean="0">
                <a:solidFill>
                  <a:srgbClr val="3D3D3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Выставка</a:t>
            </a:r>
            <a:r>
              <a:rPr lang="ru-RU" sz="2800" dirty="0">
                <a:solidFill>
                  <a:srgbClr val="3D3D3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сочетая репрезентативные, творческие, эстетические функции, решает разнообразные гуманитарные задачи: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5250" marR="95250" algn="just">
              <a:spcBef>
                <a:spcPts val="750"/>
              </a:spcBef>
              <a:spcAft>
                <a:spcPts val="750"/>
              </a:spcAft>
            </a:pPr>
            <a:r>
              <a:rPr lang="ru-RU" sz="2800" dirty="0">
                <a:solidFill>
                  <a:srgbClr val="3D3D3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актуализация культурно-исторической памяти и художественного наследия;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5250" marR="95250" algn="just">
              <a:spcBef>
                <a:spcPts val="750"/>
              </a:spcBef>
              <a:spcAft>
                <a:spcPts val="750"/>
              </a:spcAft>
            </a:pPr>
            <a:r>
              <a:rPr lang="ru-RU" sz="2800" dirty="0">
                <a:solidFill>
                  <a:srgbClr val="3D3D3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формирование культурного и художественного пространства;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5250" marR="95250" algn="just">
              <a:spcBef>
                <a:spcPts val="750"/>
              </a:spcBef>
              <a:spcAft>
                <a:spcPts val="750"/>
              </a:spcAft>
            </a:pPr>
            <a:r>
              <a:rPr lang="ru-RU" sz="2800" dirty="0">
                <a:solidFill>
                  <a:srgbClr val="3D3D3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актуализация современных форм искусства, и создание художественных проектов.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122056" y="4871360"/>
            <a:ext cx="8069943" cy="1815882"/>
          </a:xfrm>
          <a:prstGeom prst="rect">
            <a:avLst/>
          </a:prstGeom>
          <a:solidFill>
            <a:schemeClr val="accent1">
              <a:alpha val="27000"/>
            </a:schemeClr>
          </a:solidFill>
        </p:spPr>
        <p:txBody>
          <a:bodyPr wrap="square">
            <a:spAutoFit/>
          </a:bodyPr>
          <a:lstStyle/>
          <a:p>
            <a:pPr marL="95250" marR="95250" algn="just">
              <a:spcBef>
                <a:spcPts val="750"/>
              </a:spcBef>
              <a:spcAft>
                <a:spcPts val="750"/>
              </a:spcAft>
            </a:pPr>
            <a:r>
              <a:rPr lang="ru-RU" sz="2800" dirty="0" smtClean="0">
                <a:solidFill>
                  <a:srgbClr val="3D3D3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	Выставочное </a:t>
            </a:r>
            <a:r>
              <a:rPr lang="ru-RU" sz="2800" dirty="0">
                <a:solidFill>
                  <a:srgbClr val="3D3D3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пространство - это сфера взаимодействия культур, сфера воссоединения знания и чувства, «территория» трансляции духовного опыта, накопленного человечеством.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3ab2bfefac5534963a09df7521900572.jpg (2048×1365)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9256" y="1415659"/>
            <a:ext cx="3643087" cy="2428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2390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511505"/>
            <a:ext cx="9144000" cy="5468164"/>
          </a:xfrm>
          <a:prstGeom prst="rect">
            <a:avLst/>
          </a:prstGeom>
          <a:solidFill>
            <a:schemeClr val="accent1">
              <a:alpha val="27000"/>
            </a:schemeClr>
          </a:solidFill>
        </p:spPr>
        <p:txBody>
          <a:bodyPr wrap="square">
            <a:spAutoFit/>
          </a:bodyPr>
          <a:lstStyle/>
          <a:p>
            <a:pPr marL="95250" marR="95250" algn="just">
              <a:spcBef>
                <a:spcPts val="750"/>
              </a:spcBef>
              <a:spcAft>
                <a:spcPts val="750"/>
              </a:spcAft>
            </a:pPr>
            <a:r>
              <a:rPr lang="ru-RU" sz="2400" dirty="0" smtClean="0">
                <a:solidFill>
                  <a:srgbClr val="3D3D3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	Музей </a:t>
            </a:r>
            <a:r>
              <a:rPr lang="ru-RU" sz="2400" dirty="0">
                <a:solidFill>
                  <a:srgbClr val="3D3D3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создает </a:t>
            </a:r>
            <a:r>
              <a:rPr lang="ru-RU" sz="2400" i="1" dirty="0">
                <a:solidFill>
                  <a:srgbClr val="3D3D3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выставки</a:t>
            </a:r>
            <a:r>
              <a:rPr lang="ru-RU" sz="2400" dirty="0">
                <a:solidFill>
                  <a:srgbClr val="3D3D3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i="1" dirty="0">
                <a:solidFill>
                  <a:srgbClr val="3D3D3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стационарные и передвижные</a:t>
            </a:r>
            <a:r>
              <a:rPr lang="ru-RU" sz="2400" dirty="0">
                <a:solidFill>
                  <a:srgbClr val="3D3D3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Их временный характер проявляется в составе экспонатов. На выставках часто демонстрируются предметы из других музеев и частных коллекций, а также предметы, которые не могут долго находиться за пределами фондохранилищ – акварели, письменные источники, уникальные вещи.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5250" marR="95250" algn="just">
              <a:spcBef>
                <a:spcPts val="750"/>
              </a:spcBef>
              <a:spcAft>
                <a:spcPts val="750"/>
              </a:spcAft>
            </a:pPr>
            <a:r>
              <a:rPr lang="ru-RU" sz="2400" dirty="0" smtClean="0">
                <a:solidFill>
                  <a:srgbClr val="3D3D3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	В </a:t>
            </a:r>
            <a:r>
              <a:rPr lang="ru-RU" sz="2400" dirty="0">
                <a:solidFill>
                  <a:srgbClr val="3D3D3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настоящее время в музейной практике сложилось три основных типа музейных выставок: </a:t>
            </a:r>
            <a:r>
              <a:rPr lang="ru-RU" sz="2400" i="1" dirty="0">
                <a:solidFill>
                  <a:srgbClr val="3D3D3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тематические выставки</a:t>
            </a:r>
            <a:r>
              <a:rPr lang="ru-RU" sz="2400" dirty="0">
                <a:solidFill>
                  <a:srgbClr val="3D3D3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в основе которых лежит определенный сюжет; </a:t>
            </a:r>
            <a:r>
              <a:rPr lang="ru-RU" sz="2400" i="1" dirty="0">
                <a:solidFill>
                  <a:srgbClr val="3D3D3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фондовые выставки</a:t>
            </a:r>
            <a:r>
              <a:rPr lang="ru-RU" sz="2400" dirty="0">
                <a:solidFill>
                  <a:srgbClr val="3D3D3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которые знакомят посетителей с малоизвестными и малодоступными коллекциями</a:t>
            </a:r>
            <a:r>
              <a:rPr lang="ru-RU" sz="2400" i="1" dirty="0">
                <a:solidFill>
                  <a:srgbClr val="3D3D3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 отчетные выставки</a:t>
            </a:r>
            <a:r>
              <a:rPr lang="ru-RU" sz="2400" dirty="0">
                <a:solidFill>
                  <a:srgbClr val="3D3D3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которые создаются по результатам реставрационных работ, по итогам комплектования фондов – так называемые выставки новых поступлений.</a:t>
            </a:r>
            <a:endParaRPr lang="ru-RU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https://pbs.twimg.com/media/CKqNpnJWUAA8QPY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0046" y="4787446"/>
            <a:ext cx="3101954" cy="2070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9181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ridero.ru/books/pchyolkino_schaste/image/5be119400329820700c75dd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755819" y="3603171"/>
            <a:ext cx="6680362" cy="1015663"/>
          </a:xfrm>
          <a:prstGeom prst="rect">
            <a:avLst/>
          </a:prstGeom>
          <a:solidFill>
            <a:srgbClr val="FFC000"/>
          </a:solidFill>
          <a:effectLst>
            <a:outerShdw blurRad="57150" dist="19050" dir="5400000" algn="ctr" rotWithShape="0">
              <a:srgbClr val="000000">
                <a:alpha val="63000"/>
              </a:srgbClr>
            </a:outerShdw>
            <a:reflection stA="45000" endPos="42000" dist="50800" dir="5400000" sy="-100000" algn="bl" rotWithShape="0"/>
          </a:effectLst>
          <a:scene3d>
            <a:camera prst="perspectiveFront"/>
            <a:lightRig rig="threePt" dir="t"/>
          </a:scene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600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«Пчёлки на полке»</a:t>
            </a:r>
            <a:endParaRPr lang="ru-RU" sz="600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77397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4800" y="465789"/>
            <a:ext cx="11567886" cy="6186309"/>
          </a:xfrm>
          <a:prstGeom prst="rect">
            <a:avLst/>
          </a:prstGeom>
          <a:solidFill>
            <a:srgbClr val="FFC000">
              <a:alpha val="21000"/>
            </a:srgbClr>
          </a:solidFill>
        </p:spPr>
        <p:txBody>
          <a:bodyPr wrap="square">
            <a:spAutoFit/>
          </a:bodyPr>
          <a:lstStyle/>
          <a:p>
            <a:pPr algn="just">
              <a:spcBef>
                <a:spcPts val="900"/>
              </a:spcBef>
              <a:spcAft>
                <a:spcPts val="0"/>
              </a:spcAft>
            </a:pPr>
            <a:r>
              <a:rPr lang="ru-RU" i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Профиль выставки: </a:t>
            </a:r>
            <a:r>
              <a:rPr lang="ru-RU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познавательно – творческий, игровой. </a:t>
            </a:r>
            <a:endParaRPr lang="ru-RU" sz="1400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endParaRPr lang="ru-RU" b="1" dirty="0" smtClean="0">
              <a:solidFill>
                <a:schemeClr val="bg1"/>
              </a:solidFill>
            </a:endParaRPr>
          </a:p>
          <a:p>
            <a:pPr algn="just"/>
            <a:r>
              <a:rPr lang="ru-RU" b="1" dirty="0" smtClean="0">
                <a:solidFill>
                  <a:schemeClr val="bg1"/>
                </a:solidFill>
              </a:rPr>
              <a:t>Цель</a:t>
            </a:r>
            <a:r>
              <a:rPr lang="ru-RU" b="1" dirty="0">
                <a:solidFill>
                  <a:schemeClr val="bg1"/>
                </a:solidFill>
              </a:rPr>
              <a:t>:</a:t>
            </a:r>
            <a:r>
              <a:rPr lang="ru-RU" dirty="0">
                <a:solidFill>
                  <a:schemeClr val="bg1"/>
                </a:solidFill>
              </a:rPr>
              <a:t>  построение диалогического взаимодействия </a:t>
            </a:r>
            <a:r>
              <a:rPr lang="ru-RU" dirty="0" smtClean="0">
                <a:solidFill>
                  <a:schemeClr val="bg1"/>
                </a:solidFill>
              </a:rPr>
              <a:t>взрослых и детей </a:t>
            </a:r>
            <a:r>
              <a:rPr lang="ru-RU" dirty="0">
                <a:solidFill>
                  <a:schemeClr val="bg1"/>
                </a:solidFill>
              </a:rPr>
              <a:t>в музейной среде, способствующего развитию у детей исследовательской, созидательной и познавательной деятельности</a:t>
            </a:r>
          </a:p>
          <a:p>
            <a:pPr algn="just"/>
            <a:endParaRPr lang="ru-RU" b="1" dirty="0" smtClean="0">
              <a:solidFill>
                <a:schemeClr val="bg1"/>
              </a:solidFill>
            </a:endParaRPr>
          </a:p>
          <a:p>
            <a:pPr algn="just"/>
            <a:r>
              <a:rPr lang="ru-RU" b="1" dirty="0" smtClean="0">
                <a:solidFill>
                  <a:schemeClr val="bg1"/>
                </a:solidFill>
              </a:rPr>
              <a:t>Задачи </a:t>
            </a:r>
            <a:r>
              <a:rPr lang="ru-RU" b="1" dirty="0">
                <a:solidFill>
                  <a:schemeClr val="bg1"/>
                </a:solidFill>
              </a:rPr>
              <a:t>выставки:</a:t>
            </a:r>
            <a:endParaRPr lang="ru-RU" dirty="0">
              <a:solidFill>
                <a:schemeClr val="bg1"/>
              </a:solidFill>
            </a:endParaRP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1"/>
                </a:solidFill>
              </a:rPr>
              <a:t>расширить кругозор детей с помощью информационной и экскурсионной деятельности;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1"/>
                </a:solidFill>
              </a:rPr>
              <a:t>обогатить развивающую предметно-пространственную среду детей;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1"/>
                </a:solidFill>
              </a:rPr>
              <a:t>включить детей и их родителей, воспитателей и педагогов, в поисково-исследовательскую работу, сбор информации по данной теме;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1"/>
                </a:solidFill>
              </a:rPr>
              <a:t>развивать познавательную активность детей;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1"/>
                </a:solidFill>
              </a:rPr>
              <a:t>через наглядность (пчелу в различном ее проявлении) знакомить детей с насекомыми (пчелами), развивать собственный познавательный опыт с помощью моделей;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1"/>
                </a:solidFill>
              </a:rPr>
              <a:t>дать расширенное представление о работе пчеловодов;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1"/>
                </a:solidFill>
              </a:rPr>
              <a:t>сформировать представления детей о жизнедеятельности пчел, продуктов, которые они изготавливают;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1"/>
                </a:solidFill>
              </a:rPr>
              <a:t>дать представления о важности пчел в жизнедеятельности человека и в природе;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1"/>
                </a:solidFill>
              </a:rPr>
              <a:t>воспитывать у детей любовь к русской природе, любознательность;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1"/>
                </a:solidFill>
              </a:rPr>
              <a:t>воспитывать эстетичность и этические чувства;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1"/>
                </a:solidFill>
              </a:rPr>
              <a:t>развивать внимание, мышление, творческое воображение, зрительную память, умение анализировать;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1"/>
                </a:solidFill>
              </a:rPr>
              <a:t>развивать умение видеть в природе прекрасное;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1"/>
                </a:solidFill>
              </a:rPr>
              <a:t>активизировать словарь детей на основе углубления знаний о пчелах (улей, дупло, соты, нектар, пасека, пчеловод), учить подбирать слова, обозначающие вкусовые качества меда.</a:t>
            </a:r>
          </a:p>
        </p:txBody>
      </p:sp>
    </p:spTree>
    <p:extLst>
      <p:ext uri="{BB962C8B-B14F-4D97-AF65-F5344CB8AC3E}">
        <p14:creationId xmlns:p14="http://schemas.microsoft.com/office/powerpoint/2010/main" val="2041886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675087" y="125495"/>
            <a:ext cx="6096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dirty="0">
                <a:solidFill>
                  <a:srgbClr val="676A6C"/>
                </a:solidFill>
                <a:latin typeface="Trebuchet MS" panose="020B0603020202020204" pitchFamily="34" charset="0"/>
              </a:rPr>
              <a:t> </a:t>
            </a:r>
            <a:r>
              <a:rPr lang="ru-RU" dirty="0" smtClean="0">
                <a:solidFill>
                  <a:srgbClr val="676A6C"/>
                </a:solidFill>
                <a:latin typeface="Trebuchet MS" panose="020B0603020202020204" pitchFamily="34" charset="0"/>
              </a:rPr>
              <a:t>	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основу решения этих задач положены следующие принципы: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учёта возрастных особенностей 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дошкольников и младших школьников;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опоры на интересы 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ребёнка;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осуществления взаимодействия 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работников музея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детьми при руководящей роли 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взрослого;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наглядности;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последовательности;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сотрудничества и взаимоуважения.</a:t>
            </a:r>
            <a:endParaRPr lang="ru-RU" b="0" i="0" dirty="0">
              <a:solidFill>
                <a:schemeClr val="bg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C:\букеты\РАБОТА\1324133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99860" y="3478530"/>
            <a:ext cx="5692140" cy="3379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522514" y="2029875"/>
            <a:ext cx="4557485" cy="47782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900"/>
              </a:spcBef>
              <a:spcAft>
                <a:spcPts val="0"/>
              </a:spcAft>
            </a:pP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Приведенные ранее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можно успешно решать в рамках музейной педагогики.</a:t>
            </a:r>
            <a:endParaRPr lang="ru-RU" i="1" dirty="0" smtClean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900"/>
              </a:spcBef>
              <a:spcAft>
                <a:spcPts val="0"/>
              </a:spcAft>
            </a:pPr>
            <a:r>
              <a:rPr lang="ru-RU" i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Музейная </a:t>
            </a:r>
            <a:r>
              <a:rPr lang="ru-RU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педагогика – это новое воспитательное направление. Эта педагогика позволяет использовать новые методы и приемы для всестороннего развития личности ребенка:</a:t>
            </a:r>
            <a:endParaRPr lang="ru-RU" sz="1400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900"/>
              </a:spcBef>
              <a:spcAft>
                <a:spcPts val="0"/>
              </a:spcAft>
            </a:pPr>
            <a:r>
              <a:rPr lang="ru-RU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• Наглядные</a:t>
            </a:r>
            <a:endParaRPr lang="ru-RU" sz="1400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900"/>
              </a:spcBef>
              <a:spcAft>
                <a:spcPts val="0"/>
              </a:spcAft>
            </a:pPr>
            <a:r>
              <a:rPr lang="ru-RU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• Словесные</a:t>
            </a:r>
            <a:endParaRPr lang="ru-RU" sz="1400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900"/>
              </a:spcBef>
              <a:spcAft>
                <a:spcPts val="0"/>
              </a:spcAft>
            </a:pPr>
            <a:r>
              <a:rPr lang="ru-RU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• Практические</a:t>
            </a:r>
            <a:endParaRPr lang="ru-RU" sz="1400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900"/>
              </a:spcBef>
              <a:spcAft>
                <a:spcPts val="0"/>
              </a:spcAft>
            </a:pPr>
            <a:r>
              <a:rPr lang="ru-RU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• Игровые </a:t>
            </a:r>
            <a:endParaRPr lang="ru-RU" sz="1400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900"/>
              </a:spcBef>
              <a:spcAft>
                <a:spcPts val="0"/>
              </a:spcAft>
            </a:pPr>
            <a:r>
              <a:rPr lang="ru-RU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• Исследовательские</a:t>
            </a:r>
            <a:endParaRPr lang="ru-RU" sz="1400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900"/>
              </a:spcBef>
              <a:spcAft>
                <a:spcPts val="0"/>
              </a:spcAft>
            </a:pPr>
            <a:r>
              <a:rPr lang="ru-RU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• Встречи с интересными людьми </a:t>
            </a:r>
            <a:endParaRPr lang="ru-RU" sz="14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0480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48343" y="477149"/>
            <a:ext cx="6096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ts val="900"/>
              </a:spcBef>
              <a:spcAft>
                <a:spcPts val="0"/>
              </a:spcAft>
            </a:pP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Оформление выставки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Музейные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экспонаты будут собраны в соответствии с возрастом детей. Коллекция будет располагается на полках стеллажа, фотоматериалы на стенде.  Экспонаты расположены в свободном доступе у детей и используются ими для сюжетно - ролевых игр, для театральной деятельности. </a:t>
            </a:r>
            <a:endParaRPr lang="ru-RU" sz="20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Кроме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того, экспонаты из разных материалов могут использоваться для классификаций, а значит, быть основанием для создания новых коллекций. 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Экспонаты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могут быть использованы в процессе непосредственно образовательной деятельности, конкретно в образовательных областях «социально-коммуникативной», «познавательной», «художественно – эстетической» "речевой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".	Планируется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с родителями и учителями консультацию по вопросам укусов насекомыми, в том числе и пчелами, а также провести различные досуги. </a:t>
            </a:r>
          </a:p>
        </p:txBody>
      </p:sp>
      <p:pic>
        <p:nvPicPr>
          <p:cNvPr id="6146" name="Picture 2" descr="1408133.jpg (640×480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9696" y="1084329"/>
            <a:ext cx="4567161" cy="3425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9279008" y="714997"/>
            <a:ext cx="10005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Пример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1689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3658431652"/>
              </p:ext>
            </p:extLst>
          </p:nvPr>
        </p:nvGraphicFramePr>
        <p:xfrm>
          <a:off x="522514" y="420914"/>
          <a:ext cx="9898743" cy="6197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337696" y="4674521"/>
            <a:ext cx="23902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</a:rPr>
              <a:t>*возможно дополнение</a:t>
            </a:r>
            <a:endParaRPr lang="ru-RU" sz="1600" dirty="0">
              <a:solidFill>
                <a:schemeClr val="bg1"/>
              </a:solidFill>
            </a:endParaRPr>
          </a:p>
        </p:txBody>
      </p:sp>
      <p:pic>
        <p:nvPicPr>
          <p:cNvPr id="5" name="Picture 4" descr="pchelka.jpg (800×800)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1736" y="4296229"/>
            <a:ext cx="2322285" cy="2322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pic (700×700)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061" y="-223847"/>
            <a:ext cx="3292929" cy="3292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s1200 (700×700)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6856" y="0"/>
            <a:ext cx="2952046" cy="2952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9848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ланец">
  <a:themeElements>
    <a:clrScheme name="Сланец">
      <a:dk1>
        <a:sysClr val="windowText" lastClr="000000"/>
      </a:dk1>
      <a:lt1>
        <a:sysClr val="window" lastClr="FFFFFF"/>
      </a:lt1>
      <a:dk2>
        <a:srgbClr val="212123"/>
      </a:dk2>
      <a:lt2>
        <a:srgbClr val="DADADA"/>
      </a:lt2>
      <a:accent1>
        <a:srgbClr val="BC451B"/>
      </a:accent1>
      <a:accent2>
        <a:srgbClr val="D3BA68"/>
      </a:accent2>
      <a:accent3>
        <a:srgbClr val="BB8640"/>
      </a:accent3>
      <a:accent4>
        <a:srgbClr val="AD9277"/>
      </a:accent4>
      <a:accent5>
        <a:srgbClr val="A55A43"/>
      </a:accent5>
      <a:accent6>
        <a:srgbClr val="AD9D7B"/>
      </a:accent6>
      <a:hlink>
        <a:srgbClr val="E98052"/>
      </a:hlink>
      <a:folHlink>
        <a:srgbClr val="F4B69B"/>
      </a:folHlink>
    </a:clrScheme>
    <a:fontScheme name="Сланец">
      <a:majorFont>
        <a:latin typeface="Calisto MT" panose="02040603050505030304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sto MT" panose="02040603050505030304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ланец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hardEdge"/>
          </a:sp3d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lumMod val="80000"/>
              </a:schemeClr>
              <a:schemeClr val="phClr">
                <a:tint val="98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ate" id="{C3F70B94-7CE9-428E-ADC1-3269CC2C3385}" vid="{3F2DE9A5-64E6-437C-A389-CC4477E817E8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TM04033929[[fn=Грифель]]</Template>
  <TotalTime>275</TotalTime>
  <Words>309</Words>
  <Application>Microsoft Office PowerPoint</Application>
  <PresentationFormat>Широкоэкранный</PresentationFormat>
  <Paragraphs>95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2" baseType="lpstr">
      <vt:lpstr>Arial</vt:lpstr>
      <vt:lpstr>Calibri</vt:lpstr>
      <vt:lpstr>Calisto MT</vt:lpstr>
      <vt:lpstr>Times New Roman</vt:lpstr>
      <vt:lpstr>Trebuchet MS</vt:lpstr>
      <vt:lpstr>Wingdings 2</vt:lpstr>
      <vt:lpstr>Сланец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Anastasiia</dc:creator>
  <cp:lastModifiedBy>Anastasiia</cp:lastModifiedBy>
  <cp:revision>32</cp:revision>
  <dcterms:created xsi:type="dcterms:W3CDTF">2021-01-17T17:16:33Z</dcterms:created>
  <dcterms:modified xsi:type="dcterms:W3CDTF">2021-10-13T15:16:31Z</dcterms:modified>
</cp:coreProperties>
</file>