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77" r:id="rId8"/>
    <p:sldId id="262" r:id="rId9"/>
    <p:sldId id="263" r:id="rId10"/>
    <p:sldId id="267" r:id="rId11"/>
    <p:sldId id="266" r:id="rId12"/>
    <p:sldId id="265" r:id="rId13"/>
    <p:sldId id="264" r:id="rId14"/>
    <p:sldId id="278" r:id="rId15"/>
    <p:sldId id="279" r:id="rId16"/>
    <p:sldId id="280" r:id="rId17"/>
    <p:sldId id="268" r:id="rId18"/>
    <p:sldId id="273" r:id="rId19"/>
    <p:sldId id="274" r:id="rId20"/>
    <p:sldId id="271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77" autoAdjust="0"/>
    <p:restoredTop sz="93719" autoAdjust="0"/>
  </p:normalViewPr>
  <p:slideViewPr>
    <p:cSldViewPr>
      <p:cViewPr varScale="1">
        <p:scale>
          <a:sx n="102" d="100"/>
          <a:sy n="102" d="100"/>
        </p:scale>
        <p:origin x="-222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E5FE69-4AD0-4D2D-A5C2-8BC4CA1D6C93}" type="datetimeFigureOut">
              <a:rPr lang="ru-RU" smtClean="0"/>
              <a:pPr/>
              <a:t>22.11.2013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42CE7B-DC3E-40EE-AB23-B7B287CDDF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587776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42CE7B-DC3E-40EE-AB23-B7B287CDDFA4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676510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42CE7B-DC3E-40EE-AB23-B7B287CDDFA4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175024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42CE7B-DC3E-40EE-AB23-B7B287CDDFA4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925052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42CE7B-DC3E-40EE-AB23-B7B287CDDFA4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111513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42CE7B-DC3E-40EE-AB23-B7B287CDDFA4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376272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42CE7B-DC3E-40EE-AB23-B7B287CDDFA4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797299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42CE7B-DC3E-40EE-AB23-B7B287CDDFA4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60893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42CE7B-DC3E-40EE-AB23-B7B287CDDFA4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60893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42CE7B-DC3E-40EE-AB23-B7B287CDDFA4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60893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42CE7B-DC3E-40EE-AB23-B7B287CDDFA4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60893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42CE7B-DC3E-40EE-AB23-B7B287CDDFA4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60893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42CE7B-DC3E-40EE-AB23-B7B287CDDFA4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60893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42CE7B-DC3E-40EE-AB23-B7B287CDDFA4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60893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42CE7B-DC3E-40EE-AB23-B7B287CDDFA4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60893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42CE7B-DC3E-40EE-AB23-B7B287CDDFA4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60893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42CE7B-DC3E-40EE-AB23-B7B287CDDFA4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60893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42CE7B-DC3E-40EE-AB23-B7B287CDDFA4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60893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42CE7B-DC3E-40EE-AB23-B7B287CDDFA4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60893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42CE7B-DC3E-40EE-AB23-B7B287CDDFA4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60893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42CE7B-DC3E-40EE-AB23-B7B287CDDFA4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60893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03613-D96F-46A7-813D-0D5FEE8B9BE9}" type="datetimeFigureOut">
              <a:rPr lang="ru-RU" smtClean="0"/>
              <a:pPr/>
              <a:t>22.11.2013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6B079-5403-4F8A-A6A3-1C56F124E84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30964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03613-D96F-46A7-813D-0D5FEE8B9BE9}" type="datetimeFigureOut">
              <a:rPr lang="ru-RU" smtClean="0"/>
              <a:pPr/>
              <a:t>22.11.2013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6B079-5403-4F8A-A6A3-1C56F124E84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02257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03613-D96F-46A7-813D-0D5FEE8B9BE9}" type="datetimeFigureOut">
              <a:rPr lang="ru-RU" smtClean="0"/>
              <a:pPr/>
              <a:t>22.11.2013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6B079-5403-4F8A-A6A3-1C56F124E84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86893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03613-D96F-46A7-813D-0D5FEE8B9BE9}" type="datetimeFigureOut">
              <a:rPr lang="ru-RU" smtClean="0"/>
              <a:pPr/>
              <a:t>22.11.2013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6B079-5403-4F8A-A6A3-1C56F124E84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54280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03613-D96F-46A7-813D-0D5FEE8B9BE9}" type="datetimeFigureOut">
              <a:rPr lang="ru-RU" smtClean="0"/>
              <a:pPr/>
              <a:t>22.11.2013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6B079-5403-4F8A-A6A3-1C56F124E84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47089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03613-D96F-46A7-813D-0D5FEE8B9BE9}" type="datetimeFigureOut">
              <a:rPr lang="ru-RU" smtClean="0"/>
              <a:pPr/>
              <a:t>22.11.2013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6B079-5403-4F8A-A6A3-1C56F124E84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09674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03613-D96F-46A7-813D-0D5FEE8B9BE9}" type="datetimeFigureOut">
              <a:rPr lang="ru-RU" smtClean="0"/>
              <a:pPr/>
              <a:t>22.11.2013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6B079-5403-4F8A-A6A3-1C56F124E84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09400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03613-D96F-46A7-813D-0D5FEE8B9BE9}" type="datetimeFigureOut">
              <a:rPr lang="ru-RU" smtClean="0"/>
              <a:pPr/>
              <a:t>22.11.2013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6B079-5403-4F8A-A6A3-1C56F124E84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91922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03613-D96F-46A7-813D-0D5FEE8B9BE9}" type="datetimeFigureOut">
              <a:rPr lang="ru-RU" smtClean="0"/>
              <a:pPr/>
              <a:t>22.11.2013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6B079-5403-4F8A-A6A3-1C56F124E84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24538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03613-D96F-46A7-813D-0D5FEE8B9BE9}" type="datetimeFigureOut">
              <a:rPr lang="ru-RU" smtClean="0"/>
              <a:pPr/>
              <a:t>22.11.2013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6B079-5403-4F8A-A6A3-1C56F124E84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40781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03613-D96F-46A7-813D-0D5FEE8B9BE9}" type="datetimeFigureOut">
              <a:rPr lang="ru-RU" smtClean="0"/>
              <a:pPr/>
              <a:t>22.11.2013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6B079-5403-4F8A-A6A3-1C56F124E84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07895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F03613-D96F-46A7-813D-0D5FEE8B9BE9}" type="datetimeFigureOut">
              <a:rPr lang="ru-RU" smtClean="0"/>
              <a:pPr/>
              <a:t>22.11.2013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B6B079-5403-4F8A-A6A3-1C56F124E84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81959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1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1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gif"/><Relationship Id="rId9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.jpeg"/><Relationship Id="rId7" Type="http://schemas.openxmlformats.org/officeDocument/2006/relationships/hyperlink" Target="//upload.wikimedia.org/wikipedia/commons/5/5f/%D0%92%D0%BE%D0%B7%D0%BD%D0%B5%D1%81%D0%B5%D0%BD%D1%81%D0%BA%D0%B0%D1%8F_%D1%86%D0%B5%D1%80%D0%BA%D0%BE%D0%B2%D1%8C_(%D0%BE%D0%B1%D1%89%D0%B8%D0%B9_%D0%B2%D0%B8%D0%B4).jpg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gif"/><Relationship Id="rId9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3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1.jpeg"/><Relationship Id="rId7" Type="http://schemas.openxmlformats.org/officeDocument/2006/relationships/image" Target="../media/image4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gif"/><Relationship Id="rId9" Type="http://schemas.openxmlformats.org/officeDocument/2006/relationships/image" Target="../media/image4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1.jpeg"/><Relationship Id="rId7" Type="http://schemas.openxmlformats.org/officeDocument/2006/relationships/image" Target="../media/image5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3" Type="http://schemas.openxmlformats.org/officeDocument/2006/relationships/image" Target="../media/image1.jpeg"/><Relationship Id="rId7" Type="http://schemas.openxmlformats.org/officeDocument/2006/relationships/image" Target="../media/image6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mages.yandex.ru/yandsearch?p=2&amp;text=%D0%B2%D0%BE%D0%BB%D0%BE%D0%B2%D1%81%D0%BA%D0%B8%D0%B9%20%D1%80%D0%B0%D0%B9%D0%BE%D0%BD%20%D0%B2%D1%8B%D1%81%D0%BE%D1%82%D0%B0%20%D0%BE%D0%B3%D1%83%D1%80%D0%B5%D1%86%20%D0%BB%D0%B8%D0%BF%D0%B5%D1%86%D0%BA%D0%BE%D0%B9%20%D0%BE%D0%B1%D0%BB%D0%B0%D1%81%D1%82%D0%B8&amp;fp=2&amp;pos=80&amp;uinfo=ww-1263-wh-929-fw-1038-fh-598-pd-1&amp;rpt=simage&amp;img_url=http://img.nr2.ru/pict/arts1/07/56/75669.jpeg" TargetMode="Externa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7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jpe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png"/><Relationship Id="rId5" Type="http://schemas.openxmlformats.org/officeDocument/2006/relationships/image" Target="../media/image72.jpeg"/><Relationship Id="rId4" Type="http://schemas.openxmlformats.org/officeDocument/2006/relationships/image" Target="../media/image71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7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8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jpeg"/><Relationship Id="rId5" Type="http://schemas.openxmlformats.org/officeDocument/2006/relationships/image" Target="../media/image79.jpeg"/><Relationship Id="rId4" Type="http://schemas.openxmlformats.org/officeDocument/2006/relationships/image" Target="../media/image7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Учитель\Pictures\447516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516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6732240" y="6453336"/>
            <a:ext cx="2411760" cy="404664"/>
          </a:xfrm>
          <a:prstGeom prst="rect">
            <a:avLst/>
          </a:prstGeom>
          <a:solidFill>
            <a:srgbClr val="648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620688"/>
            <a:ext cx="5405898" cy="4964416"/>
          </a:xfrm>
          <a:prstGeom prst="rect">
            <a:avLst/>
          </a:prstGeom>
          <a:ln>
            <a:noFill/>
          </a:ln>
          <a:effectLst>
            <a:glow rad="101600">
              <a:schemeClr val="accent2">
                <a:lumMod val="75000"/>
                <a:alpha val="6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3011" y="0"/>
            <a:ext cx="2534206" cy="3209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5373216"/>
            <a:ext cx="7494130" cy="888504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Липецкая область образована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 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от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 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6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января 1954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года.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</a:t>
            </a: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S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 — 24 047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км², население —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1 162 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235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 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человек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Medium Cond" pitchFamily="34" charset="0"/>
              </a:rPr>
              <a:t>.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Franklin Gothic Medium Cond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43808" y="-171400"/>
            <a:ext cx="572964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Липецкая область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57244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Учитель\Pictures\447516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516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732240" y="6453336"/>
            <a:ext cx="2411760" cy="404664"/>
          </a:xfrm>
          <a:prstGeom prst="rect">
            <a:avLst/>
          </a:prstGeom>
          <a:solidFill>
            <a:srgbClr val="648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99842" y="2599556"/>
            <a:ext cx="4185111" cy="262964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642037"/>
            <a:ext cx="2620825" cy="281744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46085" y="642037"/>
            <a:ext cx="2143078" cy="285743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343759"/>
            <a:ext cx="3605168" cy="204413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99592" y="3193974"/>
            <a:ext cx="33123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Липецк (1703 г.) —административный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центр 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области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.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Население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 — 509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тыс. человек. Центр черной металлургии и подготовки пилотов, город – курорт. 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Franklin Gothic Demi Cond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701559"/>
            <a:ext cx="1872208" cy="25462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2123728" y="-171400"/>
            <a:ext cx="572964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Липецк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8148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Учитель\Pictures\447516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516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732240" y="6453336"/>
            <a:ext cx="2411760" cy="404664"/>
          </a:xfrm>
          <a:prstGeom prst="rect">
            <a:avLst/>
          </a:prstGeom>
          <a:solidFill>
            <a:srgbClr val="648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692695"/>
            <a:ext cx="2016224" cy="2536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Учитель\Pictures\87fe0c902f.jpg"/>
          <p:cNvPicPr>
            <a:picLocks noChangeAspect="1" noChangeArrowheads="1"/>
          </p:cNvPicPr>
          <p:nvPr/>
        </p:nvPicPr>
        <p:blipFill>
          <a:blip r:embed="rId5" cstate="print"/>
          <a:srcRect l="9838" t="5901" r="6294" b="9051"/>
          <a:stretch>
            <a:fillRect/>
          </a:stretch>
        </p:blipFill>
        <p:spPr bwMode="auto">
          <a:xfrm>
            <a:off x="3635896" y="2132856"/>
            <a:ext cx="3787088" cy="288032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9872" y="696391"/>
            <a:ext cx="1697401" cy="248548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1026" name="Picture 2" descr="C:\Users\Учитель\Pictures\fdd3741cd715178e182a8cb68e5b1d28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36096" y="4293096"/>
            <a:ext cx="3253544" cy="2169029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132856"/>
            <a:ext cx="1776198" cy="2664296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435215">
            <a:off x="5622093" y="560761"/>
            <a:ext cx="2536719" cy="1902668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34902" y="3243952"/>
            <a:ext cx="4701194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Елец (1146 г.) – город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воинской славы России.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Центр машиностроения,  химической и легкой промышленности, туризма.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С Ельцом связаны имена  писателей И.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Б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унина. ,М. Пришвина,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композитора Т. Хренникова. </a:t>
            </a:r>
          </a:p>
          <a:p>
            <a:endParaRPr lang="ru-RU" dirty="0" smtClean="0">
              <a:latin typeface="Franklin Gothic Medium Cond" pitchFamily="34" charset="0"/>
            </a:endParaRPr>
          </a:p>
          <a:p>
            <a:endParaRPr lang="ru-RU" dirty="0" smtClean="0">
              <a:latin typeface="Franklin Gothic Medium Cond" pitchFamily="34" charset="0"/>
            </a:endParaRPr>
          </a:p>
          <a:p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907704" y="-171400"/>
            <a:ext cx="572964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Е</a:t>
            </a:r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лец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38395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Учитель\Pictures\447516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516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732240" y="6453336"/>
            <a:ext cx="2411760" cy="404664"/>
          </a:xfrm>
          <a:prstGeom prst="rect">
            <a:avLst/>
          </a:prstGeom>
          <a:solidFill>
            <a:srgbClr val="648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C:\Users\Учитель\Pictures\chaplyg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764704"/>
            <a:ext cx="2016224" cy="2536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2" name="Picture 4" descr="C:\Users\Учитель\Pictures\0_25268_aa21a52f_X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3" y="764704"/>
            <a:ext cx="2745713" cy="2059285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051" name="Picture 3" descr="C:\Users\Учитель\Pictures\0_60e64_693ca29d_XL.jpg"/>
          <p:cNvPicPr>
            <a:picLocks noChangeAspect="1" noChangeArrowheads="1"/>
          </p:cNvPicPr>
          <p:nvPr/>
        </p:nvPicPr>
        <p:blipFill>
          <a:blip r:embed="rId6" cstate="print"/>
          <a:srcRect l="3222" t="1591" r="11944" b="4546"/>
          <a:stretch>
            <a:fillRect/>
          </a:stretch>
        </p:blipFill>
        <p:spPr bwMode="auto">
          <a:xfrm>
            <a:off x="4985713" y="2254681"/>
            <a:ext cx="3784835" cy="282664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054" name="Picture 6" descr="File:Вознесенская церковь (общий вид)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7085" y="4421931"/>
            <a:ext cx="2962092" cy="197349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055" name="Picture 7" descr="C:\Users\Учитель\Pictures\103469_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83927" y="726753"/>
            <a:ext cx="1924176" cy="24948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755576" y="3140794"/>
            <a:ext cx="506568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Чаплыгин – в 1702 г. Петр </a:t>
            </a: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I </a:t>
            </a:r>
            <a:endParaRPr lang="ru-RU" sz="2400" b="1" dirty="0" smtClean="0">
              <a:solidFill>
                <a:schemeClr val="accent2">
                  <a:lumMod val="75000"/>
                </a:schemeClr>
              </a:solidFill>
              <a:latin typeface="Franklin Gothic Demi Cond" pitchFamily="34" charset="0"/>
            </a:endParaRPr>
          </a:p>
          <a:p>
            <a:pPr algn="just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заложил крепость,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которой дал </a:t>
            </a:r>
            <a:endParaRPr lang="ru-RU" sz="2400" b="1" dirty="0" smtClean="0">
              <a:solidFill>
                <a:schemeClr val="accent2">
                  <a:lumMod val="75000"/>
                </a:schemeClr>
              </a:solidFill>
              <a:latin typeface="Franklin Gothic Demi Cond" pitchFamily="34" charset="0"/>
            </a:endParaRPr>
          </a:p>
          <a:p>
            <a:pPr algn="just"/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н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азвание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Ораниенбу́рг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 — 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апельсиновая </a:t>
            </a:r>
          </a:p>
          <a:p>
            <a:pPr algn="just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крепость, позже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Раненбург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. В 1948 г.</a:t>
            </a:r>
          </a:p>
          <a:p>
            <a:pPr algn="just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город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был переименован в честь </a:t>
            </a:r>
            <a:endParaRPr lang="ru-RU" sz="2400" b="1" dirty="0" smtClean="0">
              <a:solidFill>
                <a:schemeClr val="accent2">
                  <a:lumMod val="75000"/>
                </a:schemeClr>
              </a:solidFill>
              <a:latin typeface="Franklin Gothic Demi Cond" pitchFamily="34" charset="0"/>
            </a:endParaRPr>
          </a:p>
          <a:p>
            <a:pPr algn="just"/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раненбуржца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академика </a:t>
            </a:r>
            <a:endParaRPr lang="ru-RU" sz="2400" b="1" dirty="0" smtClean="0">
              <a:solidFill>
                <a:schemeClr val="accent2">
                  <a:lumMod val="75000"/>
                </a:schemeClr>
              </a:solidFill>
              <a:latin typeface="Franklin Gothic Demi Cond" pitchFamily="34" charset="0"/>
            </a:endParaRPr>
          </a:p>
          <a:p>
            <a:pPr algn="just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С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. 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А.Чаплыгина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, одного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из </a:t>
            </a:r>
            <a:endParaRPr lang="ru-RU" sz="2400" b="1" dirty="0" smtClean="0">
              <a:solidFill>
                <a:schemeClr val="accent2">
                  <a:lumMod val="75000"/>
                </a:schemeClr>
              </a:solidFill>
              <a:latin typeface="Franklin Gothic Demi Cond" pitchFamily="34" charset="0"/>
            </a:endParaRPr>
          </a:p>
          <a:p>
            <a:pPr algn="just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основоположников аэродинамики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979712" y="-171400"/>
            <a:ext cx="572964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Чаплыгин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1901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Учитель\Pictures\447516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516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732240" y="6453336"/>
            <a:ext cx="2411760" cy="404664"/>
          </a:xfrm>
          <a:prstGeom prst="rect">
            <a:avLst/>
          </a:prstGeom>
          <a:solidFill>
            <a:srgbClr val="648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Учитель\Pictures\silan_danko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711653"/>
            <a:ext cx="3465022" cy="2357009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8195" name="Picture 3" descr="C:\Users\Учитель\Pictures\11404_20090813_14054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77376" y="3877468"/>
            <a:ext cx="3658266" cy="252055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77376" y="2169784"/>
            <a:ext cx="3375670" cy="189979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 descr="C:\Users\Учитель\Pictures\imgB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1007" y="620230"/>
            <a:ext cx="1866038" cy="2807351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7" name="Picture 2" descr="C:\Users\Учитель\Pictures\organizationEmblem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99592" y="692696"/>
            <a:ext cx="1944216" cy="24389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842368" y="2852936"/>
            <a:ext cx="4619213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Данков  (1568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 г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.) – 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основан на месте Старого </a:t>
            </a:r>
          </a:p>
          <a:p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Донкова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, разрушенного татарами. 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В усадьбе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Н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ечаевых – Мальцевых</a:t>
            </a:r>
          </a:p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н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аходился первый музей 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Куликовской битвы (1380 г.) и 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первая  в мире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гиперболоидная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конструкция инженера Шухова.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</a:t>
            </a:r>
            <a:endParaRPr lang="ru-RU" sz="2400" b="1" dirty="0" smtClean="0">
              <a:solidFill>
                <a:schemeClr val="accent2">
                  <a:lumMod val="75000"/>
                </a:schemeClr>
              </a:solidFill>
              <a:latin typeface="Franklin Gothic Demi Cond" pitchFamily="34" charset="0"/>
            </a:endParaRP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Центр химической  промышлености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763688" y="-171400"/>
            <a:ext cx="572964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Данков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5173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Учитель\Pictures\447516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516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732240" y="6453336"/>
            <a:ext cx="2411760" cy="404664"/>
          </a:xfrm>
          <a:prstGeom prst="rect">
            <a:avLst/>
          </a:prstGeom>
          <a:solidFill>
            <a:srgbClr val="648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 descr="C:\Users\Учитель\Pictures\usmansky_rayon_co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712643"/>
            <a:ext cx="1944216" cy="24470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3" name="Picture 3" descr="C:\Users\Учитель\Pictures\mai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5879" y="574714"/>
            <a:ext cx="3803823" cy="2852867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124" name="Picture 4" descr="C:\Users\Учитель\Pictures\Hram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18400" y="3067985"/>
            <a:ext cx="3952594" cy="296444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TextBox 5"/>
          <p:cNvSpPr txBox="1"/>
          <p:nvPr/>
        </p:nvSpPr>
        <p:spPr>
          <a:xfrm>
            <a:off x="797510" y="3159673"/>
            <a:ext cx="4092595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Город Усмань основан в 1645 г.,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как оборонительная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крепость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, 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воеводой Вельяминовым.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Родина лауреата Нобелевской 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премии по физике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академика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Н.Г. Басова., создателя лазера 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и мазера.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Franklin Gothic Demi Cond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78467" y="636722"/>
            <a:ext cx="1837586" cy="259887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1619672" y="-171400"/>
            <a:ext cx="572964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Усмань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683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Учитель\Pictures\447516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838"/>
            <a:ext cx="9144000" cy="685516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732240" y="6453336"/>
            <a:ext cx="2411760" cy="404664"/>
          </a:xfrm>
          <a:prstGeom prst="rect">
            <a:avLst/>
          </a:prstGeom>
          <a:solidFill>
            <a:srgbClr val="648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6312" y="711739"/>
            <a:ext cx="2016224" cy="25144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26532" y="707919"/>
            <a:ext cx="5059035" cy="33750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850704" y="4371722"/>
            <a:ext cx="7311375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Липецкий район – </a:t>
            </a: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S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=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1510 км²., 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население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- 49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774 ч. Главная достопримечательность - церковь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Знамения Божьей Матери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в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с.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Вешаловка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(1794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г.) построенной по проекту В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. И.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Баженова,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в псевдоготическом стиле. Сегодня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это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—  федеральный памятник архитектуры.</a:t>
            </a:r>
          </a:p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331640" y="-171400"/>
            <a:ext cx="572964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Липецкий район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2883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Учитель\Pictures\447516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516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732240" y="6453336"/>
            <a:ext cx="2411760" cy="404664"/>
          </a:xfrm>
          <a:prstGeom prst="rect">
            <a:avLst/>
          </a:prstGeom>
          <a:solidFill>
            <a:srgbClr val="648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 descr="C:\Users\Учитель\Pictures\zadonsk3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692696"/>
            <a:ext cx="2016224" cy="2536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9" name="Picture 5" descr="http://www.le-eparchy.ru/system/files/images/mon/x-skit20110512a0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27568" y="2564904"/>
            <a:ext cx="4512502" cy="338437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http://trkelets.ru/wp-content/uploads/2013/02/zadonsk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26888" y="810568"/>
            <a:ext cx="4313181" cy="254525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Documents and Settings\Пользователь\Рабочий стол\b86ad3u-960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000" r="6800"/>
          <a:stretch/>
        </p:blipFill>
        <p:spPr bwMode="auto">
          <a:xfrm>
            <a:off x="3857408" y="810568"/>
            <a:ext cx="2091621" cy="303309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68016" y="3152751"/>
            <a:ext cx="3410421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Задонск  основан в 1610 г.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В 1769 г. в Сретенском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монастыре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поселился </a:t>
            </a:r>
            <a:endParaRPr lang="ru-RU" sz="2400" b="1" dirty="0" smtClean="0">
              <a:solidFill>
                <a:schemeClr val="accent2">
                  <a:lumMod val="75000"/>
                </a:schemeClr>
              </a:solidFill>
              <a:latin typeface="Franklin Gothic Demi Cond" pitchFamily="34" charset="0"/>
            </a:endParaRP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епископ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воронежский </a:t>
            </a:r>
            <a:endParaRPr lang="ru-RU" sz="2400" b="1" dirty="0" smtClean="0">
              <a:solidFill>
                <a:schemeClr val="accent2">
                  <a:lumMod val="75000"/>
                </a:schemeClr>
              </a:solidFill>
              <a:latin typeface="Franklin Gothic Demi Cond" pitchFamily="34" charset="0"/>
            </a:endParaRP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Тихон, причисленный к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лику святых. Духовный </a:t>
            </a:r>
          </a:p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и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туристический центр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Липецкой области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и РФ.</a:t>
            </a:r>
          </a:p>
          <a:p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691680" y="-171400"/>
            <a:ext cx="572964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Задонск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9970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Учитель\Pictures\447516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516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732240" y="6453336"/>
            <a:ext cx="2411760" cy="404664"/>
          </a:xfrm>
          <a:prstGeom prst="rect">
            <a:avLst/>
          </a:prstGeom>
          <a:solidFill>
            <a:srgbClr val="648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2" name="Picture 4" descr="http://s05.radikal.ru/i178/1003/69/6d1605e7bdfb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607" y="727006"/>
            <a:ext cx="4178721" cy="313404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gorodokk.ru/partners/fotosmall.php?foto=city/Gryazi_(lipetskaya_oblast)_03.jpg&amp;w=original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17871" y="2996952"/>
            <a:ext cx="4128457" cy="3096344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55576" y="3159613"/>
            <a:ext cx="360040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Грязи – крупный железнодорожный узел . Центр машиностроения и пищевой промышленности. По преданию название городу дал Петр </a:t>
            </a: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I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, карета которого застряла здесь во время осеннего бездорожья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Franklin Gothic Demi Cond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727005"/>
            <a:ext cx="1963692" cy="24700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835696" y="-171400"/>
            <a:ext cx="572964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Грязинский</a:t>
            </a:r>
            <a:r>
              <a:rPr lang="ru-RU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район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9970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Учитель\Pictures\447516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432" y="0"/>
            <a:ext cx="9144000" cy="685516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732240" y="6453336"/>
            <a:ext cx="2411760" cy="404664"/>
          </a:xfrm>
          <a:prstGeom prst="rect">
            <a:avLst/>
          </a:prstGeom>
          <a:solidFill>
            <a:srgbClr val="648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 descr="http://grzd.ru/wp-content/uploads/2013/05/%D0%BB%D0%B5%D0%B1%D0%B5%D0%B4%D1%8F%D0%BD%D1%8C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5" y="620689"/>
            <a:ext cx="2173050" cy="25922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lebedyan.com/php_foto/pict/useful_14/1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27" t="5848" r="3367" b="17900"/>
          <a:stretch/>
        </p:blipFill>
        <p:spPr bwMode="auto">
          <a:xfrm>
            <a:off x="2855145" y="633671"/>
            <a:ext cx="5400506" cy="305988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www.upakovano.ru/upload/iblock/571/phpegv2aw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04693" y="3453477"/>
            <a:ext cx="3150958" cy="219197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://www.vesti.ru/p/b_26602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31449" y="2743505"/>
            <a:ext cx="1824202" cy="13681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82840" y="3161843"/>
            <a:ext cx="7235186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Лебедянь (1605 г.) – родина </a:t>
            </a:r>
          </a:p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 К. Н. 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Игумнова.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В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 1938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г.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 здесь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жил</a:t>
            </a:r>
          </a:p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 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М. Булгаков . В 1826 г. появился 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первый в России ипподром.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В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 1989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-2011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г.г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. строилась частная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линия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 метрополитена.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Строительство 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вёл пенсионер Л.В. Мулярчик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.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Длина тоннеля 200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метров. </a:t>
            </a:r>
            <a:endParaRPr lang="ru-RU" sz="2400" b="1" dirty="0" smtClean="0">
              <a:solidFill>
                <a:schemeClr val="accent2">
                  <a:lumMod val="75000"/>
                </a:schemeClr>
              </a:solidFill>
              <a:latin typeface="Franklin Gothic Demi Cond" pitchFamily="34" charset="0"/>
            </a:endParaRP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Прочность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конструкции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подтверждена экспертами.</a:t>
            </a:r>
          </a:p>
          <a:p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763688" y="-171400"/>
            <a:ext cx="572964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Лебедянь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9970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Учитель\Pictures\447516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516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732240" y="6453336"/>
            <a:ext cx="2411760" cy="404664"/>
          </a:xfrm>
          <a:prstGeom prst="rect">
            <a:avLst/>
          </a:prstGeom>
          <a:solidFill>
            <a:srgbClr val="648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 descr="http://www.lipetskmedia.ru/image/2013/03/lev_tolstovsky_rayon_coa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764704"/>
            <a:ext cx="1887990" cy="2376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autotravel.ru/phalbum/10147/063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713"/>
          <a:stretch/>
        </p:blipFill>
        <p:spPr bwMode="auto">
          <a:xfrm>
            <a:off x="3788287" y="791307"/>
            <a:ext cx="2805749" cy="17575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www.lipetskinfo.ru/photo/theme/000/270/main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26484" y="764702"/>
            <a:ext cx="2847820" cy="213998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autotravel.ru/phalbum/10147/064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0859"/>
          <a:stretch/>
        </p:blipFill>
        <p:spPr bwMode="auto">
          <a:xfrm>
            <a:off x="5082480" y="2360934"/>
            <a:ext cx="3299520" cy="19963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://img-fotki.yandex.ru/get/5806/eleoev.9e/0_4e342_8d1ddd07_XL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59426" y="4015608"/>
            <a:ext cx="3222574" cy="240081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http://www.art-prints-on-demand.com/kunst/ilja_efimowitsch_repin/xzl149441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453" y="640308"/>
            <a:ext cx="1772879" cy="248302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27584" y="3058413"/>
            <a:ext cx="4870116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Лев Толстой  -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и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звестность  станция </a:t>
            </a:r>
          </a:p>
          <a:p>
            <a:pPr algn="just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приобрела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в связи с трагическим </a:t>
            </a:r>
            <a:endParaRPr lang="ru-RU" sz="2400" b="1" dirty="0" smtClean="0">
              <a:solidFill>
                <a:schemeClr val="accent2">
                  <a:lumMod val="75000"/>
                </a:schemeClr>
              </a:solidFill>
              <a:latin typeface="Franklin Gothic Demi Cond" pitchFamily="34" charset="0"/>
            </a:endParaRPr>
          </a:p>
          <a:p>
            <a:pPr algn="just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событием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. Здесь, в доме начальника </a:t>
            </a:r>
            <a:endParaRPr lang="ru-RU" sz="2400" b="1" dirty="0" smtClean="0">
              <a:solidFill>
                <a:schemeClr val="accent2">
                  <a:lumMod val="75000"/>
                </a:schemeClr>
              </a:solidFill>
              <a:latin typeface="Franklin Gothic Demi Cond" pitchFamily="34" charset="0"/>
            </a:endParaRPr>
          </a:p>
          <a:p>
            <a:pPr algn="just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станции И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. И. Озолина, 7 (20) ноября </a:t>
            </a:r>
            <a:endParaRPr lang="ru-RU" sz="2400" b="1" dirty="0" smtClean="0">
              <a:solidFill>
                <a:schemeClr val="accent2">
                  <a:lumMod val="75000"/>
                </a:schemeClr>
              </a:solidFill>
              <a:latin typeface="Franklin Gothic Demi Cond" pitchFamily="34" charset="0"/>
            </a:endParaRPr>
          </a:p>
          <a:p>
            <a:pPr algn="just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1910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г.умер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писатель Л. Н. 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Толстой.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Franklin Gothic Demi Cond" pitchFamily="34" charset="0"/>
            </a:endParaRPr>
          </a:p>
          <a:p>
            <a:pPr algn="just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В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доме Озолина открылся музей   — </a:t>
            </a:r>
            <a:endParaRPr lang="ru-RU" sz="2400" b="1" dirty="0" smtClean="0">
              <a:solidFill>
                <a:schemeClr val="accent2">
                  <a:lumMod val="75000"/>
                </a:schemeClr>
              </a:solidFill>
              <a:latin typeface="Franklin Gothic Demi Cond" pitchFamily="34" charset="0"/>
            </a:endParaRPr>
          </a:p>
          <a:p>
            <a:pPr algn="just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филиал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 Московского </a:t>
            </a:r>
            <a:endParaRPr lang="ru-RU" sz="2400" b="1" dirty="0" smtClean="0">
              <a:solidFill>
                <a:schemeClr val="accent2">
                  <a:lumMod val="75000"/>
                </a:schemeClr>
              </a:solidFill>
              <a:latin typeface="Franklin Gothic Demi Cond" pitchFamily="34" charset="0"/>
            </a:endParaRPr>
          </a:p>
          <a:p>
            <a:pPr algn="just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государственного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музея Л. Н. 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Толстого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.</a:t>
            </a:r>
          </a:p>
          <a:p>
            <a:pPr algn="just"/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899592" y="-171400"/>
            <a:ext cx="712879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Лев – Толстовский район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9970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Учитель\Pictures\447516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516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732240" y="6453336"/>
            <a:ext cx="2411760" cy="404664"/>
          </a:xfrm>
          <a:prstGeom prst="rect">
            <a:avLst/>
          </a:prstGeom>
          <a:solidFill>
            <a:srgbClr val="648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 descr="http://www.hrono.ru/heraldicum/russia/subjects/towns/images/stanovl1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4216" y="692696"/>
            <a:ext cx="1760995" cy="221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img1.liveinternet.ru/images/attach/c/5/87/446/87446595_1_69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140968"/>
            <a:ext cx="4450587" cy="322420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807934" y="2913618"/>
            <a:ext cx="403455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Становое (до 1984 г. - с. Плоское) известно с 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1620 г.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Район гордится дендрологическим парком (1924 г.) , коллекция которого насчитывает 1798 видов. В 1996 г. ему  присвоен статус 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Особо охраняемой территории.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Franklin Gothic Demi Cond" pitchFamily="34" charset="0"/>
            </a:endParaRPr>
          </a:p>
        </p:txBody>
      </p:sp>
      <p:pic>
        <p:nvPicPr>
          <p:cNvPr id="21505" name="Picture 1" descr="C:\Users\Учитель\Pictures\DSC00269(1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620688"/>
            <a:ext cx="3744077" cy="280805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1506" name="Picture 2" descr="C:\Users\Учитель\Pictures\7aa871f86e80e9f0906a63e0e27fa69b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63888" y="2636912"/>
            <a:ext cx="3200357" cy="18002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1507" name="Picture 3" descr="C:\Users\Учитель\Pictures\b423811ba85e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67744" y="548680"/>
            <a:ext cx="3095625" cy="23241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2" name="Прямоугольник 11"/>
          <p:cNvSpPr/>
          <p:nvPr/>
        </p:nvSpPr>
        <p:spPr>
          <a:xfrm>
            <a:off x="1115616" y="-171400"/>
            <a:ext cx="67687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Становлянский</a:t>
            </a:r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район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9970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9" name="Содержимое 8"/>
          <p:cNvGraphicFramePr>
            <a:graphicFrameLocks noGrp="1"/>
          </p:cNvGraphicFramePr>
          <p:nvPr>
            <p:ph idx="1"/>
          </p:nvPr>
        </p:nvGraphicFramePr>
        <p:xfrm>
          <a:off x="1520560" y="2735421"/>
          <a:ext cx="6102881" cy="2255520"/>
        </p:xfrm>
        <a:graphic>
          <a:graphicData uri="http://schemas.openxmlformats.org/drawingml/2006/table">
            <a:tbl>
              <a:tblPr rtl="1"/>
              <a:tblGrid>
                <a:gridCol w="5894601"/>
                <a:gridCol w="208280"/>
              </a:tblGrid>
              <a:tr h="0">
                <a:tc rowSpan="2">
                  <a:txBody>
                    <a:bodyPr/>
                    <a:lstStyle/>
                    <a:p>
                      <a:endParaRPr lang="ru-RU"/>
                    </a:p>
                  </a:txBody>
                  <a:tcPr anchor="ctr">
                    <a:lnL>
                      <a:noFill/>
                    </a:lnL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anchor="ctr">
                    <a:lnL>
                      <a:noFill/>
                    </a:lnL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>
                      <a:noFill/>
                    </a:lnT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anchor="ctr">
                    <a:lnL>
                      <a:noFill/>
                    </a:lnL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just"/>
                      <a:r>
                        <a:rPr lang="ru-RU" sz="1000" b="1"/>
                        <a:t>Грибоедов Александр Сергеевич</a:t>
                      </a:r>
                      <a:r>
                        <a:rPr lang="ru-RU" sz="1000"/>
                        <a:t>(4 (15) января 1794 или 1795 года - 30 января (11 февраля) 1829 года)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r"/>
                      <a:endParaRPr lang="ru-RU" sz="10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/>
                      <a:r>
                        <a:rPr lang="ru-RU" sz="1000" dirty="0"/>
                        <a:t>Русский дипломат, драматург и писатель. Жил в селе Дмитровском </a:t>
                      </a:r>
                      <a:r>
                        <a:rPr lang="ru-RU" sz="1000" dirty="0" err="1"/>
                        <a:t>Ефремовского</a:t>
                      </a:r>
                      <a:r>
                        <a:rPr lang="ru-RU" sz="1000" dirty="0"/>
                        <a:t> уезда Тульской губернии (ныне село Полевые </a:t>
                      </a:r>
                      <a:r>
                        <a:rPr lang="ru-RU" sz="1000" dirty="0" err="1"/>
                        <a:t>Локотцы</a:t>
                      </a:r>
                      <a:r>
                        <a:rPr lang="ru-RU" sz="1000" dirty="0"/>
                        <a:t>), усадьбе С. Н. Бегичева, на протяжении трех летних месяцев 1823 года. Здесь им были созданы III и IV акты комедии "Горе от ума".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2" descr="C:\Users\Учитель\Pictures\447516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516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732240" y="6453336"/>
            <a:ext cx="2411760" cy="404664"/>
          </a:xfrm>
          <a:prstGeom prst="rect">
            <a:avLst/>
          </a:prstGeom>
          <a:solidFill>
            <a:srgbClr val="648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6" name="Picture 2" descr="http://pgu.admlr.lipetsk.ru/wps/PA_GS_Organizations/organizationEmblem.png?id=484010001000017637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8776" y="747576"/>
            <a:ext cx="1967040" cy="24870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img-fotki.yandex.ru/get/6113/125341155.1/0_b764b_f3b17065_XL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65341" y="729578"/>
            <a:ext cx="4041952" cy="269800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834576" y="2968952"/>
            <a:ext cx="412075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Измалковский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район- главное богатство черноземные почвы.</a:t>
            </a:r>
          </a:p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В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с.  Дмитровском (ныне с. Полевые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Локотцы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) в усадьбе С. Н. Бегичева, на протяжении трех  летних месяцев 1823 г. жил Грибоедов А.С.. Здесь им были созданы III и IV акты комедии "Горе от ума".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Franklin Gothic Demi Cond" pitchFamily="34" charset="0"/>
            </a:endParaRPr>
          </a:p>
        </p:txBody>
      </p:sp>
      <p:pic>
        <p:nvPicPr>
          <p:cNvPr id="18433" name="Picture 1" descr="http://www.bankgorodov.ru/photo_f/1313142859_m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43330" y="778552"/>
            <a:ext cx="1758775" cy="20540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5" name="Picture 3" descr="http://www.bankgorodov.ru/photo/134486554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11388" y="2968952"/>
            <a:ext cx="3949857" cy="311668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683568" y="-171400"/>
            <a:ext cx="7745869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Измалковский</a:t>
            </a:r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район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9970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Учитель\Pictures\447516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838"/>
            <a:ext cx="9144000" cy="685516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732240" y="6453336"/>
            <a:ext cx="2411760" cy="404664"/>
          </a:xfrm>
          <a:prstGeom prst="rect">
            <a:avLst/>
          </a:prstGeom>
          <a:solidFill>
            <a:srgbClr val="648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754053"/>
            <a:ext cx="2016224" cy="25144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увеличенное изображени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38386" y="785439"/>
            <a:ext cx="3975944" cy="256050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de.trinixy.ru/pics4/20110610/this_rus_1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05500" y="3196331"/>
            <a:ext cx="4041716" cy="272527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863586" y="3251770"/>
            <a:ext cx="424847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Доброе (1647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г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.) - деревянная 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крепость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в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составе Белгородской 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засечной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черты.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Она сыграла 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большую роль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в защите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от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набегов 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крымских татар. 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Родина Федора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Колчева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, 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одного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из 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сподвижников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Степана Разина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.</a:t>
            </a:r>
          </a:p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 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619672" y="-171400"/>
            <a:ext cx="572964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Добровский</a:t>
            </a:r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район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9836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Учитель\Pictures\447516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516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732240" y="6453336"/>
            <a:ext cx="2411760" cy="404664"/>
          </a:xfrm>
          <a:prstGeom prst="rect">
            <a:avLst/>
          </a:prstGeom>
          <a:solidFill>
            <a:srgbClr val="648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1699" y="692696"/>
            <a:ext cx="1942109" cy="24429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74191" y="3524976"/>
            <a:ext cx="43082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Воловский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район – 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самый удаленный район Липецкой области.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Высота «Огурец» — памятник истории ВОВ. Здесь проходили 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бои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Воронежско-Касторенской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операции 1943 г.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Franklin Gothic Demi Cond" pitchFamily="34" charset="0"/>
            </a:endParaRPr>
          </a:p>
        </p:txBody>
      </p:sp>
      <p:pic>
        <p:nvPicPr>
          <p:cNvPr id="2050" name="Picture 2" descr="C:\Users\Учитель\Pictures\800px-Blagoveschenskiy_Monastyr'-1_(Ozhoga),_10-05-200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65834" y="942256"/>
            <a:ext cx="5126761" cy="331236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056" name="Picture 8" descr="http://newstula.ru/thumb.php?id=data/mods/news_thumbs/0f98bd15f0466f006d628183bbe1h072.jpg&amp;w=728&amp;h=420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07804" y="620688"/>
            <a:ext cx="3161326" cy="194421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058" name="Picture 10" descr="C:\Users\Учитель\Pictures\9-_09_~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71109" y="3722432"/>
            <a:ext cx="3389759" cy="2249952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1907704" y="-171400"/>
            <a:ext cx="572964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Воловский</a:t>
            </a:r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район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701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Учитель\Pictures\447516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516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732240" y="6453336"/>
            <a:ext cx="2411760" cy="404664"/>
          </a:xfrm>
          <a:prstGeom prst="rect">
            <a:avLst/>
          </a:prstGeom>
          <a:solidFill>
            <a:srgbClr val="648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620688"/>
            <a:ext cx="2088232" cy="27243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http://rv.lpgzt.ru/photo/theme/68/18609/mai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689156"/>
            <a:ext cx="2587364" cy="2587365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Вокзал Добринки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94472" y="1484784"/>
            <a:ext cx="4271924" cy="259042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63587" y="3668438"/>
            <a:ext cx="741682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В 1869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г. на  линии Грязи  - Борисоглебск построена станция,  названая Добринка . В 1888—1889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г.г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.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на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этой станции  ночным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сторожем работал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М.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Горький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. Он жил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в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общежитии для служащих.  Эти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годы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писатель отразил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в рассказе «Сторож». 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В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сентябре 2002 года,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когда отмечалось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200-летие 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Добринки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,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установлен  памятник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писателю. </a:t>
            </a:r>
            <a:b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</a:br>
            <a:endParaRPr lang="ru-RU" sz="2400" b="1" dirty="0" smtClean="0">
              <a:solidFill>
                <a:schemeClr val="accent2">
                  <a:lumMod val="75000"/>
                </a:schemeClr>
              </a:solidFill>
              <a:latin typeface="Franklin Gothic Demi Cond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835696" y="-171400"/>
            <a:ext cx="572964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Добринский</a:t>
            </a:r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район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9624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Учитель\Pictures\447516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838"/>
            <a:ext cx="9144000" cy="685516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732240" y="6453336"/>
            <a:ext cx="2411760" cy="404664"/>
          </a:xfrm>
          <a:prstGeom prst="rect">
            <a:avLst/>
          </a:prstGeom>
          <a:solidFill>
            <a:srgbClr val="648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692697"/>
            <a:ext cx="1944216" cy="24470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05235" y="3723598"/>
            <a:ext cx="3753483" cy="249790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755576" y="3174517"/>
            <a:ext cx="496855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err="1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Краснинский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район – гордость района заповедник «</a:t>
            </a:r>
            <a:r>
              <a:rPr lang="ru-RU" sz="2400" dirty="0" err="1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Галичья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гора» (урочище </a:t>
            </a:r>
            <a:r>
              <a:rPr lang="ru-RU" sz="2400" dirty="0" err="1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Плющань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).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На территории 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района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жили 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предки великого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русского поэта 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М. Лермонтова, в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церкви с. Васильевское венчались его родители. 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В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1907 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г. </a:t>
            </a:r>
          </a:p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в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семье земского врача с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. </a:t>
            </a:r>
            <a:r>
              <a:rPr lang="ru-RU" sz="2400" dirty="0" err="1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Ищеино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родился писатель 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А.С.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Пришвин.</a:t>
            </a:r>
            <a:r>
              <a:rPr lang="ru-RU" dirty="0"/>
              <a:t> 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59" t="4938" r="2361" b="4781"/>
          <a:stretch/>
        </p:blipFill>
        <p:spPr bwMode="auto">
          <a:xfrm>
            <a:off x="4688544" y="692698"/>
            <a:ext cx="3699879" cy="273772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649938"/>
            <a:ext cx="2077348" cy="278048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1691680" y="-171400"/>
            <a:ext cx="572964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Краснинский</a:t>
            </a:r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район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3261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Учитель\Pictures\447516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516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732240" y="6453336"/>
            <a:ext cx="2411760" cy="404664"/>
          </a:xfrm>
          <a:prstGeom prst="rect">
            <a:avLst/>
          </a:prstGeom>
          <a:solidFill>
            <a:srgbClr val="648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692696"/>
            <a:ext cx="2016224" cy="2520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04372" y="4293096"/>
            <a:ext cx="748243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В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Тербунском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районе расположена  усадьба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 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Борки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 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— </a:t>
            </a:r>
            <a:endParaRPr lang="ru-RU" sz="2400" b="1" dirty="0" smtClean="0">
              <a:solidFill>
                <a:schemeClr val="accent2">
                  <a:lumMod val="75000"/>
                </a:schemeClr>
              </a:solidFill>
              <a:latin typeface="Franklin Gothic Demi Cond" pitchFamily="34" charset="0"/>
            </a:endParaRPr>
          </a:p>
          <a:p>
            <a:pPr algn="just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единственный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в 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области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 памятник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архитектуры</a:t>
            </a:r>
          </a:p>
          <a:p>
            <a:pPr algn="just"/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 в стиле английской неоготики. 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С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 1901 по 1915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г.г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. усадьба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принадлежала великому князю 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Андрею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Владимировичу, двоюродному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брату 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императора Николая II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.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Franklin Gothic Demi Cond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91620" y="1412776"/>
            <a:ext cx="4314056" cy="323554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utoShape 4" descr="File:Country residence Sheremetevy in Borky Lipetsk Oblast 2k9 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6" descr="File:Country residence Sheremetevy in Borky Lipetsk Oblast 2k9 3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8" descr="File:Country residence Sheremetevy in Borky Lipetsk Oblast 2k9 3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33375" y="692696"/>
            <a:ext cx="2051164" cy="273488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763688" y="-99392"/>
            <a:ext cx="572964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Тербунский</a:t>
            </a:r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район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0468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Учитель\Pictures\447516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516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732240" y="6453336"/>
            <a:ext cx="2411760" cy="404664"/>
          </a:xfrm>
          <a:prstGeom prst="rect">
            <a:avLst/>
          </a:prstGeom>
          <a:solidFill>
            <a:srgbClr val="648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692696"/>
            <a:ext cx="1958618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899592" y="3140968"/>
            <a:ext cx="515468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В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Хлевенском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районе 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располагалась почтовая 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станция, через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Х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левное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проезжали Петр</a:t>
            </a: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I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,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Е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катерина </a:t>
            </a: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II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, А.С.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П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ушкин, 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М.Ю. Лермонтов, А.С. Грибоедов . 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В 1889 г. здесь появилась 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одна из первых в России земских школ.</a:t>
            </a:r>
          </a:p>
        </p:txBody>
      </p:sp>
      <p:sp>
        <p:nvSpPr>
          <p:cNvPr id="6" name="AutoShape 2" descr="http://www.lipland.ru/wp-content/gallery/kon-kolodez-cerkov/img_052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132856"/>
            <a:ext cx="4320480" cy="287852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AutoShape 5" descr="http://toyota-rus.narod.ru/files/voyage2/07-07-10_voyage-524/54148960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158172"/>
            <a:ext cx="1543757" cy="205834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8749" y="692696"/>
            <a:ext cx="2976331" cy="223224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907704" y="-171400"/>
            <a:ext cx="572964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Хлевенский</a:t>
            </a:r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район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37765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Учитель\Pictures\447516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516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732240" y="6453336"/>
            <a:ext cx="2411760" cy="404664"/>
          </a:xfrm>
          <a:prstGeom prst="rect">
            <a:avLst/>
          </a:prstGeom>
          <a:solidFill>
            <a:srgbClr val="648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742628"/>
            <a:ext cx="1944216" cy="24302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83617" y="738064"/>
            <a:ext cx="4113190" cy="308731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5747" y="767408"/>
            <a:ext cx="1562480" cy="208552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83616" y="3194974"/>
            <a:ext cx="3915958" cy="293696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98955" y="2955298"/>
            <a:ext cx="439248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Долгоруковский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район  назван 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в честь князей  Долгоруких, владевших этими землями. Основные исторические памятники: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 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музей-усадьба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«Край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Долгоруковский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», 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родник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и купель,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 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с.Царёвка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, усадьба помещиков 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Быхановых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 и 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Ведрова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.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Franklin Gothic Demi Cond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43608" y="-171400"/>
            <a:ext cx="752984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Долгоруковский</a:t>
            </a:r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район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8970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664</TotalTime>
  <Words>662</Words>
  <Application>Microsoft Office PowerPoint</Application>
  <PresentationFormat>Экран (4:3)</PresentationFormat>
  <Paragraphs>135</Paragraphs>
  <Slides>20</Slides>
  <Notes>20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Кочетова</dc:creator>
  <cp:lastModifiedBy>Учитель</cp:lastModifiedBy>
  <cp:revision>78</cp:revision>
  <dcterms:created xsi:type="dcterms:W3CDTF">2013-11-14T18:09:03Z</dcterms:created>
  <dcterms:modified xsi:type="dcterms:W3CDTF">2013-11-22T07:24:05Z</dcterms:modified>
</cp:coreProperties>
</file>