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C5AD20A-0733-4369-9313-34CD4ED4A3B9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43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9154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569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1584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881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3019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140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65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1266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483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46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6915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784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377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9662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0659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4796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541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310789F-911D-4A70-B9FD-AB35CBCC81D8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6EDFE39-0E45-48C1-8B7E-D4D9350AD4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86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  <p:sldLayoutId id="2147484028" r:id="rId12"/>
    <p:sldLayoutId id="2147484029" r:id="rId13"/>
    <p:sldLayoutId id="2147484030" r:id="rId14"/>
    <p:sldLayoutId id="2147484031" r:id="rId15"/>
    <p:sldLayoutId id="2147484032" r:id="rId16"/>
    <p:sldLayoutId id="214748403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820">
              <a:srgbClr val="F3F3F3"/>
            </a:gs>
            <a:gs pos="2020">
              <a:schemeClr val="accent1">
                <a:lumMod val="75000"/>
              </a:schemeClr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7558" y="3481270"/>
            <a:ext cx="6815669" cy="151553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РЕШЕНИЕ СИСТЕМ УРАВНЕНИЙ С ДВУМЯ ПЕРЕМЕННЫМИ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03443" y="5068953"/>
            <a:ext cx="6815669" cy="1320802"/>
          </a:xfrm>
        </p:spPr>
        <p:txBody>
          <a:bodyPr>
            <a:normAutofit fontScale="40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5300" dirty="0" smtClean="0"/>
              <a:t>Выполнила:</a:t>
            </a:r>
            <a:br>
              <a:rPr lang="ru-RU" sz="5300" dirty="0" smtClean="0"/>
            </a:br>
            <a:r>
              <a:rPr lang="ru-RU" sz="5300" dirty="0" smtClean="0"/>
              <a:t>Учитель математики Леонтьева О.П.</a:t>
            </a:r>
            <a:endParaRPr lang="ru-RU" sz="5300" dirty="0"/>
          </a:p>
        </p:txBody>
      </p:sp>
      <p:sp>
        <p:nvSpPr>
          <p:cNvPr id="4" name="TextBox 3"/>
          <p:cNvSpPr txBox="1"/>
          <p:nvPr/>
        </p:nvSpPr>
        <p:spPr>
          <a:xfrm>
            <a:off x="2703443" y="596348"/>
            <a:ext cx="4075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91707" y="650700"/>
            <a:ext cx="503913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 smtClean="0"/>
              <a:t>МБОУ «Гимназия №5» 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1665163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0809" y="2385367"/>
            <a:ext cx="9048059" cy="3935920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1. Какое </a:t>
            </a:r>
            <a:r>
              <a:rPr lang="ru-RU" b="1" dirty="0"/>
              <a:t>уравнение называется линейным с двумя переменными? </a:t>
            </a:r>
            <a:endParaRPr lang="ru-RU" b="1" dirty="0" smtClean="0"/>
          </a:p>
          <a:p>
            <a:r>
              <a:rPr lang="ru-RU" b="1" dirty="0" smtClean="0"/>
              <a:t>2.Что </a:t>
            </a:r>
            <a:r>
              <a:rPr lang="ru-RU" b="1" dirty="0"/>
              <a:t>называется решением уравнения с двумя переменными</a:t>
            </a:r>
            <a:r>
              <a:rPr lang="ru-RU" b="1" dirty="0" smtClean="0"/>
              <a:t>?</a:t>
            </a:r>
          </a:p>
          <a:p>
            <a:r>
              <a:rPr lang="ru-RU" b="1" dirty="0" smtClean="0"/>
              <a:t>3.Что </a:t>
            </a:r>
            <a:r>
              <a:rPr lang="ru-RU" b="1" dirty="0"/>
              <a:t>является графиком линейного уравнения</a:t>
            </a:r>
            <a:r>
              <a:rPr lang="ru-RU" b="1" dirty="0" smtClean="0"/>
              <a:t>?</a:t>
            </a:r>
          </a:p>
          <a:p>
            <a:r>
              <a:rPr lang="ru-RU" b="1" dirty="0" smtClean="0"/>
              <a:t>4. </a:t>
            </a:r>
            <a:r>
              <a:rPr lang="ru-RU" b="1" dirty="0"/>
              <a:t>Что называется решением системы уравнений с двумя переменными?</a:t>
            </a:r>
            <a:endParaRPr lang="ru-RU" dirty="0"/>
          </a:p>
          <a:p>
            <a:r>
              <a:rPr lang="ru-RU" b="1" dirty="0" smtClean="0"/>
              <a:t>5.Сколько </a:t>
            </a:r>
            <a:r>
              <a:rPr lang="ru-RU" b="1" dirty="0"/>
              <a:t>решений может иметь система двух линейных уравнений с двумя переменными?</a:t>
            </a:r>
            <a:endParaRPr lang="ru-RU" dirty="0"/>
          </a:p>
          <a:p>
            <a:r>
              <a:rPr lang="ru-RU" b="1" dirty="0" smtClean="0"/>
              <a:t>6. </a:t>
            </a:r>
            <a:r>
              <a:rPr lang="ru-RU" b="1" dirty="0"/>
              <a:t>Как сопоставить количество решений системы с расположением прямых в координатной плоскости?</a:t>
            </a:r>
            <a:endParaRPr lang="ru-RU" dirty="0"/>
          </a:p>
          <a:p>
            <a:endParaRPr lang="ru-RU" dirty="0"/>
          </a:p>
          <a:p>
            <a:endParaRPr lang="ru-RU" b="1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Picture 2" descr="E:\картинки для moodle\думает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296" y="249242"/>
            <a:ext cx="979617" cy="155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картинки для moodle\думает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016" y="273140"/>
            <a:ext cx="979617" cy="155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картинки для moodle\думает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277" y="249242"/>
            <a:ext cx="979617" cy="155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39957" y="1908313"/>
            <a:ext cx="919369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 smtClean="0"/>
              <a:t>ФРОНТАЛЬНЫЙ ОПРОС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356242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3913" y="854765"/>
            <a:ext cx="10091528" cy="415455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800" dirty="0" smtClean="0"/>
              <a:t>Уравнение вида </a:t>
            </a:r>
            <a:r>
              <a:rPr lang="en-US" sz="2800" dirty="0" smtClean="0"/>
              <a:t>ax</a:t>
            </a:r>
            <a:r>
              <a:rPr lang="ru-RU" sz="2800" dirty="0" smtClean="0"/>
              <a:t> + </a:t>
            </a:r>
            <a:r>
              <a:rPr lang="en-US" sz="2800" dirty="0" smtClean="0"/>
              <a:t>by</a:t>
            </a:r>
            <a:r>
              <a:rPr lang="ru-RU" sz="2800" dirty="0" smtClean="0"/>
              <a:t> + </a:t>
            </a:r>
            <a:r>
              <a:rPr lang="en-US" sz="2800" dirty="0" smtClean="0"/>
              <a:t>c</a:t>
            </a:r>
            <a:r>
              <a:rPr lang="ru-RU" sz="2800" dirty="0" smtClean="0"/>
              <a:t> = 0, где </a:t>
            </a:r>
            <a:r>
              <a:rPr lang="en-US" sz="2800" dirty="0" smtClean="0"/>
              <a:t>a</a:t>
            </a:r>
            <a:r>
              <a:rPr lang="ru-RU" sz="2800" dirty="0" smtClean="0"/>
              <a:t>, </a:t>
            </a:r>
            <a:r>
              <a:rPr lang="en-US" sz="2800" dirty="0" smtClean="0"/>
              <a:t>b</a:t>
            </a:r>
            <a:r>
              <a:rPr lang="ru-RU" sz="2800" dirty="0" smtClean="0"/>
              <a:t>, </a:t>
            </a:r>
            <a:r>
              <a:rPr lang="en-US" sz="2800" dirty="0" smtClean="0"/>
              <a:t>c</a:t>
            </a:r>
            <a:r>
              <a:rPr lang="ru-RU" sz="2800" dirty="0" smtClean="0"/>
              <a:t> -  некоторые числа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800" dirty="0" smtClean="0"/>
              <a:t>Решением </a:t>
            </a:r>
            <a:r>
              <a:rPr lang="ru-RU" sz="2800" dirty="0"/>
              <a:t>уравнения с двумя </a:t>
            </a:r>
            <a:r>
              <a:rPr lang="ru-RU" sz="2800" dirty="0" smtClean="0"/>
              <a:t>переменными является пара </a:t>
            </a:r>
            <a:r>
              <a:rPr lang="ru-RU" sz="2800" dirty="0"/>
              <a:t>чисел (</a:t>
            </a:r>
            <a:r>
              <a:rPr lang="en-US" sz="2800" dirty="0"/>
              <a:t>x</a:t>
            </a:r>
            <a:r>
              <a:rPr lang="ru-RU" sz="2800" dirty="0"/>
              <a:t>;</a:t>
            </a:r>
            <a:r>
              <a:rPr lang="en-US" sz="2800" dirty="0"/>
              <a:t>y</a:t>
            </a:r>
            <a:r>
              <a:rPr lang="ru-RU" sz="2800" dirty="0"/>
              <a:t>), которая обращает уравнение в верное числовое </a:t>
            </a:r>
            <a:r>
              <a:rPr lang="ru-RU" sz="2800" dirty="0" smtClean="0"/>
              <a:t>равенство.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800" dirty="0" smtClean="0"/>
              <a:t>Графиком является прямая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800" dirty="0" smtClean="0"/>
              <a:t>Решением </a:t>
            </a:r>
            <a:r>
              <a:rPr lang="ru-RU" sz="2800" dirty="0"/>
              <a:t>системы уравнений с двумя </a:t>
            </a:r>
            <a:r>
              <a:rPr lang="ru-RU" sz="2800" dirty="0" smtClean="0"/>
              <a:t>переменными является пара </a:t>
            </a:r>
            <a:r>
              <a:rPr lang="ru-RU" sz="2800" dirty="0"/>
              <a:t>чисел (х; у), которая одновременно является решением и первого, и второго уравнений </a:t>
            </a:r>
            <a:r>
              <a:rPr lang="ru-RU" sz="2800" dirty="0" smtClean="0"/>
              <a:t>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4110893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531" y="2477828"/>
            <a:ext cx="4295567" cy="376435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40279" y="1143001"/>
            <a:ext cx="88060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Система двух линейных уравнений с двумя переменными может иметь одно решение, если прямые пересекаются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26511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Система двух линейных уравнений с двумя </a:t>
            </a:r>
            <a:r>
              <a:rPr lang="ru-RU" sz="2800" dirty="0" smtClean="0"/>
              <a:t>переменными может не иметь </a:t>
            </a:r>
            <a:r>
              <a:rPr lang="ru-RU" sz="2800" dirty="0"/>
              <a:t>ни одного решения, если прямые параллельны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436" y="2563472"/>
            <a:ext cx="6925128" cy="35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584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Система двух линейных уравнений с двумя </a:t>
            </a:r>
            <a:r>
              <a:rPr lang="ru-RU" sz="2800" dirty="0" smtClean="0"/>
              <a:t>переменными может иметь бесконечно </a:t>
            </a:r>
            <a:r>
              <a:rPr lang="ru-RU" sz="2800" dirty="0"/>
              <a:t>много решений, если прямые совпадают.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1493" y="2557807"/>
            <a:ext cx="3700463" cy="33067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0912" y="3687762"/>
            <a:ext cx="1885950" cy="10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249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УСТАНОВИТЕ СООТВЕТСТВИЕ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9362" y="2926145"/>
            <a:ext cx="7493275" cy="317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110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451113"/>
            <a:ext cx="9521687" cy="4353433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>
            <a:off x="4244009" y="1898374"/>
            <a:ext cx="2454965" cy="315070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727174" y="3250096"/>
            <a:ext cx="3110948" cy="54665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3766930" y="1789043"/>
            <a:ext cx="2932044" cy="2951922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587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СПОСОБЫ РЕШЕНИЯ СИСТЕМ УРАВНЕНИЙ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/>
              <a:t>ГРАФИЧЕСКИЙ МЕТОД</a:t>
            </a:r>
            <a:endParaRPr lang="ru-RU" sz="2800" b="1" dirty="0"/>
          </a:p>
          <a:p>
            <a:pPr marL="0" indent="0">
              <a:buNone/>
            </a:pPr>
            <a:r>
              <a:rPr lang="ru-RU" dirty="0" smtClean="0"/>
              <a:t>Чтобы </a:t>
            </a:r>
            <a:r>
              <a:rPr lang="ru-RU" dirty="0"/>
              <a:t>решить графически систему линейных уравнений с двумя переменными, нужно: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Построить </a:t>
            </a:r>
            <a:r>
              <a:rPr lang="ru-RU" dirty="0"/>
              <a:t>графики каждого уравнения, входящего в данную систему, в одной координатной </a:t>
            </a:r>
            <a:r>
              <a:rPr lang="ru-RU" dirty="0" smtClean="0"/>
              <a:t>плоскости.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Найти </a:t>
            </a:r>
            <a:r>
              <a:rPr lang="ru-RU" dirty="0"/>
              <a:t>точки пересечения этих </a:t>
            </a:r>
            <a:r>
              <a:rPr lang="ru-RU" dirty="0" smtClean="0"/>
              <a:t>графиков.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620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0862" y="982132"/>
            <a:ext cx="4505736" cy="1303867"/>
          </a:xfrm>
        </p:spPr>
        <p:txBody>
          <a:bodyPr>
            <a:noAutofit/>
          </a:bodyPr>
          <a:lstStyle/>
          <a:p>
            <a:pPr algn="r"/>
            <a:r>
              <a:rPr lang="ru-RU" sz="2800" dirty="0" smtClean="0"/>
              <a:t>Решить графическим методом систему уравнений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1722" y="859342"/>
            <a:ext cx="4552122" cy="542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590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4465" y="2523228"/>
            <a:ext cx="2433639" cy="33173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2419" y="2523228"/>
            <a:ext cx="3716407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491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 ПОДСТАНОВКИ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Чтобы решить систему линейных уравнений с двумя переменными способом подстановки, нужно:</a:t>
            </a:r>
          </a:p>
          <a:p>
            <a:r>
              <a:rPr lang="ru-RU" dirty="0"/>
              <a:t>1) выразить из какого-нибудь уравнения системы одну переменную через другую;</a:t>
            </a:r>
          </a:p>
          <a:p>
            <a:r>
              <a:rPr lang="ru-RU" dirty="0"/>
              <a:t>2) подставить в другое уравнение системы вместо этой переменной полученное выражение;</a:t>
            </a:r>
          </a:p>
          <a:p>
            <a:r>
              <a:rPr lang="ru-RU" dirty="0"/>
              <a:t>3) решить полученное уравнение с одной переменной;</a:t>
            </a:r>
          </a:p>
          <a:p>
            <a:r>
              <a:rPr lang="ru-RU" dirty="0"/>
              <a:t>4) найти соответствующее значение второй переменной.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3036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1477" y="872801"/>
            <a:ext cx="9505119" cy="1303869"/>
          </a:xfrm>
        </p:spPr>
        <p:txBody>
          <a:bodyPr>
            <a:noAutofit/>
          </a:bodyPr>
          <a:lstStyle/>
          <a:p>
            <a:r>
              <a:rPr lang="ru-RU" sz="2500" b="1" dirty="0"/>
              <a:t>Задание</a:t>
            </a:r>
            <a:r>
              <a:rPr lang="ru-RU" sz="2500" dirty="0"/>
              <a:t> .</a:t>
            </a:r>
            <a:br>
              <a:rPr lang="ru-RU" sz="2500" dirty="0"/>
            </a:br>
            <a:r>
              <a:rPr lang="ru-RU" sz="2500" dirty="0"/>
              <a:t>Проанализируйте решение системы  линейных уравнений с двумя переменными  способом подстановки и исправьте ошибки:</a:t>
            </a:r>
            <a:br>
              <a:rPr lang="ru-RU" sz="2500" dirty="0"/>
            </a:br>
            <a:endParaRPr lang="ru-RU" sz="25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01545" y="1987827"/>
            <a:ext cx="4084982" cy="4172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444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3003" y="2494445"/>
            <a:ext cx="3231875" cy="34114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373" y="2743199"/>
            <a:ext cx="3958259" cy="234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1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 СЛОЖЕНИЯ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Чтобы решить систему линейных уравнений с двумя переменными способом сложения, нужно: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Если </a:t>
            </a:r>
            <a:r>
              <a:rPr lang="ru-RU" dirty="0"/>
              <a:t>требуется, путем равносильных преобразований уравнять коэффициенты при одной из неизвестных переменных в обоих </a:t>
            </a:r>
            <a:r>
              <a:rPr lang="ru-RU" dirty="0" smtClean="0"/>
              <a:t>уравнениях.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Сложить </a:t>
            </a:r>
            <a:r>
              <a:rPr lang="ru-RU" dirty="0"/>
              <a:t>левые и правые части уравнений </a:t>
            </a:r>
            <a:r>
              <a:rPr lang="ru-RU" dirty="0" smtClean="0"/>
              <a:t>системы;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Решить </a:t>
            </a:r>
            <a:r>
              <a:rPr lang="ru-RU" dirty="0"/>
              <a:t>получившееся уравнение с одной </a:t>
            </a:r>
            <a:r>
              <a:rPr lang="ru-RU" dirty="0" smtClean="0"/>
              <a:t>переменной;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Найти </a:t>
            </a:r>
            <a:r>
              <a:rPr lang="ru-RU" dirty="0"/>
              <a:t>соответствующие значения второй переменной.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8870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Решить систему уравнений</a:t>
            </a:r>
            <a:br>
              <a:rPr lang="ru-RU" dirty="0" smtClean="0"/>
            </a:br>
            <a:r>
              <a:rPr lang="ru-RU" dirty="0" smtClean="0"/>
              <a:t>методом сложения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3361" y="3163887"/>
            <a:ext cx="5065278" cy="180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51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7223" y="2537586"/>
            <a:ext cx="9557840" cy="348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60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18292" y="983974"/>
            <a:ext cx="6154768" cy="453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44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1353" y="2656579"/>
            <a:ext cx="8169293" cy="266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633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Autofit/>
          </a:bodyPr>
          <a:lstStyle/>
          <a:p>
            <a:pPr lvl="8"/>
            <a:r>
              <a:rPr lang="ru-RU" sz="4000" dirty="0" smtClean="0"/>
              <a:t>709</a:t>
            </a:r>
          </a:p>
          <a:p>
            <a:pPr lvl="8"/>
            <a:r>
              <a:rPr lang="ru-RU" sz="4000" dirty="0" smtClean="0"/>
              <a:t>710 (а, б)</a:t>
            </a:r>
          </a:p>
          <a:p>
            <a:pPr lvl="8"/>
            <a:r>
              <a:rPr lang="ru-RU" sz="4000" dirty="0" smtClean="0"/>
              <a:t>711 (а, б)</a:t>
            </a:r>
          </a:p>
          <a:p>
            <a:pPr lvl="8"/>
            <a:r>
              <a:rPr lang="ru-RU" sz="4000" dirty="0" err="1" smtClean="0"/>
              <a:t>стр</a:t>
            </a:r>
            <a:r>
              <a:rPr lang="ru-RU" sz="4000" dirty="0" smtClean="0"/>
              <a:t> 168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869938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8148" y="1311965"/>
            <a:ext cx="12208562" cy="42141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7000" b="1" dirty="0" smtClean="0"/>
              <a:t>СПАСИБО</a:t>
            </a:r>
          </a:p>
          <a:p>
            <a:pPr marL="0" indent="0">
              <a:buNone/>
            </a:pPr>
            <a:r>
              <a:rPr lang="ru-RU" sz="7000" b="1" dirty="0" smtClean="0"/>
              <a:t>ЗА УРОК!</a:t>
            </a:r>
            <a:endParaRPr lang="ru-RU" sz="7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5422" y="3677478"/>
            <a:ext cx="2768150" cy="243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330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117</TotalTime>
  <Words>381</Words>
  <Application>Microsoft Office PowerPoint</Application>
  <PresentationFormat>Широкоэкранный</PresentationFormat>
  <Paragraphs>54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Garamond</vt:lpstr>
      <vt:lpstr>Wingdings</vt:lpstr>
      <vt:lpstr>Натуральные материалы</vt:lpstr>
      <vt:lpstr>РЕШЕНИЕ СИСТЕМ УРАВНЕНИЙ С ДВУМЯ ПЕРЕМЕННЫМИ</vt:lpstr>
      <vt:lpstr>Презентация PowerPoint</vt:lpstr>
      <vt:lpstr>Презентация PowerPoint</vt:lpstr>
      <vt:lpstr>Презентация PowerPoint</vt:lpstr>
      <vt:lpstr>Система двух линейных уравнений с двумя переменными может не иметь ни одного решения, если прямые параллельны </vt:lpstr>
      <vt:lpstr>Система двух линейных уравнений с двумя переменными может иметь бесконечно много решений, если прямые совпадают. </vt:lpstr>
      <vt:lpstr>УСТАНОВИТЕ СООТВЕТСТВИЕ</vt:lpstr>
      <vt:lpstr>Презентация PowerPoint</vt:lpstr>
      <vt:lpstr>СПОСОБЫ РЕШЕНИЯ СИСТЕМ УРАВНЕНИЙ</vt:lpstr>
      <vt:lpstr>Решить графическим методом систему уравнений</vt:lpstr>
      <vt:lpstr>ПРОВЕРКА</vt:lpstr>
      <vt:lpstr>МЕТОД ПОДСТАНОВКИ</vt:lpstr>
      <vt:lpstr>Задание . Проанализируйте решение системы  линейных уравнений с двумя переменными  способом подстановки и исправьте ошибки: </vt:lpstr>
      <vt:lpstr>ПРОВЕРКА</vt:lpstr>
      <vt:lpstr>МЕТОД СЛОЖЕНИЯ</vt:lpstr>
      <vt:lpstr>Решить систему уравнений методом сложения</vt:lpstr>
      <vt:lpstr>ПРОВЕРКА</vt:lpstr>
      <vt:lpstr>Презентация PowerPoint</vt:lpstr>
      <vt:lpstr>ЗАДАНИЕ</vt:lpstr>
      <vt:lpstr>ДОМАШНЕЕ ЗАДАНИЕ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СИСТЕМ УРАВНЕНИЙ С ДВУМЯ ПЕРЕМЕННЫМИ</dc:title>
  <dc:creator>HP</dc:creator>
  <cp:lastModifiedBy>HP</cp:lastModifiedBy>
  <cp:revision>40</cp:revision>
  <dcterms:created xsi:type="dcterms:W3CDTF">2025-02-06T17:40:59Z</dcterms:created>
  <dcterms:modified xsi:type="dcterms:W3CDTF">2025-02-06T19:38:35Z</dcterms:modified>
</cp:coreProperties>
</file>