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8" r:id="rId5"/>
    <p:sldId id="257" r:id="rId6"/>
    <p:sldId id="269" r:id="rId7"/>
    <p:sldId id="272" r:id="rId8"/>
    <p:sldId id="273" r:id="rId9"/>
    <p:sldId id="281" r:id="rId10"/>
    <p:sldId id="282" r:id="rId11"/>
    <p:sldId id="283" r:id="rId12"/>
    <p:sldId id="284" r:id="rId13"/>
    <p:sldId id="285" r:id="rId14"/>
    <p:sldId id="276" r:id="rId15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>
      <p:cViewPr varScale="1">
        <p:scale>
          <a:sx n="62" d="100"/>
          <a:sy n="62" d="100"/>
        </p:scale>
        <p:origin x="-73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279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DD3FE5C-685E-40DC-8B47-8DF64F779F51}" type="datetime1">
              <a:rPr lang="ru-RU" smtClean="0"/>
              <a:t>08.04.2026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50AD62A-9EE1-43E3-A7E5-D268F71DF3E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B52D75A-407D-4103-A02A-5E07FB0FD905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534C2EF-8A97-4DAF-B099-E567883644D6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518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2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685616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3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80795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noProof="0" smtClean="0"/>
              <a:t>4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372025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534C2EF-8A97-4DAF-B099-E567883644D6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83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rtlCol="0" anchor="b">
            <a:normAutofit/>
          </a:bodyPr>
          <a:lstStyle>
            <a:lvl1pPr algn="l">
              <a:defRPr sz="4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 rtlCol="0"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9DDE378-217F-408E-9F08-1F2C2197986A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B390B6-A938-4A3C-81E6-728DA5F6F5C9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B6574-69C6-4D24-9F36-307D5EE1909D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86FE35-6E1F-4337-8DC1-75284CBAFF98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588FA2-CAE4-491F-91C5-2256E3BFB24E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6B729A-78D4-46ED-B78F-25AAD81A9EA1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лилиния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2" name="Рисунок 11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48A9C3-BEC6-470C-8939-1BC0DFD13620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олилиния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8" name="Полилиния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9" name="Рисунок 1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0" name="Текст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олилиния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8" name="Полилиния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9" name="Рисунок 1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2" name="Полилиния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3" name="Рисунок 1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6" hasCustomPrompt="1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noProof="0" dirty="0"/>
              <a:t>Щелкните значок, чтобы добавить фото</a:t>
            </a:r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Пять рисунк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8" name="Полилиния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9" name="Рисунок 8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0" name="Полилиния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1" name="Рисунок 10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2" name="Полилиния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3" name="Рисунок 1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4" name="Полилиния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15" name="Рисунок 14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0" name="Полилиния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ru-RU" noProof="0" dirty="0"/>
          </a:p>
        </p:txBody>
      </p:sp>
      <p:sp>
        <p:nvSpPr>
          <p:cNvPr id="21" name="Рисунок 20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 rtlCol="0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5B8932-1B2E-4152-972E-5DDDF189815E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ABA02B-48D7-4F45-BDF4-92DC0DAD942C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89D71E3-7D81-4C24-B9D8-6B108755C64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DC929494-1A30-419E-AF45-4DF2B34B9C72}" type="datetime1">
              <a:rPr lang="ru-RU" noProof="0" smtClean="0"/>
              <a:t>08.04.2026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289D71E3-7D81-4C24-B9D8-6B108755C64C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1584" y="692696"/>
            <a:ext cx="9108504" cy="3168352"/>
          </a:xfrm>
        </p:spPr>
        <p:txBody>
          <a:bodyPr rtlCol="0">
            <a:normAutofit fontScale="90000"/>
          </a:bodyPr>
          <a:lstStyle/>
          <a:p>
            <a:r>
              <a:rPr lang="ru-RU" sz="2800" b="1" dirty="0"/>
              <a:t>                             </a:t>
            </a:r>
            <a:r>
              <a:rPr lang="ru-RU" sz="2000" b="1" dirty="0"/>
              <a:t>МБДОУ «Детский сад №258»</a:t>
            </a:r>
            <a:br>
              <a:rPr lang="ru-RU" sz="2000" b="1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 </a:t>
            </a:r>
            <a:r>
              <a:rPr lang="ru-RU" sz="2800" dirty="0">
                <a:solidFill>
                  <a:srgbClr val="0070C0"/>
                </a:solidFill>
              </a:rPr>
              <a:t>Проект по духовно-нравственному воспитанию во 2 младшей группе</a:t>
            </a:r>
            <a:br>
              <a:rPr lang="ru-RU" sz="2800" dirty="0">
                <a:solidFill>
                  <a:srgbClr val="0070C0"/>
                </a:solidFill>
              </a:rPr>
            </a:br>
            <a:r>
              <a:rPr lang="ru-RU" sz="2800" b="1" dirty="0">
                <a:solidFill>
                  <a:srgbClr val="0070C0"/>
                </a:solidFill>
              </a:rPr>
              <a:t>Тема:</a:t>
            </a:r>
            <a:r>
              <a:rPr lang="ru-RU" sz="2800" dirty="0">
                <a:solidFill>
                  <a:srgbClr val="0070C0"/>
                </a:solidFill>
              </a:rPr>
              <a:t> "Сказки из сундучка Домовёнка Кузи: Путешествие в мир добра"</a:t>
            </a:r>
            <a:br>
              <a:rPr lang="ru-RU" sz="2800" dirty="0">
                <a:solidFill>
                  <a:srgbClr val="0070C0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544272" y="5157766"/>
            <a:ext cx="3312368" cy="1700233"/>
          </a:xfrm>
        </p:spPr>
        <p:txBody>
          <a:bodyPr rtlCol="0">
            <a:normAutofit/>
          </a:bodyPr>
          <a:lstStyle/>
          <a:p>
            <a:pPr rtl="0"/>
            <a:r>
              <a:rPr lang="ru-RU" sz="1800" b="1" dirty="0" smtClean="0"/>
              <a:t>Выполнил воспитатель: </a:t>
            </a:r>
            <a:r>
              <a:rPr lang="ru-RU" sz="1800" b="1" dirty="0" err="1"/>
              <a:t>А.Р.Карезина</a:t>
            </a:r>
            <a:endParaRPr lang="ru-RU" sz="1800" b="1" dirty="0"/>
          </a:p>
          <a:p>
            <a:pPr rtl="0"/>
            <a:endParaRPr lang="ru-RU" sz="1800" b="1" dirty="0"/>
          </a:p>
          <a:p>
            <a:pPr rtl="0"/>
            <a:endParaRPr lang="ru-RU" sz="1800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61A6EDD-A8B2-CF23-BFD8-36F0BB5850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8080" y="2496134"/>
            <a:ext cx="4824536" cy="361901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100" y="6210230"/>
            <a:ext cx="22987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434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1344" y="620688"/>
            <a:ext cx="9361040" cy="4464496"/>
          </a:xfrm>
        </p:spPr>
        <p:txBody>
          <a:bodyPr rtlCol="0">
            <a:normAutofit fontScale="90000"/>
          </a:bodyPr>
          <a:lstStyle/>
          <a:p>
            <a:r>
              <a:rPr lang="ru-RU" b="1" dirty="0"/>
              <a:t>Вид проекта</a:t>
            </a:r>
            <a:r>
              <a:rPr lang="ru-RU" dirty="0"/>
              <a:t>: Познавательно-творческий, групповой, среднесрочный ( 3-4 месяца , с изучением нескольких сказок по очереди).</a:t>
            </a:r>
            <a:br>
              <a:rPr lang="ru-RU" dirty="0"/>
            </a:br>
            <a:r>
              <a:rPr lang="ru-RU" b="1" dirty="0"/>
              <a:t>Участники проекта: </a:t>
            </a:r>
            <a:r>
              <a:rPr lang="ru-RU" dirty="0"/>
              <a:t>Воспитатели, дети 2-й младшей группы (3-4 года), родители (законные представители).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63952" y="4581128"/>
            <a:ext cx="2260848" cy="2276872"/>
          </a:xfrm>
        </p:spPr>
        <p:txBody>
          <a:bodyPr rtlCol="0"/>
          <a:lstStyle/>
          <a:p>
            <a:pPr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Актуальность: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>
                <a:latin typeface="+mj-lt"/>
              </a:rPr>
              <a:t>Духовно-нравственное воспитание является одной из приоритетных задач современного дошкольного образования. В условиях быстро меняющегося мира, обилия информации и недостатка живого общения, роль сказки как носителя народной мудрости и источника нравственных ценностей становится особенно значимой. Сказки в доступной и увлекательной форме помогают малышам освоить понятия добра и зла, дружбы и взаимопомощи, учат сопереживанию, уважению к старшим, формируют основы правильного поведения и отношения к окружающему миру. "Сундучок" создает интригу, загадку, превращая каждое знакомство со сказкой в маленькое волшебство.</a:t>
            </a:r>
          </a:p>
        </p:txBody>
      </p:sp>
    </p:spTree>
    <p:extLst>
      <p:ext uri="{BB962C8B-B14F-4D97-AF65-F5344CB8AC3E}">
        <p14:creationId xmlns:p14="http://schemas.microsoft.com/office/powerpoint/2010/main" val="220033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416" y="332656"/>
            <a:ext cx="9829800" cy="2415802"/>
          </a:xfrm>
        </p:spPr>
        <p:txBody>
          <a:bodyPr rtlCol="0">
            <a:normAutofit/>
          </a:bodyPr>
          <a:lstStyle/>
          <a:p>
            <a:r>
              <a:rPr lang="ru-RU" b="1" dirty="0"/>
              <a:t>Цель проекта:</a:t>
            </a:r>
            <a:br>
              <a:rPr lang="ru-RU" b="1" dirty="0"/>
            </a:br>
            <a:r>
              <a:rPr lang="ru-RU" dirty="0"/>
              <a:t>Формирование основ духовно-нравственного воспитания у детей 2-й младшей группы посредством ознакомления с народными сказками и творческой деятельности на их основе.</a:t>
            </a:r>
          </a:p>
        </p:txBody>
      </p:sp>
    </p:spTree>
    <p:extLst>
      <p:ext uri="{BB962C8B-B14F-4D97-AF65-F5344CB8AC3E}">
        <p14:creationId xmlns:p14="http://schemas.microsoft.com/office/powerpoint/2010/main" val="309357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503027E-0B96-69FC-11E7-ED02A0A36D9F}"/>
              </a:ext>
            </a:extLst>
          </p:cNvPr>
          <p:cNvSpPr txBox="1"/>
          <p:nvPr/>
        </p:nvSpPr>
        <p:spPr>
          <a:xfrm>
            <a:off x="263352" y="44623"/>
            <a:ext cx="1036915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buNone/>
            </a:pPr>
            <a:r>
              <a:rPr lang="ru-RU" b="1" i="0" dirty="0">
                <a:solidFill>
                  <a:srgbClr val="1A1A1A"/>
                </a:solidFill>
                <a:effectLst/>
                <a:latin typeface="YS Text"/>
              </a:rPr>
              <a:t>Задачи проекта:</a:t>
            </a: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YS Text"/>
              </a:rPr>
              <a:t>•</a:t>
            </a: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Познавательные: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Познакомить детей с содержанием и героями нескольких народных сказок.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Способствовать пониманию основной морали и нравственного смысла сказок.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Обогащать словарный запас детей, развивать связную речь через пересказы и диалоги по сказкам.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•  Развивающие: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Развивать эмоциональную отзывчивость, умение сопереживать героям.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Развивать творческое воображение, фантазию, эстетическое восприятие.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Формировать коммуникативные навыки через совместные игры и обсуждения.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•  Воспитательные: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Воспитывать доброжелательность, отзывчивость, умение прийти на помощь.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Формировать представления о дружбе, взаимопомощи, уважении к старшим.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  •  Воспитывать любовь к народному творчеству.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•  Взаимодействие с семьёй: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Привлечь родителей к активному участию в проекте, </a:t>
            </a:r>
            <a:r>
              <a:rPr lang="ru-RU" dirty="0">
                <a:solidFill>
                  <a:srgbClr val="1A1A1A"/>
                </a:solidFill>
                <a:latin typeface="+mj-lt"/>
              </a:rPr>
              <a:t>изготовлению героев сказок из разного материала, </a:t>
            </a: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 совместному чтению сказок дома.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Повысить педагогическую компетентность родителей в вопросах духовно-нравственного воспитания через сказку.</a:t>
            </a:r>
          </a:p>
        </p:txBody>
      </p:sp>
    </p:spTree>
    <p:extLst>
      <p:ext uri="{BB962C8B-B14F-4D97-AF65-F5344CB8AC3E}">
        <p14:creationId xmlns:p14="http://schemas.microsoft.com/office/powerpoint/2010/main" val="187501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F00940C-1914-DE5F-1169-7D5539B9E92D}"/>
              </a:ext>
            </a:extLst>
          </p:cNvPr>
          <p:cNvSpPr txBox="1"/>
          <p:nvPr/>
        </p:nvSpPr>
        <p:spPr>
          <a:xfrm>
            <a:off x="1703512" y="404665"/>
            <a:ext cx="7442972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buNone/>
            </a:pPr>
            <a:r>
              <a:rPr lang="ru-RU" sz="2400" b="1" dirty="0">
                <a:solidFill>
                  <a:srgbClr val="1A1A1A"/>
                </a:solidFill>
                <a:latin typeface="+mj-lt"/>
              </a:rPr>
              <a:t>Обогащение развивающей предметно – пространственной среды:</a:t>
            </a:r>
            <a:endParaRPr lang="ru-RU" sz="2400" b="1" i="0" dirty="0">
              <a:solidFill>
                <a:srgbClr val="1A1A1A"/>
              </a:solidFill>
              <a:effectLst/>
              <a:latin typeface="+mj-lt"/>
            </a:endParaRPr>
          </a:p>
          <a:p>
            <a:pPr marL="342900" indent="-342900">
              <a:buFontTx/>
              <a:buChar char="-"/>
            </a:pPr>
            <a:r>
              <a:rPr lang="ru-RU" sz="2400" dirty="0">
                <a:solidFill>
                  <a:srgbClr val="1A1A1A"/>
                </a:solidFill>
                <a:latin typeface="+mj-lt"/>
              </a:rPr>
              <a:t>Подбор  дидактических игр </a:t>
            </a:r>
            <a:r>
              <a:rPr lang="ru-RU" sz="2400" b="0" i="0" dirty="0">
                <a:solidFill>
                  <a:srgbClr val="1A1A1A"/>
                </a:solidFill>
                <a:effectLst/>
                <a:latin typeface="+mj-lt"/>
              </a:rPr>
              <a:t>русских народных сказок, </a:t>
            </a:r>
            <a:r>
              <a:rPr lang="ru-RU" sz="2400" dirty="0">
                <a:solidFill>
                  <a:srgbClr val="1A1A1A"/>
                </a:solidFill>
                <a:latin typeface="+mj-lt"/>
              </a:rPr>
              <a:t>подбор литературы</a:t>
            </a:r>
            <a:r>
              <a:rPr lang="ru-RU" sz="2400" b="0" i="0" dirty="0">
                <a:solidFill>
                  <a:srgbClr val="1A1A1A"/>
                </a:solidFill>
                <a:effectLst/>
                <a:latin typeface="+mj-lt"/>
              </a:rPr>
              <a:t>.</a:t>
            </a:r>
            <a:br>
              <a:rPr lang="ru-RU" sz="24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2400" dirty="0">
                <a:solidFill>
                  <a:srgbClr val="1A1A1A"/>
                </a:solidFill>
                <a:latin typeface="+mj-lt"/>
              </a:rPr>
              <a:t>- изготовление атрибутов для сказок:</a:t>
            </a:r>
            <a:r>
              <a:rPr lang="ru-RU" sz="2400" b="0" i="0" dirty="0">
                <a:solidFill>
                  <a:srgbClr val="1A1A1A"/>
                </a:solidFill>
                <a:effectLst/>
                <a:latin typeface="+mj-lt"/>
              </a:rPr>
              <a:t> "Волшебный сундучок", настольный театр, пальчиковый театр, куклы бибабо, костюмы или элементы костюмов для инсценировок, аудиозаписи сказок, музыка для </a:t>
            </a:r>
            <a:r>
              <a:rPr lang="ru-RU" sz="2400" dirty="0">
                <a:solidFill>
                  <a:srgbClr val="1A1A1A"/>
                </a:solidFill>
                <a:latin typeface="+mj-lt"/>
              </a:rPr>
              <a:t>релаксации, иллюстрации к сказкам.</a:t>
            </a:r>
          </a:p>
          <a:p>
            <a:pPr marL="342900" indent="-342900">
              <a:buFontTx/>
              <a:buChar char="-"/>
            </a:pPr>
            <a:r>
              <a:rPr lang="ru-RU" sz="2400" dirty="0">
                <a:solidFill>
                  <a:srgbClr val="1A1A1A"/>
                </a:solidFill>
                <a:latin typeface="+mj-lt"/>
              </a:rPr>
              <a:t> р</a:t>
            </a:r>
            <a:r>
              <a:rPr lang="ru-RU" sz="2400" b="0" i="0" dirty="0">
                <a:solidFill>
                  <a:srgbClr val="1A1A1A"/>
                </a:solidFill>
                <a:effectLst/>
                <a:latin typeface="+mj-lt"/>
              </a:rPr>
              <a:t>аскраски по мотивам сказок, дидактические игры "Собери картинку", "Найди лишнего героя", "Чей домик?", наборы для лепки, рисования, аппликации.</a:t>
            </a:r>
          </a:p>
          <a:p>
            <a:pPr algn="l" rtl="0">
              <a:buNone/>
            </a:pPr>
            <a:endParaRPr lang="ru-RU" sz="2400" b="0" i="0" dirty="0">
              <a:solidFill>
                <a:srgbClr val="1A1A1A"/>
              </a:solidFill>
              <a:effectLst/>
              <a:latin typeface="YS Text"/>
            </a:endParaRPr>
          </a:p>
        </p:txBody>
      </p:sp>
    </p:spTree>
    <p:extLst>
      <p:ext uri="{BB962C8B-B14F-4D97-AF65-F5344CB8AC3E}">
        <p14:creationId xmlns:p14="http://schemas.microsoft.com/office/powerpoint/2010/main" val="261927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F08CAD3-D0AD-837D-6D3A-70EB5CDC9DE4}"/>
              </a:ext>
            </a:extLst>
          </p:cNvPr>
          <p:cNvSpPr txBox="1"/>
          <p:nvPr/>
        </p:nvSpPr>
        <p:spPr>
          <a:xfrm>
            <a:off x="1343472" y="116632"/>
            <a:ext cx="7803012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buNone/>
            </a:pPr>
            <a:r>
              <a:rPr lang="ru-RU" b="1" i="0" dirty="0">
                <a:solidFill>
                  <a:srgbClr val="1A1A1A"/>
                </a:solidFill>
                <a:effectLst/>
                <a:latin typeface="+mj-lt"/>
              </a:rPr>
              <a:t>Этапы реализации проекта:</a:t>
            </a: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I</a:t>
            </a:r>
            <a:r>
              <a:rPr lang="ru-RU" b="0" i="0" u="sng" dirty="0">
                <a:solidFill>
                  <a:srgbClr val="1A1A1A"/>
                </a:solidFill>
                <a:effectLst/>
                <a:latin typeface="+mj-lt"/>
              </a:rPr>
              <a:t>. Подготовительный этап (1-2 недели)</a:t>
            </a: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1. Формулирование темы и цели: Определение актуальности, постановка задач проекта.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2. Изучение методической литературы: Подбор сказок, соответствующих возрасту и задачам духовно-нравственного воспитания ( "Теремок", "Репка", "Курочка Ряба", «</a:t>
            </a:r>
            <a:r>
              <a:rPr lang="ru-RU" dirty="0">
                <a:solidFill>
                  <a:srgbClr val="1A1A1A"/>
                </a:solidFill>
                <a:latin typeface="+mj-lt"/>
              </a:rPr>
              <a:t>Рукавичка», «Сорока-Белобока»,</a:t>
            </a: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 "Колобок", "Три медведя", "</a:t>
            </a:r>
            <a:r>
              <a:rPr lang="ru-RU" b="0" i="0" dirty="0" err="1">
                <a:solidFill>
                  <a:srgbClr val="1A1A1A"/>
                </a:solidFill>
                <a:effectLst/>
                <a:latin typeface="+mj-lt"/>
              </a:rPr>
              <a:t>Заюшкина</a:t>
            </a: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 избушка").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3. Подготовка «Волшебного сундучка», героя (хозяина сказок) Домовёнка Кузи.</a:t>
            </a:r>
            <a:endParaRPr lang="ru-RU" dirty="0">
              <a:solidFill>
                <a:srgbClr val="1A1A1A"/>
              </a:solidFill>
              <a:latin typeface="+mj-lt"/>
            </a:endParaRP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 Изготовление или украшение сундучка, который станет символом проекта и местом хранения</a:t>
            </a: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"сказок".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4. Создание предметно-развивающей среды: Подбор книг, иллюстраций, атрибутов для игр-драматизаций, материалов для продуктивной деятельности. Оформление уголка "</a:t>
            </a:r>
            <a:r>
              <a:rPr lang="ru-RU" b="0" i="0" dirty="0" err="1">
                <a:solidFill>
                  <a:srgbClr val="1A1A1A"/>
                </a:solidFill>
                <a:effectLst/>
                <a:latin typeface="+mj-lt"/>
              </a:rPr>
              <a:t>Книжкина</a:t>
            </a: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 полка" или "Мир сказок".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5. Взаимодействие с родителями: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Информирование о начале проекта, его целях и задачах через объявление,   индивидуальные беседы.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Предложение родителям совместно с детьми читать русские народные сказки </a:t>
            </a:r>
            <a:r>
              <a:rPr lang="ru-RU" b="0" i="0" dirty="0" err="1">
                <a:solidFill>
                  <a:srgbClr val="1A1A1A"/>
                </a:solidFill>
                <a:effectLst/>
                <a:latin typeface="+mj-lt"/>
              </a:rPr>
              <a:t>дома.А</a:t>
            </a: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 так же предложить изготовить атрибуты, героев сказок.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Привлечение к изготовлению атрибутов, костюмов или рисованию героев сказок.</a:t>
            </a:r>
          </a:p>
        </p:txBody>
      </p:sp>
    </p:spTree>
    <p:extLst>
      <p:ext uri="{BB962C8B-B14F-4D97-AF65-F5344CB8AC3E}">
        <p14:creationId xmlns:p14="http://schemas.microsoft.com/office/powerpoint/2010/main" val="184962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902C0C5-D25A-35B8-9334-447389E999D2}"/>
              </a:ext>
            </a:extLst>
          </p:cNvPr>
          <p:cNvSpPr txBox="1"/>
          <p:nvPr/>
        </p:nvSpPr>
        <p:spPr>
          <a:xfrm>
            <a:off x="335360" y="332657"/>
            <a:ext cx="10801200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buNone/>
            </a:pPr>
            <a:r>
              <a:rPr lang="ru-RU" sz="1600" b="0" i="0" dirty="0">
                <a:solidFill>
                  <a:srgbClr val="1A1A1A"/>
                </a:solidFill>
                <a:effectLst/>
                <a:latin typeface="YS Text"/>
              </a:rPr>
              <a:t> </a:t>
            </a:r>
            <a:r>
              <a:rPr lang="en-US" sz="1600" b="1" i="0" dirty="0">
                <a:solidFill>
                  <a:srgbClr val="1A1A1A"/>
                </a:solidFill>
                <a:effectLst/>
                <a:latin typeface="+mj-lt"/>
              </a:rPr>
              <a:t>II.</a:t>
            </a:r>
            <a:r>
              <a:rPr lang="ru-RU" sz="1600" b="1" i="0" dirty="0">
                <a:solidFill>
                  <a:srgbClr val="1A1A1A"/>
                </a:solidFill>
                <a:effectLst/>
                <a:latin typeface="+mj-lt"/>
              </a:rPr>
              <a:t>Основной (практический) этап (3-4 месяца)</a:t>
            </a:r>
          </a:p>
          <a:p>
            <a:pPr algn="l" rtl="0">
              <a:buNone/>
            </a:pP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Этот этап включает последовательное знакомство с 5-7 сказками. Каждой сказке посвящается 1-2 недели работы, в зависимости от сложности и глубины проработки.</a:t>
            </a:r>
          </a:p>
          <a:p>
            <a:pPr algn="l" rtl="0">
              <a:buNone/>
            </a:pP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Общая схема работы с каждой сказкой:</a:t>
            </a:r>
          </a:p>
          <a:p>
            <a:pPr algn="l" rtl="0">
              <a:buNone/>
            </a:pP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1. Презентация сказки из "Волшебного сундучка":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Воспитатель достает из сундучка атрибут, связанный со сказкой (например, игрушка-репка, домик-теремок, золотое яичко). Дети отгадывают сказку.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Чтение или рассказывание сказки (можно использовать настольный, пальчиковый театр, </a:t>
            </a:r>
            <a:r>
              <a:rPr lang="ru-RU" sz="1600" b="0" i="0" dirty="0" err="1">
                <a:solidFill>
                  <a:srgbClr val="1A1A1A"/>
                </a:solidFill>
                <a:effectLst/>
                <a:latin typeface="+mj-lt"/>
              </a:rPr>
              <a:t>фланелеграф</a:t>
            </a: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, куклы бибабо для наглядности).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Повторное чтение/показ сказки, по желанию детей.</a:t>
            </a:r>
          </a:p>
          <a:p>
            <a:pPr algn="l" rtl="0">
              <a:buNone/>
            </a:pP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2. Беседа по содержанию сказки и её нравственному смыслу: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Кто главные герои? Что они делали?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Кто был добрым? Кто был плохим? Почему?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Как герои помогали друг другу?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Что мы можем узнать из этой сказки?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(Например, после "Теремка": "Как хорошо, когда все дружат!", "Надо помогать друг другу, тогда все получится!").</a:t>
            </a:r>
          </a:p>
          <a:p>
            <a:pPr algn="l" rtl="0">
              <a:buNone/>
            </a:pP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3. Игровая деятельность по мотивам сказки: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Драматизация: Показ сказки с помощью игрушек, кукол или с участием детей в роли героев (воспитатель помогает).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Подвижные игры: "Мышки и кот" (по сказке "Репка"), "Зайка серенький сидит" (по сказке "</a:t>
            </a:r>
            <a:r>
              <a:rPr lang="ru-RU" sz="1600" b="0" i="0" dirty="0" err="1">
                <a:solidFill>
                  <a:srgbClr val="1A1A1A"/>
                </a:solidFill>
                <a:effectLst/>
                <a:latin typeface="+mj-lt"/>
              </a:rPr>
              <a:t>Заюшкина</a:t>
            </a: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 избушка").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Пальчиковые игры, артикуляционная гимнастика: По мотивам сказки (например, "Как дед репку тащил", "Как зверята в теремке жили").</a:t>
            </a:r>
            <a:b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sz="1600" b="0" i="0" dirty="0">
                <a:solidFill>
                  <a:srgbClr val="1A1A1A"/>
                </a:solidFill>
                <a:effectLst/>
                <a:latin typeface="+mj-lt"/>
              </a:rPr>
              <a:t>  •  Дидактические игры: "Собери картинку", "Найди пару", "Узнай героя по голосу", "Разложи по порядку" (сюжетные картинки).</a:t>
            </a:r>
          </a:p>
        </p:txBody>
      </p:sp>
    </p:spTree>
    <p:extLst>
      <p:ext uri="{BB962C8B-B14F-4D97-AF65-F5344CB8AC3E}">
        <p14:creationId xmlns:p14="http://schemas.microsoft.com/office/powerpoint/2010/main" val="307229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06148FB-3558-B3F7-C9A5-D53445D9774B}"/>
              </a:ext>
            </a:extLst>
          </p:cNvPr>
          <p:cNvSpPr txBox="1"/>
          <p:nvPr/>
        </p:nvSpPr>
        <p:spPr>
          <a:xfrm>
            <a:off x="1631504" y="751344"/>
            <a:ext cx="864096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4. Продуктивная деятельность: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Рисование: Любимых героев, иллюстраций к сказкам.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Лепка: Героев сказок, предметов из сказок (репка, домик).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Аппликация: Коллективные работы по сказкам (например, "Теремок дружбы").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Конструирование: Постройка домиков для героев из кубиков, конструктора.</a:t>
            </a: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5. Музыкальная деятельность: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Слушание песен, музыки, связанных со сказками или их героями.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Исполнение попевок, хороводов.</a:t>
            </a: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6. Взаимодействие с родителями на этапе: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Выставка детских работ по сказкам.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Оформление ширмы или стенда с рекомендациями для родителей по чтению сказок, вопросам для обсуждения с детьми.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Предложение родителям принести в группу свои любимые книги сказок для обмена и чтения.</a:t>
            </a:r>
          </a:p>
        </p:txBody>
      </p:sp>
    </p:spTree>
    <p:extLst>
      <p:ext uri="{BB962C8B-B14F-4D97-AF65-F5344CB8AC3E}">
        <p14:creationId xmlns:p14="http://schemas.microsoft.com/office/powerpoint/2010/main" val="376454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BA56A85-FD9F-FD8A-4FA1-4117E7999ADE}"/>
              </a:ext>
            </a:extLst>
          </p:cNvPr>
          <p:cNvSpPr txBox="1"/>
          <p:nvPr/>
        </p:nvSpPr>
        <p:spPr>
          <a:xfrm>
            <a:off x="1096656" y="470193"/>
            <a:ext cx="801903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buNone/>
            </a:pPr>
            <a:r>
              <a:rPr lang="en-US" b="1" i="0" dirty="0">
                <a:solidFill>
                  <a:srgbClr val="1A1A1A"/>
                </a:solidFill>
                <a:effectLst/>
                <a:latin typeface="+mj-lt"/>
              </a:rPr>
              <a:t>III</a:t>
            </a:r>
            <a:r>
              <a:rPr lang="ru-RU" b="1" i="0" dirty="0">
                <a:solidFill>
                  <a:srgbClr val="1A1A1A"/>
                </a:solidFill>
                <a:effectLst/>
                <a:latin typeface="+mj-lt"/>
              </a:rPr>
              <a:t>. Заключительный этап (1 неделя)</a:t>
            </a: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1. "Праздник сказок из сундучка":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Организация и проведение тематического развлечения, на котором дети показывают инсценировки любимых сказок (возможно, с участием родителей), читают стихи, поют песни, отгадывают загадки по сказкам.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Выставка всех детских творческих работ по проекту.</a:t>
            </a: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2. Анализ результатов проекта: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Оценка достижений детей (динамика в развитии речи, нравственных качеств, творческих способностей).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Анализ активности родителей.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Обобщение опыта работы воспитателей.</a:t>
            </a: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3. Перспективы дальнейшего развития: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Создание мини-музея народной игрушки или уголка русского быта.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Продолжение проекта с новыми сказками или сказками других народов.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  •  Создание собственного "</a:t>
            </a:r>
            <a:r>
              <a:rPr lang="ru-RU" b="0" i="0" dirty="0" err="1">
                <a:solidFill>
                  <a:srgbClr val="1A1A1A"/>
                </a:solidFill>
                <a:effectLst/>
                <a:latin typeface="+mj-lt"/>
              </a:rPr>
              <a:t>Сказкограда</a:t>
            </a: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" из рисунков и поделок.</a:t>
            </a:r>
          </a:p>
        </p:txBody>
      </p:sp>
    </p:spTree>
    <p:extLst>
      <p:ext uri="{BB962C8B-B14F-4D97-AF65-F5344CB8AC3E}">
        <p14:creationId xmlns:p14="http://schemas.microsoft.com/office/powerpoint/2010/main" val="126207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5D2BA71-0948-227E-7DB5-E66149A6EA6D}"/>
              </a:ext>
            </a:extLst>
          </p:cNvPr>
          <p:cNvSpPr txBox="1"/>
          <p:nvPr/>
        </p:nvSpPr>
        <p:spPr>
          <a:xfrm>
            <a:off x="983432" y="260649"/>
            <a:ext cx="878497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>
              <a:buNone/>
            </a:pPr>
            <a:r>
              <a:rPr lang="ru-RU" b="1" i="0" dirty="0">
                <a:solidFill>
                  <a:srgbClr val="1A1A1A"/>
                </a:solidFill>
                <a:effectLst/>
                <a:latin typeface="+mj-lt"/>
              </a:rPr>
              <a:t>Ожидаемые результаты:</a:t>
            </a:r>
          </a:p>
          <a:p>
            <a:pPr algn="l" rtl="0">
              <a:buNone/>
            </a:pP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•  Дети проявляют интерес к народным сказкам, узнают их героев.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•  У детей сформированы элементарные представления о таких нравственных качествах, как доброта, дружба, взаимопомощь.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•  Дети способны сопереживать героям, давать простейшую нравственную оценку их поступкам.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•  У детей обогащен словарный запас, развивается связная речь.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•  Дети активно участвуют в драматизациях, творческих играх, продуктивной деятельности по мотивам сказок.</a:t>
            </a:r>
            <a:br>
              <a:rPr lang="ru-RU" b="0" i="0" dirty="0">
                <a:solidFill>
                  <a:srgbClr val="1A1A1A"/>
                </a:solidFill>
                <a:effectLst/>
                <a:latin typeface="+mj-lt"/>
              </a:rPr>
            </a:br>
            <a:r>
              <a:rPr lang="ru-RU" b="0" i="0" dirty="0">
                <a:solidFill>
                  <a:srgbClr val="1A1A1A"/>
                </a:solidFill>
                <a:effectLst/>
                <a:latin typeface="+mj-lt"/>
              </a:rPr>
              <a:t>•  Родители активно вовлечены в образовательный процесс, осознают важность чтения сказок для духовно-нравственного развития ребенка.</a:t>
            </a:r>
          </a:p>
        </p:txBody>
      </p:sp>
    </p:spTree>
    <p:extLst>
      <p:ext uri="{BB962C8B-B14F-4D97-AF65-F5344CB8AC3E}">
        <p14:creationId xmlns:p14="http://schemas.microsoft.com/office/powerpoint/2010/main" val="390142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Дети-друзья 16 х 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13246688_TF03896101.potx" id="{A3AB8EB1-32C8-42D1-A2F7-9C8024EB1CB7}" vid="{880779B9-4198-47E8-81D9-8281AF4E13F9}"/>
    </a:ext>
  </a:extLst>
</a:theme>
</file>

<file path=ppt/theme/theme2.xml><?xml version="1.0" encoding="utf-8"?>
<a:theme xmlns:a="http://schemas.openxmlformats.org/drawingml/2006/main" name="Тема Offic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DA15C6C-6BB6-4DB6-B7D6-7F14EAB2CC5C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40262f94-9f35-4ac3-9a90-690165a166b7"/>
    <ds:schemaRef ds:uri="a4f35948-e619-41b3-aa29-22878b09cfd2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A369AEE-D726-45B1-ACA9-0D6048C36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Учебная презентация с детьми на школьном дворе, альбом (широкоэкранный формат)</Template>
  <TotalTime>336</TotalTime>
  <Words>164</Words>
  <Application>Microsoft Office PowerPoint</Application>
  <PresentationFormat>Произвольный</PresentationFormat>
  <Paragraphs>36</Paragraphs>
  <Slides>11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Дети-друзья 16 х 9</vt:lpstr>
      <vt:lpstr>                             МБДОУ «Детский сад №258»    Проект по духовно-нравственному воспитанию во 2 младшей группе Тема: "Сказки из сундучка Домовёнка Кузи: Путешествие в мир добра"  </vt:lpstr>
      <vt:lpstr>Вид проекта: Познавательно-творческий, групповой, среднесрочный ( 3-4 месяца , с изучением нескольких сказок по очереди). Участники проекта: Воспитатели, дети 2-й младшей группы (3-4 года), родители (законные представители). </vt:lpstr>
      <vt:lpstr>Актуальность:</vt:lpstr>
      <vt:lpstr>Цель проекта: Формирование основ духовно-нравственного воспитания у детей 2-й младшей группы посредством ознакомления с народными сказками и творческой деятельности на их основе.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Проект по духовно-нравственному воспитанию во 2 младшей группе Тема: "Сказки из сундучка Домовёнка Кузи: Путешествие в мир добра"  </dc:title>
  <dc:creator>viktoriakarezina5@gmail.com</dc:creator>
  <cp:keywords/>
  <cp:lastModifiedBy>Пользователь</cp:lastModifiedBy>
  <cp:revision>15</cp:revision>
  <dcterms:created xsi:type="dcterms:W3CDTF">2025-12-14T09:33:55Z</dcterms:created>
  <dcterms:modified xsi:type="dcterms:W3CDTF">2026-04-08T11:44:16Z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0x010100AA3F7D94069FF64A86F7DFF56D60E3BE</vt:lpwstr>
  </property>
</Properties>
</file>