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8" r:id="rId12"/>
    <p:sldId id="269" r:id="rId13"/>
    <p:sldId id="270" r:id="rId14"/>
    <p:sldId id="272" r:id="rId15"/>
    <p:sldId id="271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-79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A4E8277-9A04-41B8-87D5-010A7408B0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F43F5A83-4F1A-4117-BD85-4C430EDBAF9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0CCF553D-A994-4C5D-B718-7CD2B2E9F5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7E79-95D0-42DC-86CD-578EC1DFA0D0}" type="datetimeFigureOut">
              <a:rPr lang="ru-RU" smtClean="0"/>
              <a:pPr/>
              <a:t>04.04.2022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FC1F8260-B230-400A-A14D-ACA69D356E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1B1F3E01-C69F-4760-902A-9ECF1CA908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E36F0-34E0-4707-AA77-DC1E7CAEC3B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966037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E37448B-5F74-41E8-B89E-FC1D2C6CF1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44321C04-78FB-4D72-81FA-B6B78C97F1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BE33DD8B-7C87-48F8-8400-35CCC32D01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7E79-95D0-42DC-86CD-578EC1DFA0D0}" type="datetimeFigureOut">
              <a:rPr lang="ru-RU" smtClean="0"/>
              <a:pPr/>
              <a:t>04.04.2022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CB97F64B-D73A-4147-9D09-06146038FD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791CA1EE-CFC8-4C8D-B533-E942B32DA3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E36F0-34E0-4707-AA77-DC1E7CAEC3B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739721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6A1CF166-AF04-4DC3-AE38-0E7DF8755A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1F1F2F18-140B-4B8C-BA49-98B468A338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72461D6E-190F-458F-B9B8-95C8699A7C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7E79-95D0-42DC-86CD-578EC1DFA0D0}" type="datetimeFigureOut">
              <a:rPr lang="ru-RU" smtClean="0"/>
              <a:pPr/>
              <a:t>04.04.2022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14DF0BE3-C114-40EF-8F3D-90E5F75992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1DF9F912-19DC-43F7-A3B7-7BA74A9EAA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E36F0-34E0-4707-AA77-DC1E7CAEC3B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55916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C51A0265-B3FF-4F60-BD48-8D6A334C04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7F03EB25-E865-4521-8ED5-74FB890225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65DFB5D9-EF92-4038-9C3A-5A6BA5E90D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A0A1C309-F1F7-4A68-A5FE-63747CA8E9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7E79-95D0-42DC-86CD-578EC1DFA0D0}" type="datetimeFigureOut">
              <a:rPr lang="ru-RU" smtClean="0"/>
              <a:pPr/>
              <a:t>04.04.2022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5696833C-7375-41D9-87FC-2CB4A37B04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BB07C81C-1D1A-428E-AFFD-F5F6AB4510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E36F0-34E0-4707-AA77-DC1E7CAEC3B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693947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2E6A3C64-EC5C-497E-B1E4-088E4D05F0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B1B81035-408A-4A3C-B5A1-B1BF9FBF35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EE959D63-711A-4B2A-A5F8-D0C42B8FF3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C0224A56-6ED5-427C-98C0-09CE8FE8297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B52FA13C-2469-4E7E-9AD8-803C46B4528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="" xmlns:a16="http://schemas.microsoft.com/office/drawing/2014/main" id="{0FC18539-3047-4F66-B762-E5057482D1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7E79-95D0-42DC-86CD-578EC1DFA0D0}" type="datetimeFigureOut">
              <a:rPr lang="ru-RU" smtClean="0"/>
              <a:pPr/>
              <a:t>04.04.2022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21D74706-B8D7-4EB7-B821-B0DB1332B5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="" xmlns:a16="http://schemas.microsoft.com/office/drawing/2014/main" id="{D64DA7DE-93CB-49A0-9B50-8C6D55CCFB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E36F0-34E0-4707-AA77-DC1E7CAEC3B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550523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5E5B5C6-CAEA-43AF-AAD0-B0A2B219B3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C9F76F19-301C-4EA4-8BC4-34382136F7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7E79-95D0-42DC-86CD-578EC1DFA0D0}" type="datetimeFigureOut">
              <a:rPr lang="ru-RU" smtClean="0"/>
              <a:pPr/>
              <a:t>04.04.2022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76AE9FB0-679A-421B-830A-517E2C1CCB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DE155C45-1D5C-48CC-9C8F-9E5F862D45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E36F0-34E0-4707-AA77-DC1E7CAEC3B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580439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46FB45DF-4834-47E9-B17F-E8B8EFCB76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7E79-95D0-42DC-86CD-578EC1DFA0D0}" type="datetimeFigureOut">
              <a:rPr lang="ru-RU" smtClean="0"/>
              <a:pPr/>
              <a:t>04.04.2022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D6B2E067-BE4E-40DE-A9E7-A0364114E5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5B3AFA63-9E14-4FF8-B94B-46C37EF790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E36F0-34E0-4707-AA77-DC1E7CAEC3B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342428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A8039AD-D079-42AD-AF9B-AC2416B17B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9EFD4A8B-B4D6-4406-B497-999C87F4AD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89A8157B-DA98-40F7-AF70-426A037CC6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9FFDD67B-645D-46EE-9D25-02B6A1A270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7E79-95D0-42DC-86CD-578EC1DFA0D0}" type="datetimeFigureOut">
              <a:rPr lang="ru-RU" smtClean="0"/>
              <a:pPr/>
              <a:t>04.04.2022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219CB6B1-7113-4EAC-9A98-FE73A634DF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4065E679-97C5-41C0-9BFB-969138B8BA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E36F0-34E0-4707-AA77-DC1E7CAEC3B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503010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B829092-208F-444C-ACFF-67C915C2B7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7138C021-D231-4677-9B64-BA27624C970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733F0503-5526-4C6B-8CF8-BB549790EE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FE74B4B2-7F83-4CD1-93C8-ED2A3820DF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7E79-95D0-42DC-86CD-578EC1DFA0D0}" type="datetimeFigureOut">
              <a:rPr lang="ru-RU" smtClean="0"/>
              <a:pPr/>
              <a:t>04.04.2022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F4B78076-184E-45FE-89F7-AF46DB7AE6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27473139-90BA-4559-8AC3-39AB168713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E36F0-34E0-4707-AA77-DC1E7CAEC3B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970550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FEC39F34-AAF9-4328-B5DF-3C50910B13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AD0FDDBF-9D49-4A06-92A8-EA013A0086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2A66739C-DAB4-4F35-9912-89A8B5FBB3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7E79-95D0-42DC-86CD-578EC1DFA0D0}" type="datetimeFigureOut">
              <a:rPr lang="ru-RU" smtClean="0"/>
              <a:pPr/>
              <a:t>04.04.2022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D4E2FDCA-7B52-4D36-870E-EC0B0992B4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4B74C25D-FF48-4405-9E4C-54E368A01C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E36F0-34E0-4707-AA77-DC1E7CAEC3B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533663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="" xmlns:a16="http://schemas.microsoft.com/office/drawing/2014/main" id="{8DBFB8A5-72B1-4CCE-9105-AFC3640636E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A66FFC86-4906-4FE5-B413-6E76B7F6FB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E9E2D08F-BCD4-401F-B874-B3FC6AB384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7E79-95D0-42DC-86CD-578EC1DFA0D0}" type="datetimeFigureOut">
              <a:rPr lang="ru-RU" smtClean="0"/>
              <a:pPr/>
              <a:t>04.04.2022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A697AC68-D131-4F0B-A9C8-FF3FAA9707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4C60B1C1-8713-4318-A9A0-9EE028B580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E36F0-34E0-4707-AA77-DC1E7CAEC3B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464490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731A9D0-0391-402E-A660-2DB01D80C3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3F12BF1A-664F-4DAC-81B2-A7C8B73F4E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7633C5E1-C90F-4D13-9883-B8F28E6815F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C27E79-95D0-42DC-86CD-578EC1DFA0D0}" type="datetimeFigureOut">
              <a:rPr lang="ru-RU" smtClean="0"/>
              <a:pPr/>
              <a:t>04.04.2022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C51DBB44-F5FF-49FE-B2D9-FEB8306509E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E7A959AB-7D87-4158-B4CF-07D392E3B0B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3E36F0-34E0-4707-AA77-DC1E7CAEC3B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73573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microsoft.com/office/2007/relationships/hdphoto" Target="../media/hdphoto2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4FCE622-D4EB-4514-A93C-3AF9C8169A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9903"/>
            <a:ext cx="10515600" cy="1289153"/>
          </a:xfrm>
        </p:spPr>
        <p:txBody>
          <a:bodyPr>
            <a:noAutofit/>
          </a:bodyPr>
          <a:lstStyle/>
          <a:p>
            <a:pPr algn="ctr"/>
            <a:r>
              <a:rPr lang="ru-RU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Жизнь и творчество </a:t>
            </a:r>
            <a:br>
              <a:rPr lang="ru-RU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Омара Хайяма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A508AD91-CE92-4452-ADA8-C5C1A1B876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46420" y="3817619"/>
            <a:ext cx="5707380" cy="2675255"/>
          </a:xfrm>
          <a:noFill/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b="1" dirty="0"/>
              <a:t>Выполнила учитель русского языка и литературы </a:t>
            </a:r>
          </a:p>
          <a:p>
            <a:pPr marL="0" indent="0">
              <a:buNone/>
            </a:pPr>
            <a:r>
              <a:rPr lang="ru-RU" sz="3200" b="1" dirty="0"/>
              <a:t>МОУ «СОШ № 3» </a:t>
            </a:r>
          </a:p>
          <a:p>
            <a:pPr marL="0" indent="0">
              <a:buNone/>
            </a:pPr>
            <a:r>
              <a:rPr lang="ru-RU" sz="3200" b="1" dirty="0"/>
              <a:t>г. Магнитогорска </a:t>
            </a:r>
          </a:p>
          <a:p>
            <a:pPr marL="0" indent="0">
              <a:buNone/>
            </a:pPr>
            <a:r>
              <a:rPr lang="ru-RU" sz="3200" b="1" dirty="0"/>
              <a:t>Кононович Наталья Павловна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79B847EA-4208-456E-9425-09D0445F9C8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920" y="1667513"/>
            <a:ext cx="4545631" cy="482536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493706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6BE70C08-75F6-4328-9669-6C5E015A03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Омар Хайям</a:t>
            </a:r>
            <a:r>
              <a:rPr lang="ru-RU" sz="4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4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4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(18 мая 1048-1112)</a:t>
            </a:r>
            <a:endParaRPr lang="ru-RU" b="1" dirty="0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343A732B-D3EB-4DEA-8F55-4055B9FA93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06340" y="3177540"/>
            <a:ext cx="6827704" cy="299942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Гияс</a:t>
            </a:r>
            <a:r>
              <a:rPr lang="ru-RU" sz="4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-ад-Дин Абу-аль- </a:t>
            </a:r>
            <a:r>
              <a:rPr lang="ru-RU" sz="4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Фатх</a:t>
            </a:r>
            <a:r>
              <a:rPr lang="ru-RU" sz="4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Омар ибн Ибрагим Хайям </a:t>
            </a:r>
            <a:r>
              <a:rPr lang="ru-RU" sz="4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Нишапури</a:t>
            </a:r>
            <a:endParaRPr lang="ru-RU" sz="4400" b="1" dirty="0"/>
          </a:p>
        </p:txBody>
      </p:sp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2149D35A-5E11-46CC-9A01-1DBB1B2F1F1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5333" r="5120" b="9931"/>
          <a:stretch/>
        </p:blipFill>
        <p:spPr>
          <a:xfrm>
            <a:off x="357956" y="1888680"/>
            <a:ext cx="4442644" cy="460419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826080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9351A232-E031-40AD-992A-579A6A59DF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4340" y="365125"/>
            <a:ext cx="10919460" cy="1325563"/>
          </a:xfrm>
        </p:spPr>
        <p:txBody>
          <a:bodyPr>
            <a:normAutofit/>
          </a:bodyPr>
          <a:lstStyle/>
          <a:p>
            <a:pPr algn="ctr"/>
            <a:r>
              <a:rPr lang="ru-RU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Нишапур</a:t>
            </a:r>
            <a:r>
              <a:rPr lang="ru-RU" b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- </a:t>
            </a:r>
            <a:r>
              <a:rPr lang="ru-RU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один из главных культурных центров древнего Ирана </a:t>
            </a:r>
            <a:endParaRPr lang="ru-RU" b="1" dirty="0"/>
          </a:p>
        </p:txBody>
      </p:sp>
      <p:pic>
        <p:nvPicPr>
          <p:cNvPr id="5" name="Объект 4">
            <a:extLst>
              <a:ext uri="{FF2B5EF4-FFF2-40B4-BE49-F238E27FC236}">
                <a16:creationId xmlns="" xmlns:a16="http://schemas.microsoft.com/office/drawing/2014/main" id="{FBA6889F-4D9B-4F27-9E91-358B6AE34D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" t="8716" r="-4344" b="21192"/>
          <a:stretch/>
        </p:blipFill>
        <p:spPr>
          <a:xfrm>
            <a:off x="144993" y="1690688"/>
            <a:ext cx="5455707" cy="4982923"/>
          </a:xfrm>
        </p:spPr>
      </p:pic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A71CE5C5-8175-4282-A438-FD6F3D0FBBA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9736" t="3157" r="14474" b="21579"/>
          <a:stretch/>
        </p:blipFill>
        <p:spPr>
          <a:xfrm>
            <a:off x="5478674" y="1690688"/>
            <a:ext cx="6690358" cy="498292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11022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7F95818-7ECB-4662-A638-C9DE5001FE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66660" y="143102"/>
            <a:ext cx="4465320" cy="6571796"/>
          </a:xfrm>
        </p:spPr>
        <p:txBody>
          <a:bodyPr>
            <a:noAutofit/>
          </a:bodyPr>
          <a:lstStyle/>
          <a:p>
            <a:pPr algn="ctr"/>
            <a:r>
              <a:rPr lang="ru-RU" sz="6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Исфахан Самарканд Герат </a:t>
            </a:r>
            <a:br>
              <a:rPr lang="ru-RU" sz="6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6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Бухара  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="" xmlns:a16="http://schemas.microsoft.com/office/drawing/2014/main" id="{C4F60F50-5609-4096-B83B-222FB2387F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020" y="143102"/>
            <a:ext cx="7198643" cy="6571796"/>
          </a:xfrm>
        </p:spPr>
      </p:pic>
    </p:spTree>
    <p:extLst>
      <p:ext uri="{BB962C8B-B14F-4D97-AF65-F5344CB8AC3E}">
        <p14:creationId xmlns="" xmlns:p14="http://schemas.microsoft.com/office/powerpoint/2010/main" val="3284740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7F9A48F-8BDB-42B4-AB1C-D75314FA2B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Омар Хайям – ученый: математик, физик, астроном, философ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65903C03-BB59-4118-A899-61249151C1A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548" t="7539" r="7520" b="7066"/>
          <a:stretch/>
        </p:blipFill>
        <p:spPr>
          <a:xfrm>
            <a:off x="6265810" y="1965960"/>
            <a:ext cx="5724718" cy="4217670"/>
          </a:xfrm>
          <a:prstGeom prst="rect">
            <a:avLst/>
          </a:prstGeom>
        </p:spPr>
      </p:pic>
      <p:pic>
        <p:nvPicPr>
          <p:cNvPr id="5" name="Объект 4">
            <a:extLst>
              <a:ext uri="{FF2B5EF4-FFF2-40B4-BE49-F238E27FC236}">
                <a16:creationId xmlns="" xmlns:a16="http://schemas.microsoft.com/office/drawing/2014/main" id="{88D11350-3E36-4E52-A895-A59021E066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973" y="1965960"/>
            <a:ext cx="5729028" cy="4217669"/>
          </a:xfrm>
        </p:spPr>
      </p:pic>
    </p:spTree>
    <p:extLst>
      <p:ext uri="{BB962C8B-B14F-4D97-AF65-F5344CB8AC3E}">
        <p14:creationId xmlns="" xmlns:p14="http://schemas.microsoft.com/office/powerpoint/2010/main" val="3119484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6D90719-A67B-44CA-9CAA-866E0A5BCE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Мавзолей – символ признательности и уважения великому поэту и ученому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4369CF63-200B-4144-BA4D-95DDFDCB95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52460" y="4851399"/>
            <a:ext cx="3611880" cy="16414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Город </a:t>
            </a:r>
            <a:r>
              <a:rPr lang="ru-RU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Нишапур</a:t>
            </a:r>
            <a:endParaRPr lang="ru-RU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4ED7714C-D6A5-4B3D-B195-C7F785E196D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691" y="1825625"/>
            <a:ext cx="7285149" cy="484917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03308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6A72852F-05A8-448E-BD87-9F949A0017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Омар Хайям – великий поэт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002A9935-8971-4C85-9F39-2A0AB7095B2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ackgroundRemoval t="6667" b="94797" l="3419" r="95116">
                        <a14:foregroundMark x1="3419" y1="9756" x2="3419" y2="9756"/>
                        <a14:foregroundMark x1="5128" y1="9756" x2="5128" y2="9756"/>
                        <a14:foregroundMark x1="10256" y1="16585" x2="10256" y2="16585"/>
                        <a14:foregroundMark x1="18681" y1="22276" x2="18681" y2="22276"/>
                        <a14:foregroundMark x1="11111" y1="7480" x2="62149" y2="13171"/>
                        <a14:foregroundMark x1="4274" y1="9756" x2="4274" y2="79512"/>
                        <a14:foregroundMark x1="4274" y1="79512" x2="8547" y2="93984"/>
                        <a14:foregroundMark x1="8547" y1="93984" x2="20635" y2="91545"/>
                        <a14:foregroundMark x1="20635" y1="91545" x2="34676" y2="92520"/>
                        <a14:foregroundMark x1="34676" y1="92520" x2="38339" y2="91382"/>
                        <a14:foregroundMark x1="45055" y1="80000" x2="45055" y2="80000"/>
                        <a14:foregroundMark x1="51038" y1="18862" x2="41514" y2="73659"/>
                        <a14:foregroundMark x1="41514" y1="73659" x2="72283" y2="61951"/>
                        <a14:foregroundMark x1="72283" y1="61951" x2="84005" y2="71545"/>
                        <a14:foregroundMark x1="84005" y1="71545" x2="89499" y2="87967"/>
                        <a14:foregroundMark x1="89499" y1="87967" x2="64591" y2="89919"/>
                        <a14:foregroundMark x1="64591" y1="89919" x2="57021" y2="81138"/>
                        <a14:foregroundMark x1="63004" y1="61951" x2="63004" y2="61951"/>
                        <a14:foregroundMark x1="69719" y1="10894" x2="94017" y2="15610"/>
                        <a14:foregroundMark x1="94017" y1="15610" x2="82662" y2="6341"/>
                        <a14:foregroundMark x1="82662" y1="6341" x2="71306" y2="6829"/>
                        <a14:foregroundMark x1="71306" y1="6829" x2="71429" y2="8618"/>
                        <a14:foregroundMark x1="95238" y1="15447" x2="95238" y2="15447"/>
                        <a14:foregroundMark x1="93529" y1="9756" x2="95238" y2="10894"/>
                        <a14:foregroundMark x1="88523" y1="4065" x2="96459" y2="13821"/>
                        <a14:foregroundMark x1="96459" y1="13821" x2="98168" y2="73496"/>
                        <a14:foregroundMark x1="98168" y1="73496" x2="93407" y2="94797"/>
                        <a14:foregroundMark x1="93407" y1="94797" x2="93529" y2="83415"/>
                        <a14:foregroundMark x1="94383" y1="62927" x2="94383" y2="6292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7354" y="1747096"/>
            <a:ext cx="4479608" cy="3363808"/>
          </a:xfrm>
          <a:prstGeom prst="rect">
            <a:avLst/>
          </a:prstGeom>
        </p:spPr>
      </p:pic>
      <p:pic>
        <p:nvPicPr>
          <p:cNvPr id="7" name="Объект 6">
            <a:extLst>
              <a:ext uri="{FF2B5EF4-FFF2-40B4-BE49-F238E27FC236}">
                <a16:creationId xmlns="" xmlns:a16="http://schemas.microsoft.com/office/drawing/2014/main" id="{7EEACCED-0823-4764-915E-7BC2B4173D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934" y="2822518"/>
            <a:ext cx="2766060" cy="3464617"/>
          </a:xfrm>
        </p:spPr>
      </p:pic>
      <p:pic>
        <p:nvPicPr>
          <p:cNvPr id="13" name="Рисунок 12">
            <a:extLst>
              <a:ext uri="{FF2B5EF4-FFF2-40B4-BE49-F238E27FC236}">
                <a16:creationId xmlns="" xmlns:a16="http://schemas.microsoft.com/office/drawing/2014/main" id="{A6929B06-14A3-4E4C-AEAF-E536348D7FD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1248" t="1870" r="12709"/>
          <a:stretch/>
        </p:blipFill>
        <p:spPr>
          <a:xfrm>
            <a:off x="8889683" y="1699521"/>
            <a:ext cx="2788920" cy="3598998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6B4E197E-C930-4AFF-A4FB-91B8C108482B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="" xmlns:a14="http://schemas.microsoft.com/office/drawing/2010/main">
                  <a14:imgLayer r:embed="rId7">
                    <a14:imgEffect>
                      <a14:backgroundRemoval t="19625" b="77125" l="5000" r="96625">
                        <a14:foregroundMark x1="31375" y1="41625" x2="31375" y2="41625"/>
                        <a14:foregroundMark x1="16875" y1="22000" x2="28250" y2="33250"/>
                        <a14:foregroundMark x1="28250" y1="33250" x2="44500" y2="37875"/>
                        <a14:foregroundMark x1="44500" y1="37875" x2="47500" y2="39875"/>
                        <a14:foregroundMark x1="16875" y1="22000" x2="5500" y2="25375"/>
                        <a14:foregroundMark x1="5500" y1="25375" x2="1625" y2="59750"/>
                        <a14:foregroundMark x1="1625" y1="59750" x2="7250" y2="80375"/>
                        <a14:foregroundMark x1="7250" y1="80375" x2="22500" y2="81500"/>
                        <a14:foregroundMark x1="22500" y1="81500" x2="52125" y2="77125"/>
                        <a14:foregroundMark x1="52125" y1="77125" x2="46625" y2="73000"/>
                        <a14:foregroundMark x1="33000" y1="67125" x2="33000" y2="67125"/>
                        <a14:foregroundMark x1="88375" y1="28750" x2="92625" y2="33875"/>
                        <a14:foregroundMark x1="89250" y1="26250" x2="94750" y2="36500"/>
                        <a14:foregroundMark x1="94750" y1="36500" x2="96625" y2="74750"/>
                        <a14:foregroundMark x1="96625" y1="74750" x2="95125" y2="74750"/>
                        <a14:foregroundMark x1="94250" y1="63625" x2="94250" y2="63625"/>
                        <a14:foregroundMark x1="12625" y1="33000" x2="5375" y2="69250"/>
                        <a14:foregroundMark x1="5375" y1="69250" x2="5000" y2="68750"/>
                        <a14:foregroundMark x1="19500" y1="22000" x2="47875" y2="29625"/>
                        <a14:foregroundMark x1="47875" y1="29625" x2="47500" y2="28750"/>
                        <a14:foregroundMark x1="38125" y1="26250" x2="38125" y2="26250"/>
                        <a14:foregroundMark x1="17750" y1="25375" x2="17750" y2="25375"/>
                        <a14:foregroundMark x1="17750" y1="25375" x2="17750" y2="25375"/>
                        <a14:foregroundMark x1="18625" y1="23750" x2="16875" y2="25375"/>
                        <a14:foregroundMark x1="16875" y1="23750" x2="31500" y2="25375"/>
                        <a14:foregroundMark x1="31500" y1="25375" x2="42375" y2="23500"/>
                        <a14:foregroundMark x1="42375" y1="23500" x2="55125" y2="29625"/>
                        <a14:backgroundMark x1="5875" y1="16875" x2="5875" y2="16875"/>
                        <a14:backgroundMark x1="5875" y1="18625" x2="5875" y2="18625"/>
                        <a14:backgroundMark x1="8375" y1="17750" x2="8375" y2="17750"/>
                        <a14:backgroundMark x1="11750" y1="10125" x2="11750" y2="10125"/>
                        <a14:backgroundMark x1="12625" y1="10125" x2="12625" y2="10125"/>
                        <a14:backgroundMark x1="12625" y1="10125" x2="12625" y2="10125"/>
                        <a14:backgroundMark x1="34750" y1="19500" x2="34750" y2="19500"/>
                        <a14:backgroundMark x1="35625" y1="19500" x2="35625" y2="19500"/>
                        <a14:backgroundMark x1="66250" y1="19500" x2="66250" y2="19500"/>
                        <a14:backgroundMark x1="66250" y1="19500" x2="66250" y2="19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1336" t="12734" r="1333" b="17638"/>
          <a:stretch/>
        </p:blipFill>
        <p:spPr>
          <a:xfrm>
            <a:off x="4219100" y="3551423"/>
            <a:ext cx="4479608" cy="311896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499491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22E42409-EBE3-441B-BF04-C7BF09AFCD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05741"/>
            <a:ext cx="10515600" cy="1165859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Рубаи – одна из самых сложных жанровых форм  таджикско-персидской поэзии</a:t>
            </a:r>
            <a:endParaRPr lang="ru-RU" b="1" dirty="0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FDCCD2D1-B3B9-44CC-88F1-041D9510C2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11324"/>
            <a:ext cx="10515600" cy="4666615"/>
          </a:xfrm>
        </p:spPr>
        <p:txBody>
          <a:bodyPr>
            <a:normAutofit/>
          </a:bodyPr>
          <a:lstStyle/>
          <a:p>
            <a:pPr marL="220980" indent="0" algn="just">
              <a:buNone/>
            </a:pPr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Этот мир – эти горы. долины, мо</a:t>
            </a:r>
            <a:r>
              <a:rPr lang="ru-RU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ря</a:t>
            </a:r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0980" indent="0" algn="just">
              <a:buNone/>
            </a:pPr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Как волшебный фонарь. Словно лампа – за</a:t>
            </a:r>
            <a:r>
              <a:rPr lang="ru-RU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ря</a:t>
            </a:r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0980" indent="0" algn="just">
              <a:buNone/>
            </a:pPr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Жизнь твоя -  на стекло нанесённый рисунок,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0980" indent="0" algn="just">
              <a:buNone/>
            </a:pPr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Неподвижно застывший внутри фона</a:t>
            </a:r>
            <a:r>
              <a:rPr lang="ru-RU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ря</a:t>
            </a:r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0980" indent="0" algn="just">
              <a:buNone/>
            </a:pPr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468880" indent="0" algn="just">
              <a:buNone/>
            </a:pPr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Вместо злата и жемчуга с янтар</a:t>
            </a:r>
            <a:r>
              <a:rPr lang="ru-RU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ём</a:t>
            </a:r>
            <a:endParaRPr lang="ru-RU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468880" indent="0" algn="just">
              <a:buNone/>
            </a:pPr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Мы другое богатство себе избер</a:t>
            </a:r>
            <a:r>
              <a:rPr lang="ru-RU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ём</a:t>
            </a:r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468880" indent="0" algn="just">
              <a:buNone/>
            </a:pPr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Сбрось наряды , прикрой своё тело старь</a:t>
            </a:r>
            <a:r>
              <a:rPr lang="ru-RU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ём</a:t>
            </a:r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468880" indent="0" algn="just">
              <a:buNone/>
            </a:pPr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Но и в жалких лохмотьях – останься цар</a:t>
            </a:r>
            <a:r>
              <a:rPr lang="ru-RU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ём</a:t>
            </a:r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! 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472522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2C1D886-D9EA-430C-851A-1600A9F7CB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В чём же особенности поэзии </a:t>
            </a:r>
            <a:br>
              <a:rPr lang="ru-RU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Омара Хайяма?</a:t>
            </a:r>
            <a:endParaRPr lang="ru-RU" b="1" dirty="0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096EBA17-C8D9-4351-9A21-C562B87436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7250" y="2080259"/>
            <a:ext cx="11105966" cy="4412615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ü"/>
            </a:pPr>
            <a:r>
              <a:rPr lang="ru-RU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Общечеловеческие идеи</a:t>
            </a:r>
            <a:endParaRPr lang="ru-RU" sz="3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ü"/>
            </a:pPr>
            <a:r>
              <a:rPr lang="ru-RU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Необыкновенная музыкальность и ритмичность</a:t>
            </a:r>
            <a:endParaRPr lang="ru-RU" sz="3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ü"/>
            </a:pPr>
            <a:r>
              <a:rPr lang="ru-RU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Изящество отделки каждой фразы  </a:t>
            </a:r>
            <a:endParaRPr lang="ru-RU" sz="3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ü"/>
            </a:pPr>
            <a:r>
              <a:rPr lang="ru-RU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Глубина философской мысли</a:t>
            </a:r>
            <a:endParaRPr lang="ru-RU" sz="3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ü"/>
            </a:pPr>
            <a:r>
              <a:rPr lang="ru-RU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Яркие образы</a:t>
            </a:r>
            <a:endParaRPr lang="ru-RU" sz="3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ü"/>
            </a:pPr>
            <a:r>
              <a:rPr lang="ru-RU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Непосредственность взглядов на мир лирического героя</a:t>
            </a:r>
            <a:endParaRPr lang="ru-RU" sz="3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205554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8CB2F79-610A-49F2-94FC-3E00A9AD1E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900" y="365125"/>
            <a:ext cx="11567160" cy="131603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Идейно-тематическое своеобразие лирики</a:t>
            </a:r>
            <a:br>
              <a:rPr lang="ru-RU" sz="4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4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Омара Хайяма</a:t>
            </a:r>
            <a:br>
              <a:rPr lang="ru-RU" sz="4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Философская лирика</a:t>
            </a:r>
            <a:r>
              <a:rPr lang="ru-RU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ru-RU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ru-RU" dirty="0"/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1904FD16-6660-4B85-B29E-D73E34B1EB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42900" y="1681163"/>
            <a:ext cx="5654675" cy="1316037"/>
          </a:xfrm>
        </p:spPr>
        <p:txBody>
          <a:bodyPr>
            <a:norm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Утверждение права человека на </a:t>
            </a:r>
            <a:r>
              <a:rPr lang="ru-RU" sz="240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радость </a:t>
            </a:r>
            <a:r>
              <a:rPr lang="ru-RU" sz="240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бытия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ru-RU" dirty="0"/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3E8B5853-0D56-4E6C-84F8-4A920A5789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0" y="2880045"/>
            <a:ext cx="5997575" cy="361283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Прощалась капля с морем – вся в слезах!</a:t>
            </a:r>
          </a:p>
          <a:p>
            <a:pPr marL="0" indent="0" algn="just">
              <a:buNone/>
            </a:pPr>
            <a:r>
              <a:rPr lang="ru-RU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Смеялось вольно море – всё в лучах:</a:t>
            </a:r>
          </a:p>
          <a:p>
            <a:pPr marL="0" indent="0" algn="just">
              <a:buNone/>
            </a:pPr>
            <a:r>
              <a:rPr lang="ru-RU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«Взлетай на небо, упадай на землю –</a:t>
            </a:r>
          </a:p>
          <a:p>
            <a:pPr marL="0" indent="0" algn="just">
              <a:buNone/>
            </a:pPr>
            <a:r>
              <a:rPr lang="ru-RU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Конец один – в моих волнах».</a:t>
            </a:r>
          </a:p>
          <a:p>
            <a:endParaRPr lang="ru-RU" dirty="0"/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17A5CBD4-BE3F-4ACE-B938-0767891562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897381"/>
            <a:ext cx="5183188" cy="708660"/>
          </a:xfrm>
        </p:spPr>
        <p:txBody>
          <a:bodyPr>
            <a:normAutofit lnSpcReduction="10000"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Любовь - 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первооснова человеческого существования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D5739239-7C0D-4730-AA90-878DF2C33D2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94426" y="2880045"/>
            <a:ext cx="5715634" cy="330961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Изначальней</a:t>
            </a:r>
            <a:r>
              <a:rPr lang="ru-RU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всего остального – любовь.</a:t>
            </a:r>
          </a:p>
          <a:p>
            <a:pPr marL="0" indent="0" algn="just">
              <a:buNone/>
            </a:pPr>
            <a:r>
              <a:rPr lang="ru-RU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песне юности первое слово – любовь.</a:t>
            </a:r>
          </a:p>
          <a:p>
            <a:pPr marL="0" indent="0" algn="just">
              <a:buNone/>
            </a:pPr>
            <a:r>
              <a:rPr lang="ru-RU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 несведущий в мире любви, горемыка. </a:t>
            </a:r>
          </a:p>
          <a:p>
            <a:pPr marL="0" indent="0" algn="just">
              <a:buNone/>
            </a:pPr>
            <a:r>
              <a:rPr lang="ru-RU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Знай, что всей нашей жизни основа – любовь!</a:t>
            </a:r>
          </a:p>
          <a:p>
            <a:endParaRPr lang="ru-RU" dirty="0"/>
          </a:p>
        </p:txBody>
      </p:sp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910975E2-2311-4BD8-8E81-50E55CC1AA8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1362" t="24519" r="31327" b="41990"/>
          <a:stretch/>
        </p:blipFill>
        <p:spPr>
          <a:xfrm>
            <a:off x="3885703" y="4196082"/>
            <a:ext cx="2286497" cy="257079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673410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4C5469A-7AC1-4D36-ABF0-D6A2DD5F1B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020" y="320041"/>
            <a:ext cx="12031980" cy="1505584"/>
          </a:xfrm>
        </p:spPr>
        <p:txBody>
          <a:bodyPr>
            <a:noAutofit/>
          </a:bodyPr>
          <a:lstStyle/>
          <a:p>
            <a:pPr algn="ctr"/>
            <a:r>
              <a:rPr lang="ru-RU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Идейно-тематическое своеобразие лирики Омара Хайяма</a:t>
            </a:r>
            <a:br>
              <a:rPr lang="ru-RU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Тема любования картинами земного рая.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8CC796CF-5ADC-4F11-988F-6DC3D06AE6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0520" y="2496500"/>
            <a:ext cx="11083290" cy="3616643"/>
          </a:xfrm>
        </p:spPr>
        <p:txBody>
          <a:bodyPr/>
          <a:lstStyle/>
          <a:p>
            <a:pPr marL="0" indent="0" algn="just">
              <a:buNone/>
            </a:pPr>
            <a:endParaRPr lang="ru-RU" sz="32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Травинки, те, что у ручья, не мни.</a:t>
            </a:r>
            <a:endParaRPr lang="ru-RU" sz="32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Из уст красавиц выросли они.</a:t>
            </a:r>
            <a:endParaRPr lang="ru-RU" sz="32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Ступай тихонько. Их касайся нежно, </a:t>
            </a:r>
            <a:endParaRPr lang="ru-RU" sz="32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Тюльпаноликим</a:t>
            </a:r>
            <a:r>
              <a:rPr lang="ru-RU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ведь они сродни.</a:t>
            </a:r>
            <a:endParaRPr lang="ru-RU" sz="32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824951CE-823E-4B56-B1F3-7399D6E8E59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9540" r="3619"/>
          <a:stretch/>
        </p:blipFill>
        <p:spPr>
          <a:xfrm>
            <a:off x="7818120" y="2491738"/>
            <a:ext cx="4023360" cy="361664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0884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6AF81F28-F8A0-4B84-9A96-3EB2D1BFCF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195195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Идейно-тематическое своеобразие лирики Омара Хайяма</a:t>
            </a:r>
            <a:br>
              <a:rPr lang="ru-RU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Вольнолюбивая лирика, связанная с раздумьями над Кораном</a:t>
            </a:r>
            <a:r>
              <a:rPr lang="ru-RU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543F722B-DC96-4BEE-9F59-B47960FB9E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0040" y="2560320"/>
            <a:ext cx="11033760" cy="3932556"/>
          </a:xfrm>
        </p:spPr>
        <p:txBody>
          <a:bodyPr/>
          <a:lstStyle/>
          <a:p>
            <a:pPr marL="0" indent="0" algn="just">
              <a:buNone/>
            </a:pPr>
            <a:endParaRPr lang="ru-RU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Ни к другу не взывай, ни к небесам</a:t>
            </a:r>
            <a:endParaRPr lang="ru-RU" sz="32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 помощи. В себе ищи бальзам.</a:t>
            </a:r>
            <a:endParaRPr lang="ru-RU" sz="32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Крепись в беде, желая кликнуть друга,</a:t>
            </a:r>
            <a:endParaRPr lang="ru-RU" sz="32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Перестрадай своё несчастье сам.</a:t>
            </a:r>
            <a:endParaRPr lang="ru-RU" sz="32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02453247-A6FB-45DB-ACF6-358EF28919E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3121" y="2480628"/>
            <a:ext cx="3508839" cy="409194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13064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E3B50D1-BF1A-4A1A-97E6-52A8B0987B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Идейно-тематическое своеобразие лирики Омара Хайяма</a:t>
            </a:r>
            <a:br>
              <a:rPr lang="ru-RU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Любовная лирика</a:t>
            </a:r>
            <a:r>
              <a:rPr lang="ru-RU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ru-RU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D170DC1A-FE7A-4CD7-99BB-33A666E662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883" y="1825625"/>
            <a:ext cx="11173917" cy="4351338"/>
          </a:xfrm>
        </p:spPr>
        <p:txBody>
          <a:bodyPr/>
          <a:lstStyle/>
          <a:p>
            <a:pPr marL="0" indent="0" algn="just">
              <a:buNone/>
            </a:pPr>
            <a:r>
              <a:rPr lang="ru-RU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Ты, кого я избрал, всех милей для меня.</a:t>
            </a:r>
            <a:endParaRPr lang="ru-RU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Сердца пылкого жар, свет очей для меня,</a:t>
            </a:r>
            <a:endParaRPr lang="ru-RU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 жизни есть ли хоть что-нибудь жизни дороже?</a:t>
            </a:r>
            <a:endParaRPr lang="ru-RU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Ты и жизни дороже моей для меня.</a:t>
            </a:r>
            <a:endParaRPr lang="ru-RU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EBCA708E-4912-4C7A-9E2A-17C3BF6F30E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5888" y="3429000"/>
            <a:ext cx="5746229" cy="3232254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="" xmlns:a16="http://schemas.microsoft.com/office/drawing/2014/main" id="{5E5E94D2-D43A-4A88-ACFD-D9E8C1F7FAF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2787" b="10648"/>
          <a:stretch/>
        </p:blipFill>
        <p:spPr>
          <a:xfrm>
            <a:off x="1439914" y="4001294"/>
            <a:ext cx="2557463" cy="262541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164082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9A5D9C2C-E4EA-4BCB-8AB5-34745D92A70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603" y="116865"/>
            <a:ext cx="10296793" cy="662426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777756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F25AF367-6D48-430E-9C85-092FED4A90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4911"/>
            <a:ext cx="10515600" cy="1349115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" name="Объект 4">
            <a:extLst>
              <a:ext uri="{FF2B5EF4-FFF2-40B4-BE49-F238E27FC236}">
                <a16:creationId xmlns="" xmlns:a16="http://schemas.microsoft.com/office/drawing/2014/main" id="{10ACB049-1D7A-4A35-AAD0-BF55A5421D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6129" y="169464"/>
            <a:ext cx="8692094" cy="6519071"/>
          </a:xfrm>
        </p:spPr>
      </p:pic>
    </p:spTree>
    <p:extLst>
      <p:ext uri="{BB962C8B-B14F-4D97-AF65-F5344CB8AC3E}">
        <p14:creationId xmlns="" xmlns:p14="http://schemas.microsoft.com/office/powerpoint/2010/main" val="2901138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232</TotalTime>
  <Words>362</Words>
  <Application>Microsoft Office PowerPoint</Application>
  <PresentationFormat>Произвольный</PresentationFormat>
  <Paragraphs>58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Жизнь и творчество  Омара Хайяма</vt:lpstr>
      <vt:lpstr>Омар Хайям (18 мая 1048-1112)</vt:lpstr>
      <vt:lpstr>Нишапур - один из главных культурных центров древнего Ирана </vt:lpstr>
      <vt:lpstr>Исфахан Самарканд Герат  Бухара  </vt:lpstr>
      <vt:lpstr>Омар Хайям – ученый: математик, физик, астроном, философ </vt:lpstr>
      <vt:lpstr>Мавзолей – символ признательности и уважения великому поэту и ученому</vt:lpstr>
      <vt:lpstr>Омар Хайям – великий поэт</vt:lpstr>
      <vt:lpstr>Рубаи – одна из самых сложных жанровых форм  таджикско-персидской поэзии</vt:lpstr>
      <vt:lpstr>В чём же особенности поэзии  Омара Хайяма?</vt:lpstr>
      <vt:lpstr>Идейно-тематическое своеобразие лирики  Омара Хайяма Философская лирика </vt:lpstr>
      <vt:lpstr>Идейно-тематическое своеобразие лирики Омара Хайяма Тема любования картинами земного рая.</vt:lpstr>
      <vt:lpstr>Идейно-тематическое своеобразие лирики Омара Хайяма Вольнолюбивая лирика, связанная с раздумьями над Кораном </vt:lpstr>
      <vt:lpstr>Идейно-тематическое своеобразие лирики Омара Хайяма Любовная лирика </vt:lpstr>
      <vt:lpstr>Слайд 14</vt:lpstr>
      <vt:lpstr>Слайд 15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Непревзойдённый мастер рубаи</dc:title>
  <dc:creator>Анастасия Шипилова</dc:creator>
  <cp:lastModifiedBy>Наталья</cp:lastModifiedBy>
  <cp:revision>8</cp:revision>
  <dcterms:created xsi:type="dcterms:W3CDTF">2022-04-03T10:15:00Z</dcterms:created>
  <dcterms:modified xsi:type="dcterms:W3CDTF">2022-04-04T15:19:22Z</dcterms:modified>
</cp:coreProperties>
</file>