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9" r:id="rId3"/>
    <p:sldId id="258" r:id="rId4"/>
    <p:sldId id="259" r:id="rId5"/>
    <p:sldId id="261" r:id="rId6"/>
    <p:sldId id="264" r:id="rId7"/>
    <p:sldId id="277" r:id="rId8"/>
    <p:sldId id="265" r:id="rId9"/>
    <p:sldId id="278" r:id="rId10"/>
    <p:sldId id="263" r:id="rId11"/>
    <p:sldId id="260" r:id="rId12"/>
    <p:sldId id="267" r:id="rId13"/>
    <p:sldId id="268" r:id="rId14"/>
    <p:sldId id="269" r:id="rId15"/>
    <p:sldId id="272" r:id="rId16"/>
    <p:sldId id="271" r:id="rId17"/>
    <p:sldId id="273" r:id="rId18"/>
    <p:sldId id="276" r:id="rId19"/>
    <p:sldId id="270" r:id="rId20"/>
  </p:sldIdLst>
  <p:sldSz cx="12192000" cy="6858000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60"/>
  </p:normalViewPr>
  <p:slideViewPr>
    <p:cSldViewPr snapToGrid="0">
      <p:cViewPr varScale="1">
        <p:scale>
          <a:sx n="46" d="100"/>
          <a:sy n="46" d="100"/>
        </p:scale>
        <p:origin x="66" y="63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52C326C-435F-4D52-A5C0-FACEA24E02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EF191A4E-75CA-47C4-B968-798B0108F07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619A622-FF54-4A3A-9638-9B43231AD9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4F4FA-E91D-4BF3-8021-00A5522FB162}" type="datetimeFigureOut">
              <a:rPr lang="ru-RU" smtClean="0"/>
              <a:t>03.04.2025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1F93058-79EA-4C7C-A4F8-80BE1A2236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A1E4762-B848-4C99-B05C-4214747EC9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7D816-23C1-4A8B-B8E0-D8A42A45BB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81673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038230C-4B74-4FF5-A9DD-FC3D16D3D2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03547C9-AE40-464F-A9D6-E0FE458E38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3A49641-4B1E-45CB-8058-1A25A16CDC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4F4FA-E91D-4BF3-8021-00A5522FB162}" type="datetimeFigureOut">
              <a:rPr lang="ru-RU" smtClean="0"/>
              <a:t>03.04.2025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CD22F38-D05E-42A9-BFF0-55F8188FF4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9C9F1F0-3CD6-4E4C-8392-0C0A17D464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7D816-23C1-4A8B-B8E0-D8A42A45BB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14045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351032C-C488-4735-8A8A-842CFF9B7E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4BE40C4-CE0E-449A-B7BB-88CAABA1FC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E6AE095-3513-4D5B-8255-1CC73D7152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4F4FA-E91D-4BF3-8021-00A5522FB162}" type="datetimeFigureOut">
              <a:rPr lang="ru-RU" smtClean="0"/>
              <a:t>03.04.2025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8E0A485-AF94-4927-9015-9C9131D9A7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6E07DD6-E06B-4A59-855C-84DF45B507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7D816-23C1-4A8B-B8E0-D8A42A45BB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57726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1B9797E-ED72-403D-8184-635B121E38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95DFC32-2D5A-4F61-A52C-B57D4B8E266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8D072B73-9924-4B03-8A62-F5B929578C5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781DAA38-6654-4239-A0E9-BC2A016F33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4F4FA-E91D-4BF3-8021-00A5522FB162}" type="datetimeFigureOut">
              <a:rPr lang="ru-RU" smtClean="0"/>
              <a:t>03.04.2025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DAD4C44-F228-48FB-BBF2-5AD641F05C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3E80D56-87AA-4AF0-A403-A997F41E9E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7D816-23C1-4A8B-B8E0-D8A42A45BB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08774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01CE08D-3417-4738-B6FC-9C3D15B7B5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D70F0DF-16C1-4F5E-8C0A-DE2D8E40E1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E5D0C8D-028B-4E17-9E64-E96C9B95A3D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B6B59E90-729A-4ADA-A95D-A28626D63E9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BA087D1-3CF6-45D5-A2D7-13DC32E274F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ACBF447A-5430-4A62-BB15-6CB8DD5A38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4F4FA-E91D-4BF3-8021-00A5522FB162}" type="datetimeFigureOut">
              <a:rPr lang="ru-RU" smtClean="0"/>
              <a:t>03.04.2025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8BFF2438-7FCE-445F-8E8B-3EF2A3A8A5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EAFF4216-75D3-4BE4-8F39-A06BB6FED5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7D816-23C1-4A8B-B8E0-D8A42A45BB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30763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2EEDD1E-9B00-4739-9E7E-8E6591D9B7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983B30E1-30E9-4B2E-878A-9142B538FD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4F4FA-E91D-4BF3-8021-00A5522FB162}" type="datetimeFigureOut">
              <a:rPr lang="ru-RU" smtClean="0"/>
              <a:t>03.04.2025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1CDEA161-C1F7-4912-8FA3-AEBF99C0B2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77E330DB-D568-4DC1-A4C7-18FF62872B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7D816-23C1-4A8B-B8E0-D8A42A45BB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74585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967272AF-D410-4971-9604-1E96AAC035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4F4FA-E91D-4BF3-8021-00A5522FB162}" type="datetimeFigureOut">
              <a:rPr lang="ru-RU" smtClean="0"/>
              <a:t>03.04.2025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EA51C9F0-A375-469D-BF7F-B5101002D9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1D176C63-39AB-4059-AC8C-DECC2F923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7D816-23C1-4A8B-B8E0-D8A42A45BB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85138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FC1680-1A72-4948-A293-C861E8B50A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82D9B97-B0C5-4836-AED6-E20C1E52AD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8674FF8-E025-4960-B14E-30742A8D68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C621036-3A9A-4F2C-BC5C-CEA92C06BE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4F4FA-E91D-4BF3-8021-00A5522FB162}" type="datetimeFigureOut">
              <a:rPr lang="ru-RU" smtClean="0"/>
              <a:t>03.04.2025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5EC293E4-CF92-4D1C-B41A-03A3BBB3FF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03E03903-ACF5-431D-B21C-76C74BDE17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7D816-23C1-4A8B-B8E0-D8A42A45BB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35495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8AF2147-D57E-4053-940E-15771B0705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BADB8DAA-7491-40EC-B5CF-DF2DE68B84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E193483-606F-4DB7-9478-F38CF5C9ECA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801C342-E1F1-47EA-BF44-8DAB8E840B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4F4FA-E91D-4BF3-8021-00A5522FB162}" type="datetimeFigureOut">
              <a:rPr lang="ru-RU" smtClean="0"/>
              <a:t>03.04.2025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BC47555-E670-4EB6-BA24-EAA433B96E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B5ACEFF7-FE07-4D29-8597-304BA61AC8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7D816-23C1-4A8B-B8E0-D8A42A45BB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98895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1265C8E-4F21-4A8A-9BF7-7BF65A84CD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7DF9D1CD-DBAC-45EA-9C4B-3BE9EEF149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D5F8C46-1DB2-4448-B2BC-81E6EA38D1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4F4FA-E91D-4BF3-8021-00A5522FB162}" type="datetimeFigureOut">
              <a:rPr lang="ru-RU" smtClean="0"/>
              <a:t>03.04.2025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EB9017F-62FE-4409-A290-82784DE9C6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F7CE718-2FAD-4B43-B9B2-08DDB69BD5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7D816-23C1-4A8B-B8E0-D8A42A45BB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03203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EE9B6F65-F7B0-4C14-B5EC-4941580E94F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D65AC1B3-B05F-4245-8022-16F79785DD0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2E7FA50-CDC6-4945-9E4A-E622327281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4F4FA-E91D-4BF3-8021-00A5522FB162}" type="datetimeFigureOut">
              <a:rPr lang="ru-RU" smtClean="0"/>
              <a:t>03.04.2025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4E0CA52-9EB5-4C8D-98F6-7E31FACF08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DB0D7ED-B860-4DDB-8469-04E11C6CD9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7D816-23C1-4A8B-B8E0-D8A42A45BB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16955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19763A1-B61A-4746-A483-875BA765B0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C66AEB3-1268-4994-A676-5E99BDA19F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AA95266-6446-45C8-AA31-455BD7B2637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F4F4FA-E91D-4BF3-8021-00A5522FB162}" type="datetimeFigureOut">
              <a:rPr lang="ru-RU" smtClean="0"/>
              <a:t>03.04.2025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43FC7F6-3257-4C43-B3EC-D43915B86F5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C831ED8-3306-4B52-BA8A-2464EE0D687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E7D816-23C1-4A8B-B8E0-D8A42A45BB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96730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&#1089;&#1074;&#1086;&#1103;%20&#1080;&#1075;&#1088;&#1072;%20&#1087;&#1086;%20&#1084;&#1085;&#1086;&#1078;&#1077;&#1089;&#1090;&#1074;&#1091;%20&#1080;%20&#1072;&#1083;&#1075;&#1077;&#1073;&#1088;&#1072;%20&#1083;&#1086;&#1075;&#1080;&#1082;&#1080;%20&#1086;&#1082;&#1086;&#1085;&#1095;&#1072;&#1090;&#1077;&#1083;&#1100;&#1085;&#1072;&#1103;.ppt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7" Type="http://schemas.openxmlformats.org/officeDocument/2006/relationships/image" Target="../media/image1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Relationship Id="rId9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A02AA019-0F88-47C5-9194-5847BA7856F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" y="9144"/>
            <a:ext cx="12167616" cy="6839712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7427742" y="4540207"/>
            <a:ext cx="426522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/>
              <a:t>Дисциплина:</a:t>
            </a:r>
          </a:p>
          <a:p>
            <a:r>
              <a:rPr lang="ru-RU" sz="2000" dirty="0"/>
              <a:t>«</a:t>
            </a:r>
            <a:r>
              <a:rPr lang="ru-RU" sz="2000"/>
              <a:t>Информатика»</a:t>
            </a:r>
            <a:endParaRPr lang="ru-RU" sz="2000" dirty="0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BBA8035D-13EA-400E-A142-E49F932F93DF}"/>
              </a:ext>
            </a:extLst>
          </p:cNvPr>
          <p:cNvSpPr/>
          <p:nvPr/>
        </p:nvSpPr>
        <p:spPr>
          <a:xfrm>
            <a:off x="946485" y="1171074"/>
            <a:ext cx="10555704" cy="317669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Plain">
              <a:avLst/>
            </a:prstTxWarp>
            <a:spAutoFit/>
          </a:bodyPr>
          <a:lstStyle/>
          <a:p>
            <a:pPr algn="ctr"/>
            <a:r>
              <a:rPr lang="ru-RU" sz="54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Построение логического выражения </a:t>
            </a:r>
          </a:p>
          <a:p>
            <a:pPr algn="ctr"/>
            <a:r>
              <a:rPr lang="ru-RU" sz="54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с данной таблицей истинности</a:t>
            </a:r>
            <a:endParaRPr lang="ru-RU" sz="54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361524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3B62B296-1FBC-4F81-A948-7B064E7EDFE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67616" cy="6839712"/>
          </a:xfrm>
          <a:prstGeom prst="rect">
            <a:avLst/>
          </a:prstGeom>
        </p:spPr>
      </p:pic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38CEA602-D06C-4C44-A890-D62AF946B2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900" b="1" i="1" dirty="0">
                <a:solidFill>
                  <a:schemeClr val="bg2">
                    <a:lumMod val="50000"/>
                  </a:schemeClr>
                </a:solidFill>
              </a:rPr>
              <a:t>Критерии оценивания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4934A307-7F03-45DA-9D2E-5EDB569B6E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9014" y="1253331"/>
            <a:ext cx="10515600" cy="4351338"/>
          </a:xfrm>
        </p:spPr>
        <p:txBody>
          <a:bodyPr>
            <a:normAutofit fontScale="92500" lnSpcReduction="10000"/>
          </a:bodyPr>
          <a:lstStyle/>
          <a:p>
            <a:r>
              <a:rPr lang="ru-RU" sz="3200" b="1" i="1" dirty="0">
                <a:solidFill>
                  <a:schemeClr val="accent2">
                    <a:lumMod val="75000"/>
                  </a:schemeClr>
                </a:solidFill>
                <a:latin typeface="Book Antiqua" pitchFamily="18" charset="0"/>
              </a:rPr>
              <a:t>Повторить материал предыдущего урока (устный опрос)</a:t>
            </a:r>
          </a:p>
          <a:p>
            <a:r>
              <a:rPr lang="ru-RU" sz="3200" b="1" i="1" dirty="0">
                <a:solidFill>
                  <a:schemeClr val="accent2">
                    <a:lumMod val="75000"/>
                  </a:schemeClr>
                </a:solidFill>
                <a:latin typeface="Book Antiqua" pitchFamily="18" charset="0"/>
              </a:rPr>
              <a:t>Понять объяснение нового материала (решение заданий с преподавателями)</a:t>
            </a:r>
          </a:p>
          <a:p>
            <a:r>
              <a:rPr lang="ru-RU" sz="3200" b="1" i="1" dirty="0">
                <a:solidFill>
                  <a:schemeClr val="accent2">
                    <a:lumMod val="75000"/>
                  </a:schemeClr>
                </a:solidFill>
                <a:latin typeface="Book Antiqua" pitchFamily="18" charset="0"/>
              </a:rPr>
              <a:t>Закрепить новый материал (задания для самостоятельной работы)</a:t>
            </a:r>
          </a:p>
          <a:p>
            <a:pPr marL="0" indent="0">
              <a:buNone/>
            </a:pPr>
            <a:r>
              <a:rPr lang="ru-RU" dirty="0"/>
              <a:t> устный опрос                              задания для самостоятельной работы</a:t>
            </a:r>
          </a:p>
          <a:p>
            <a:pPr marL="0" indent="0">
              <a:buNone/>
            </a:pPr>
            <a:r>
              <a:rPr lang="ru-RU" dirty="0"/>
              <a:t>выдаются жетоны                       заполнение полное 3-х таблиц,  верное    5</a:t>
            </a:r>
          </a:p>
          <a:p>
            <a:pPr marL="0" indent="0">
              <a:buNone/>
            </a:pPr>
            <a:r>
              <a:rPr lang="ru-RU" dirty="0"/>
              <a:t>к письменным                             заполнение 3-х таблиц   частичное    4</a:t>
            </a:r>
          </a:p>
          <a:p>
            <a:pPr marL="0" indent="0">
              <a:buNone/>
            </a:pPr>
            <a:r>
              <a:rPr lang="ru-RU" dirty="0"/>
              <a:t>работам + балл                            заполнение верно 2-х таблиц     3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97464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A02AA019-0F88-47C5-9194-5847BA7856F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492" y="211367"/>
            <a:ext cx="12167616" cy="6839712"/>
          </a:xfrm>
          <a:prstGeom prst="rect">
            <a:avLst/>
          </a:prstGeom>
        </p:spPr>
      </p:pic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1524000" y="2181201"/>
            <a:ext cx="9144000" cy="1655762"/>
          </a:xfrm>
        </p:spPr>
        <p:txBody>
          <a:bodyPr>
            <a:normAutofit fontScale="25000" lnSpcReduction="20000"/>
          </a:bodyPr>
          <a:lstStyle/>
          <a:p>
            <a:r>
              <a:rPr lang="ru-RU" sz="24000" b="1" i="1" u="sng" dirty="0">
                <a:solidFill>
                  <a:schemeClr val="bg2">
                    <a:lumMod val="50000"/>
                  </a:schemeClr>
                </a:solidFill>
                <a:latin typeface="Book Antiqua" pitchFamily="18" charset="0"/>
              </a:rPr>
              <a:t>Мыслить логично </a:t>
            </a:r>
          </a:p>
          <a:p>
            <a:pPr>
              <a:lnSpc>
                <a:spcPct val="170000"/>
              </a:lnSpc>
              <a:spcAft>
                <a:spcPts val="1000"/>
              </a:spcAft>
            </a:pPr>
            <a:r>
              <a:rPr lang="ru-RU" sz="16000" b="1" dirty="0">
                <a:solidFill>
                  <a:srgbClr val="CC6600"/>
                </a:solidFill>
              </a:rPr>
              <a:t>- </a:t>
            </a:r>
            <a:r>
              <a:rPr lang="ru-RU" sz="16000" b="1" i="1" dirty="0">
                <a:solidFill>
                  <a:schemeClr val="accent2">
                    <a:lumMod val="75000"/>
                  </a:schemeClr>
                </a:solidFill>
                <a:latin typeface="Book Antiqua" pitchFamily="18" charset="0"/>
              </a:rPr>
              <a:t>значит мыслить точно и последовательно, не допуская противоречий в своих рассуждениях</a:t>
            </a:r>
          </a:p>
        </p:txBody>
      </p:sp>
      <p:pic>
        <p:nvPicPr>
          <p:cNvPr id="6" name="Рисунок 5">
            <a:hlinkClick r:id="rId3" action="ppaction://hlinksldjump"/>
            <a:extLst>
              <a:ext uri="{FF2B5EF4-FFF2-40B4-BE49-F238E27FC236}">
                <a16:creationId xmlns:a16="http://schemas.microsoft.com/office/drawing/2014/main" id="{ACB7AAF9-E5E4-4191-B700-8BB3B528C7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12749" y="6250359"/>
            <a:ext cx="701101" cy="396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798360"/>
      </p:ext>
    </p:extLst>
  </p:cSld>
  <p:clrMapOvr>
    <a:masterClrMapping/>
  </p:clrMapOvr>
  <p:transition spd="slow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A02AA019-0F88-47C5-9194-5847BA7856F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67616" cy="683971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11808" y="222789"/>
            <a:ext cx="9144000" cy="1111459"/>
          </a:xfrm>
        </p:spPr>
        <p:txBody>
          <a:bodyPr>
            <a:normAutofit/>
          </a:bodyPr>
          <a:lstStyle/>
          <a:p>
            <a:r>
              <a:rPr lang="ru-RU" sz="5400" b="1" i="1" dirty="0">
                <a:solidFill>
                  <a:schemeClr val="bg2">
                    <a:lumMod val="50000"/>
                  </a:schemeClr>
                </a:solidFill>
              </a:rPr>
              <a:t>Задачи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67712" y="1334248"/>
            <a:ext cx="9144000" cy="1655762"/>
          </a:xfrm>
        </p:spPr>
        <p:txBody>
          <a:bodyPr>
            <a:noAutofit/>
          </a:bodyPr>
          <a:lstStyle/>
          <a:p>
            <a:pPr marL="342900" indent="-342900" algn="l">
              <a:buFont typeface="Wingdings" panose="05000000000000000000" pitchFamily="2" charset="2"/>
              <a:buChar char="v"/>
            </a:pPr>
            <a:r>
              <a:rPr lang="ru-RU" sz="3200" b="1" i="1" dirty="0">
                <a:solidFill>
                  <a:schemeClr val="accent2">
                    <a:lumMod val="75000"/>
                  </a:schemeClr>
                </a:solidFill>
                <a:latin typeface="Book Antiqua" pitchFamily="18" charset="0"/>
              </a:rPr>
              <a:t>Освоение практических приемов построения таблиц истинности</a:t>
            </a:r>
            <a:endParaRPr lang="en-US" sz="3200" b="1" i="1" dirty="0">
              <a:solidFill>
                <a:schemeClr val="accent2">
                  <a:lumMod val="75000"/>
                </a:schemeClr>
              </a:solidFill>
              <a:latin typeface="Book Antiqua" pitchFamily="18" charset="0"/>
            </a:endParaRPr>
          </a:p>
          <a:p>
            <a:pPr marL="342900" indent="-342900" algn="l">
              <a:buFont typeface="Wingdings" panose="05000000000000000000" pitchFamily="2" charset="2"/>
              <a:buChar char="v"/>
            </a:pPr>
            <a:endParaRPr lang="ru-RU" sz="3200" b="1" i="1" dirty="0">
              <a:solidFill>
                <a:schemeClr val="accent2">
                  <a:lumMod val="75000"/>
                </a:schemeClr>
              </a:solidFill>
              <a:latin typeface="Book Antiqua" pitchFamily="18" charset="0"/>
            </a:endParaRPr>
          </a:p>
          <a:p>
            <a:pPr marL="342900" indent="-342900" algn="l">
              <a:buFont typeface="Wingdings" panose="05000000000000000000" pitchFamily="2" charset="2"/>
              <a:buChar char="v"/>
            </a:pPr>
            <a:r>
              <a:rPr lang="ru-RU" sz="3200" b="1" i="1" dirty="0">
                <a:solidFill>
                  <a:schemeClr val="accent2">
                    <a:lumMod val="75000"/>
                  </a:schemeClr>
                </a:solidFill>
                <a:latin typeface="Book Antiqua" pitchFamily="18" charset="0"/>
              </a:rPr>
              <a:t>Умение применять знания в профессиональной деятельности</a:t>
            </a:r>
            <a:endParaRPr lang="en-US" sz="3200" b="1" i="1" dirty="0">
              <a:solidFill>
                <a:schemeClr val="accent2">
                  <a:lumMod val="75000"/>
                </a:schemeClr>
              </a:solidFill>
              <a:latin typeface="Book Antiqua" pitchFamily="18" charset="0"/>
            </a:endParaRPr>
          </a:p>
          <a:p>
            <a:pPr marL="342900" indent="-342900" algn="l">
              <a:buFont typeface="Wingdings" panose="05000000000000000000" pitchFamily="2" charset="2"/>
              <a:buChar char="v"/>
            </a:pPr>
            <a:endParaRPr lang="ru-RU" sz="3200" b="1" i="1" dirty="0">
              <a:solidFill>
                <a:schemeClr val="accent2">
                  <a:lumMod val="75000"/>
                </a:schemeClr>
              </a:solidFill>
              <a:latin typeface="Book Antiqua" pitchFamily="18" charset="0"/>
            </a:endParaRPr>
          </a:p>
          <a:p>
            <a:pPr marL="342900" indent="-342900" algn="l">
              <a:buFont typeface="Wingdings" panose="05000000000000000000" pitchFamily="2" charset="2"/>
              <a:buChar char="v"/>
            </a:pPr>
            <a:r>
              <a:rPr lang="ru-RU" sz="3200" b="1" i="1" dirty="0">
                <a:solidFill>
                  <a:schemeClr val="accent2">
                    <a:lumMod val="75000"/>
                  </a:schemeClr>
                </a:solidFill>
                <a:latin typeface="Book Antiqua" pitchFamily="18" charset="0"/>
              </a:rPr>
              <a:t>Расширить терминологию будущего специалиста</a:t>
            </a:r>
          </a:p>
        </p:txBody>
      </p:sp>
    </p:spTree>
    <p:extLst>
      <p:ext uri="{BB962C8B-B14F-4D97-AF65-F5344CB8AC3E}">
        <p14:creationId xmlns:p14="http://schemas.microsoft.com/office/powerpoint/2010/main" val="30410790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C5471A96-39BB-48DF-B17C-CAFB253920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64" y="8847"/>
            <a:ext cx="12168671" cy="6840305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031958" y="3276825"/>
            <a:ext cx="9598411" cy="24756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Wingdings" panose="05000000000000000000" pitchFamily="2" charset="2"/>
              <a:buChar char="v"/>
            </a:pPr>
            <a:r>
              <a:rPr lang="ru-RU" sz="3200" b="1" i="1" dirty="0">
                <a:solidFill>
                  <a:schemeClr val="accent2">
                    <a:lumMod val="75000"/>
                  </a:schemeClr>
                </a:solidFill>
                <a:latin typeface="Book Antiqua" pitchFamily="18" charset="0"/>
              </a:rPr>
              <a:t> в вычислительной </a:t>
            </a:r>
            <a:r>
              <a:rPr lang="ru-RU" sz="4000" b="1" i="1" dirty="0">
                <a:solidFill>
                  <a:schemeClr val="accent2">
                    <a:lumMod val="75000"/>
                  </a:schemeClr>
                </a:solidFill>
                <a:latin typeface="Book Antiqua" pitchFamily="18" charset="0"/>
              </a:rPr>
              <a:t>технике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Wingdings" panose="05000000000000000000" pitchFamily="2" charset="2"/>
              <a:buChar char="v"/>
            </a:pPr>
            <a:endParaRPr lang="ru-RU" sz="4000" b="1" i="1" dirty="0">
              <a:solidFill>
                <a:schemeClr val="accent2">
                  <a:lumMod val="75000"/>
                </a:schemeClr>
              </a:solidFill>
              <a:latin typeface="Book Antiqua" pitchFamily="18" charset="0"/>
            </a:endParaRP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Wingdings" panose="05000000000000000000" pitchFamily="2" charset="2"/>
              <a:buChar char="v"/>
            </a:pPr>
            <a:r>
              <a:rPr lang="ru-RU" sz="3200" b="1" i="1" dirty="0">
                <a:solidFill>
                  <a:schemeClr val="accent2">
                    <a:lumMod val="75000"/>
                  </a:schemeClr>
                </a:solidFill>
                <a:latin typeface="Book Antiqua" pitchFamily="18" charset="0"/>
              </a:rPr>
              <a:t>в логических построениях 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Wingdings" panose="05000000000000000000" pitchFamily="2" charset="2"/>
              <a:buChar char="v"/>
            </a:pPr>
            <a:endParaRPr lang="ru-RU" sz="3200" b="1" i="1" dirty="0">
              <a:solidFill>
                <a:schemeClr val="accent2">
                  <a:lumMod val="75000"/>
                </a:schemeClr>
              </a:solidFill>
              <a:latin typeface="Book Antiqua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224968" y="496898"/>
            <a:ext cx="7415813" cy="14496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</a:pPr>
            <a:r>
              <a:rPr lang="ru-RU" sz="4900" b="1" i="1" dirty="0">
                <a:solidFill>
                  <a:schemeClr val="bg2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Практическое применение </a:t>
            </a:r>
          </a:p>
          <a:p>
            <a:pPr algn="ctr">
              <a:lnSpc>
                <a:spcPct val="90000"/>
              </a:lnSpc>
              <a:spcBef>
                <a:spcPct val="0"/>
              </a:spcBef>
            </a:pPr>
            <a:r>
              <a:rPr lang="ru-RU" sz="4900" b="1" i="1" dirty="0">
                <a:solidFill>
                  <a:schemeClr val="bg2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Алгебры логики</a:t>
            </a:r>
          </a:p>
        </p:txBody>
      </p:sp>
    </p:spTree>
    <p:extLst>
      <p:ext uri="{BB962C8B-B14F-4D97-AF65-F5344CB8AC3E}">
        <p14:creationId xmlns:p14="http://schemas.microsoft.com/office/powerpoint/2010/main" val="20175143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A02AA019-0F88-47C5-9194-5847BA7856F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5921" y="18288"/>
            <a:ext cx="12167616" cy="6839712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46865" y="936437"/>
            <a:ext cx="11664829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900" b="1" i="1" dirty="0">
                <a:solidFill>
                  <a:schemeClr val="bg2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Основные понятия множеств </a:t>
            </a:r>
          </a:p>
          <a:p>
            <a:pPr algn="ctr"/>
            <a:r>
              <a:rPr lang="ru-RU" sz="4900" b="1" i="1" dirty="0">
                <a:solidFill>
                  <a:schemeClr val="bg2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и алгебры логики</a:t>
            </a:r>
          </a:p>
        </p:txBody>
      </p:sp>
      <p:pic>
        <p:nvPicPr>
          <p:cNvPr id="8" name="Рисунок 7">
            <a:hlinkClick r:id="rId3" action="ppaction://hlinkpres?slideindex=1&amp;slidetitle="/>
            <a:extLst>
              <a:ext uri="{FF2B5EF4-FFF2-40B4-BE49-F238E27FC236}">
                <a16:creationId xmlns:a16="http://schemas.microsoft.com/office/drawing/2014/main" id="{C12655F9-FBD7-449B-AD58-E60574F3425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24112" y="3044918"/>
            <a:ext cx="743776" cy="768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85027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A02AA019-0F88-47C5-9194-5847BA7856F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5921" y="18288"/>
            <a:ext cx="12167616" cy="6839712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46865" y="936437"/>
            <a:ext cx="11664829" cy="8463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900" b="1" i="1" dirty="0">
                <a:solidFill>
                  <a:schemeClr val="bg2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Теоретические понятия</a:t>
            </a: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36354AF0-69D0-437B-B6EE-AAF3B4576B3A}"/>
              </a:ext>
            </a:extLst>
          </p:cNvPr>
          <p:cNvSpPr/>
          <p:nvPr/>
        </p:nvSpPr>
        <p:spPr>
          <a:xfrm>
            <a:off x="-55921" y="2828836"/>
            <a:ext cx="1224792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200" b="1" i="1" dirty="0">
                <a:solidFill>
                  <a:schemeClr val="accent2">
                    <a:lumMod val="75000"/>
                  </a:schemeClr>
                </a:solidFill>
                <a:latin typeface="Book Antiqua" pitchFamily="18" charset="0"/>
              </a:rPr>
              <a:t>Таблица истинности — </a:t>
            </a:r>
            <a:r>
              <a:rPr lang="ru-RU" sz="3200" i="1" dirty="0">
                <a:solidFill>
                  <a:schemeClr val="accent2">
                    <a:lumMod val="75000"/>
                  </a:schemeClr>
                </a:solidFill>
                <a:latin typeface="Book Antiqua" pitchFamily="18" charset="0"/>
              </a:rPr>
              <a:t>таблица, показывающая,  какие значения принимает составное высказывание при  всех сочетаниях (наборах)  значений  входящих в него простых высказываний.</a:t>
            </a:r>
            <a:endParaRPr lang="ru-RU" sz="3200" b="1" i="1" dirty="0">
              <a:solidFill>
                <a:schemeClr val="accent2">
                  <a:lumMod val="75000"/>
                </a:schemeClr>
              </a:solidFill>
              <a:latin typeface="Book Antiqu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80244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A02AA019-0F88-47C5-9194-5847BA7856F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84" y="18288"/>
            <a:ext cx="12167616" cy="6839712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4384" y="565615"/>
            <a:ext cx="12167616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900" b="1" i="1" dirty="0">
                <a:solidFill>
                  <a:schemeClr val="bg2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Алгоритм построения таблицы истинности сложного высказывания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62009" y="2130993"/>
            <a:ext cx="1197066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i="1" dirty="0">
                <a:latin typeface="Book Antiqua" pitchFamily="18" charset="0"/>
              </a:rPr>
              <a:t>1. </a:t>
            </a:r>
            <a:r>
              <a:rPr lang="ru-RU" sz="3200" b="1" i="1" dirty="0">
                <a:solidFill>
                  <a:schemeClr val="accent2">
                    <a:lumMod val="75000"/>
                  </a:schemeClr>
                </a:solidFill>
                <a:latin typeface="Book Antiqua" pitchFamily="18" charset="0"/>
              </a:rPr>
              <a:t>Рассчитать количество строк - </a:t>
            </a:r>
            <a:endParaRPr lang="en-US" sz="3200" b="1" i="1" dirty="0">
              <a:solidFill>
                <a:schemeClr val="accent2">
                  <a:lumMod val="75000"/>
                </a:schemeClr>
              </a:solidFill>
              <a:latin typeface="Book Antiqua" pitchFamily="18" charset="0"/>
            </a:endParaRPr>
          </a:p>
          <a:p>
            <a:r>
              <a:rPr lang="ru-RU" sz="3200" b="1" i="1" dirty="0">
                <a:solidFill>
                  <a:schemeClr val="accent2">
                    <a:lumMod val="75000"/>
                  </a:schemeClr>
                </a:solidFill>
                <a:latin typeface="Book Antiqua" pitchFamily="18" charset="0"/>
              </a:rPr>
              <a:t>   Рассчитать количество столбцов </a:t>
            </a:r>
            <a:r>
              <a:rPr lang="en-US" sz="3200" b="1" i="1" dirty="0">
                <a:solidFill>
                  <a:schemeClr val="accent2">
                    <a:lumMod val="75000"/>
                  </a:schemeClr>
                </a:solidFill>
                <a:latin typeface="Book Antiqua" pitchFamily="18" charset="0"/>
              </a:rPr>
              <a:t>-</a:t>
            </a:r>
            <a:r>
              <a:rPr lang="ru-RU" sz="3200" b="1" i="1" dirty="0">
                <a:solidFill>
                  <a:schemeClr val="accent2">
                    <a:lumMod val="75000"/>
                  </a:schemeClr>
                </a:solidFill>
                <a:latin typeface="Book Antiqua" pitchFamily="18" charset="0"/>
              </a:rPr>
              <a:t> </a:t>
            </a:r>
            <a:r>
              <a:rPr lang="ru-RU" sz="3200" b="1" i="1" dirty="0">
                <a:latin typeface="Book Antiqua" pitchFamily="18" charset="0"/>
              </a:rPr>
              <a:t>n+</a:t>
            </a:r>
            <a:r>
              <a:rPr lang="en-US" sz="3200" b="1" i="1" dirty="0">
                <a:latin typeface="Book Antiqua" pitchFamily="18" charset="0"/>
              </a:rPr>
              <a:t>m</a:t>
            </a:r>
            <a:r>
              <a:rPr lang="ru-RU" sz="3200" b="1" i="1" dirty="0">
                <a:solidFill>
                  <a:schemeClr val="accent2">
                    <a:lumMod val="75000"/>
                  </a:schemeClr>
                </a:solidFill>
                <a:latin typeface="Book Antiqua" pitchFamily="18" charset="0"/>
              </a:rPr>
              <a:t> </a:t>
            </a:r>
            <a:endParaRPr lang="en-US" sz="3200" b="1" i="1" dirty="0">
              <a:solidFill>
                <a:schemeClr val="accent2">
                  <a:lumMod val="75000"/>
                </a:schemeClr>
              </a:solidFill>
              <a:latin typeface="Book Antiqua" pitchFamily="18" charset="0"/>
            </a:endParaRPr>
          </a:p>
          <a:p>
            <a:r>
              <a:rPr lang="ru-RU" sz="3200" b="1" i="1" dirty="0">
                <a:latin typeface="Book Antiqua" pitchFamily="18" charset="0"/>
              </a:rPr>
              <a:t>    n</a:t>
            </a:r>
            <a:r>
              <a:rPr lang="en-US" sz="3200" b="1" i="1" dirty="0">
                <a:latin typeface="Book Antiqua" pitchFamily="18" charset="0"/>
              </a:rPr>
              <a:t>-</a:t>
            </a:r>
            <a:r>
              <a:rPr lang="ru-RU" sz="3200" b="1" i="1" dirty="0">
                <a:solidFill>
                  <a:schemeClr val="accent2">
                    <a:lumMod val="75000"/>
                  </a:schemeClr>
                </a:solidFill>
                <a:latin typeface="Book Antiqua" pitchFamily="18" charset="0"/>
              </a:rPr>
              <a:t>количество переменных</a:t>
            </a:r>
            <a:endParaRPr lang="en-US" sz="3200" b="1" i="1" dirty="0">
              <a:solidFill>
                <a:schemeClr val="accent2">
                  <a:lumMod val="75000"/>
                </a:schemeClr>
              </a:solidFill>
              <a:latin typeface="Book Antiqua" pitchFamily="18" charset="0"/>
            </a:endParaRPr>
          </a:p>
          <a:p>
            <a:r>
              <a:rPr lang="ru-RU" sz="3200" b="1" i="1" dirty="0">
                <a:latin typeface="Book Antiqua" pitchFamily="18" charset="0"/>
              </a:rPr>
              <a:t>    </a:t>
            </a:r>
            <a:r>
              <a:rPr lang="en-US" sz="3200" b="1" i="1" dirty="0">
                <a:latin typeface="Book Antiqua" pitchFamily="18" charset="0"/>
              </a:rPr>
              <a:t>m-</a:t>
            </a:r>
            <a:r>
              <a:rPr lang="ru-RU" sz="3200" b="1" i="1" dirty="0">
                <a:solidFill>
                  <a:schemeClr val="accent2">
                    <a:lumMod val="75000"/>
                  </a:schemeClr>
                </a:solidFill>
                <a:latin typeface="Book Antiqua" pitchFamily="18" charset="0"/>
              </a:rPr>
              <a:t>количество логических операций, входящих в сложное высказывание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17812" y="2130993"/>
            <a:ext cx="923925" cy="59055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362009" y="4812080"/>
            <a:ext cx="1139858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i="1" dirty="0">
                <a:latin typeface="Book Antiqua" pitchFamily="18" charset="0"/>
              </a:rPr>
              <a:t>2. </a:t>
            </a:r>
            <a:r>
              <a:rPr lang="ru-RU" sz="3200" b="1" i="1" dirty="0">
                <a:solidFill>
                  <a:schemeClr val="accent2">
                    <a:lumMod val="75000"/>
                  </a:schemeClr>
                </a:solidFill>
                <a:latin typeface="Book Antiqua" pitchFamily="18" charset="0"/>
              </a:rPr>
              <a:t>начертить таблицу и заполнить заголовок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62009" y="5450697"/>
            <a:ext cx="1197066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i="1" dirty="0">
                <a:latin typeface="Book Antiqua" pitchFamily="18" charset="0"/>
              </a:rPr>
              <a:t>3. </a:t>
            </a:r>
            <a:r>
              <a:rPr lang="ru-RU" sz="3200" b="1" i="1" dirty="0">
                <a:solidFill>
                  <a:schemeClr val="accent2">
                    <a:lumMod val="75000"/>
                  </a:schemeClr>
                </a:solidFill>
                <a:latin typeface="Book Antiqua" pitchFamily="18" charset="0"/>
              </a:rPr>
              <a:t>заполнить столбцы переменных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362009" y="6089314"/>
            <a:ext cx="880080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>
                <a:latin typeface="Book Antiqua" pitchFamily="18" charset="0"/>
              </a:rPr>
              <a:t>4. </a:t>
            </a:r>
            <a:r>
              <a:rPr lang="ru-RU" sz="3200" b="1" i="1" dirty="0">
                <a:solidFill>
                  <a:schemeClr val="accent2">
                    <a:lumMod val="75000"/>
                  </a:schemeClr>
                </a:solidFill>
                <a:latin typeface="Book Antiqua" pitchFamily="18" charset="0"/>
              </a:rPr>
              <a:t>заполнить остальные столбцы таблицы </a:t>
            </a:r>
          </a:p>
        </p:txBody>
      </p:sp>
    </p:spTree>
    <p:extLst>
      <p:ext uri="{BB962C8B-B14F-4D97-AF65-F5344CB8AC3E}">
        <p14:creationId xmlns:p14="http://schemas.microsoft.com/office/powerpoint/2010/main" val="14985885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A02AA019-0F88-47C5-9194-5847BA7856F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67616" cy="6839712"/>
          </a:xfrm>
          <a:prstGeom prst="rect">
            <a:avLst/>
          </a:prstGeom>
        </p:spPr>
      </p:pic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0CB00830-8466-4160-B4AD-F5F7B7102C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91510" y="384888"/>
            <a:ext cx="732722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dirty="0">
                <a:solidFill>
                  <a:schemeClr val="bg2">
                    <a:lumMod val="50000"/>
                  </a:schemeClr>
                </a:solidFill>
              </a:rPr>
              <a:t>Алгоритм построения таблицы истинности сложного высказывания</a:t>
            </a:r>
            <a:endParaRPr lang="ru-RU" dirty="0"/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id="{44300FCE-A839-4213-8401-F50012FC59D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0" y="1825625"/>
            <a:ext cx="8165419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1" i="1" dirty="0">
                <a:solidFill>
                  <a:schemeClr val="accent2">
                    <a:lumMod val="75000"/>
                  </a:schemeClr>
                </a:solidFill>
                <a:latin typeface="Book Antiqua" pitchFamily="18" charset="0"/>
              </a:rPr>
              <a:t>ЗАПОЛНЕНИЕ СТОЛБЦОВ ПЕРЕМЕННЫМИ</a:t>
            </a:r>
          </a:p>
          <a:p>
            <a:pPr marL="0" indent="0">
              <a:buNone/>
            </a:pPr>
            <a:r>
              <a:rPr lang="ru-RU" b="1" i="1" dirty="0">
                <a:solidFill>
                  <a:schemeClr val="accent2">
                    <a:lumMod val="75000"/>
                  </a:schemeClr>
                </a:solidFill>
                <a:latin typeface="Book Antiqua" pitchFamily="18" charset="0"/>
              </a:rPr>
              <a:t>1.     разделить колонку значений первой переменной пополам и заполнить верхнюю часть «0», а нижнюю «1»</a:t>
            </a:r>
          </a:p>
          <a:p>
            <a:endParaRPr lang="ru-RU" b="1" i="1" dirty="0">
              <a:solidFill>
                <a:schemeClr val="accent2">
                  <a:lumMod val="75000"/>
                </a:schemeClr>
              </a:solidFill>
              <a:latin typeface="Book Antiqua" pitchFamily="18" charset="0"/>
            </a:endParaRPr>
          </a:p>
          <a:p>
            <a:pPr marL="0" indent="0">
              <a:buNone/>
            </a:pPr>
            <a:r>
              <a:rPr lang="ru-RU" b="1" i="1" dirty="0">
                <a:solidFill>
                  <a:schemeClr val="accent2">
                    <a:lumMod val="75000"/>
                  </a:schemeClr>
                </a:solidFill>
                <a:latin typeface="Book Antiqua" pitchFamily="18" charset="0"/>
              </a:rPr>
              <a:t>2.      разделить первую колонку  значений «0» пополам  и заполнить «0», а затем«1» и дальше  чередовать группами «0» и «1», начиная с группы</a:t>
            </a:r>
          </a:p>
          <a:p>
            <a:endParaRPr lang="ru-RU" dirty="0"/>
          </a:p>
        </p:txBody>
      </p:sp>
      <p:graphicFrame>
        <p:nvGraphicFramePr>
          <p:cNvPr id="8" name="Объект 7">
            <a:extLst>
              <a:ext uri="{FF2B5EF4-FFF2-40B4-BE49-F238E27FC236}">
                <a16:creationId xmlns:a16="http://schemas.microsoft.com/office/drawing/2014/main" id="{11C99360-C363-457E-A0DA-316A6F593F13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361384402"/>
              </p:ext>
            </p:extLst>
          </p:nvPr>
        </p:nvGraphicFramePr>
        <p:xfrm>
          <a:off x="8165419" y="602463"/>
          <a:ext cx="3727450" cy="6304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5490">
                  <a:extLst>
                    <a:ext uri="{9D8B030D-6E8A-4147-A177-3AD203B41FA5}">
                      <a16:colId xmlns:a16="http://schemas.microsoft.com/office/drawing/2014/main" val="3105299844"/>
                    </a:ext>
                  </a:extLst>
                </a:gridCol>
                <a:gridCol w="745490">
                  <a:extLst>
                    <a:ext uri="{9D8B030D-6E8A-4147-A177-3AD203B41FA5}">
                      <a16:colId xmlns:a16="http://schemas.microsoft.com/office/drawing/2014/main" val="1219607250"/>
                    </a:ext>
                  </a:extLst>
                </a:gridCol>
                <a:gridCol w="745490">
                  <a:extLst>
                    <a:ext uri="{9D8B030D-6E8A-4147-A177-3AD203B41FA5}">
                      <a16:colId xmlns:a16="http://schemas.microsoft.com/office/drawing/2014/main" val="3514183621"/>
                    </a:ext>
                  </a:extLst>
                </a:gridCol>
                <a:gridCol w="745490">
                  <a:extLst>
                    <a:ext uri="{9D8B030D-6E8A-4147-A177-3AD203B41FA5}">
                      <a16:colId xmlns:a16="http://schemas.microsoft.com/office/drawing/2014/main" val="4044632061"/>
                    </a:ext>
                  </a:extLst>
                </a:gridCol>
                <a:gridCol w="745490">
                  <a:extLst>
                    <a:ext uri="{9D8B030D-6E8A-4147-A177-3AD203B41FA5}">
                      <a16:colId xmlns:a16="http://schemas.microsoft.com/office/drawing/2014/main" val="289882616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В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К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281641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rgbClr val="FF0000"/>
                          </a:solidFill>
                        </a:rPr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rgbClr val="FF0000"/>
                          </a:solidFill>
                        </a:rPr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rgbClr val="FF0000"/>
                          </a:solidFill>
                        </a:rPr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467434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rgbClr val="FF0000"/>
                          </a:solidFill>
                        </a:rPr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rgbClr val="FF0000"/>
                          </a:solidFill>
                        </a:rPr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rgbClr val="FF0000"/>
                          </a:solidFill>
                        </a:rPr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550813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rgbClr val="FF0000"/>
                          </a:solidFill>
                        </a:rPr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rgbClr val="FF0000"/>
                          </a:solidFill>
                        </a:rPr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899810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rgbClr val="FF0000"/>
                          </a:solidFill>
                        </a:rPr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rgbClr val="FF0000"/>
                          </a:solidFill>
                        </a:rPr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582832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rgbClr val="FF0000"/>
                          </a:solidFill>
                        </a:rPr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9852222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rgbClr val="FF0000"/>
                          </a:solidFill>
                        </a:rPr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929477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rgbClr val="FF0000"/>
                          </a:solidFill>
                        </a:rPr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3957879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rgbClr val="FF0000"/>
                          </a:solidFill>
                        </a:rPr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020821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26670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894995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444006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15632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18760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03241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14256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764681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395316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A02AA019-0F88-47C5-9194-5847BA7856F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84" y="0"/>
            <a:ext cx="12167616" cy="6839712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-412955" y="151125"/>
            <a:ext cx="12604955" cy="23544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81000" algn="ctr"/>
            <a:r>
              <a:rPr lang="ru-RU" sz="4900" b="1" i="1" dirty="0">
                <a:solidFill>
                  <a:schemeClr val="bg2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ПРИМЕР 1     Записать высказывание</a:t>
            </a:r>
          </a:p>
          <a:p>
            <a:pPr indent="381000" algn="ctr"/>
            <a:r>
              <a:rPr lang="ru-RU" sz="4900" b="1" i="1" dirty="0">
                <a:solidFill>
                  <a:schemeClr val="bg2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в виде формулы логики и построить таблицу истинности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20655" y="2495966"/>
            <a:ext cx="1194696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dirty="0">
                <a:solidFill>
                  <a:schemeClr val="accent2">
                    <a:lumMod val="75000"/>
                  </a:schemeClr>
                </a:solidFill>
                <a:latin typeface="Book Antiqua" pitchFamily="18" charset="0"/>
              </a:rPr>
              <a:t>«Если проявитель не холодный, то фотография будет светлой»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060161" y="3573184"/>
            <a:ext cx="6284093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>
                <a:solidFill>
                  <a:schemeClr val="accent2">
                    <a:lumMod val="75000"/>
                  </a:schemeClr>
                </a:solidFill>
                <a:latin typeface="Book Antiqua" pitchFamily="18" charset="0"/>
              </a:rPr>
              <a:t>ПРОСТЫЕ ВЫСКАЗЫВАНИЯ</a:t>
            </a:r>
          </a:p>
          <a:p>
            <a:r>
              <a:rPr lang="ru-RU" sz="3200" b="1" i="1" dirty="0">
                <a:solidFill>
                  <a:schemeClr val="accent2">
                    <a:lumMod val="75000"/>
                  </a:schemeClr>
                </a:solidFill>
                <a:latin typeface="Book Antiqua" pitchFamily="18" charset="0"/>
              </a:rPr>
              <a:t>А- проявитель холодный </a:t>
            </a:r>
          </a:p>
          <a:p>
            <a:r>
              <a:rPr lang="ru-RU" sz="3200" b="1" i="1" dirty="0">
                <a:solidFill>
                  <a:schemeClr val="accent2">
                    <a:lumMod val="75000"/>
                  </a:schemeClr>
                </a:solidFill>
                <a:latin typeface="Book Antiqua" pitchFamily="18" charset="0"/>
              </a:rPr>
              <a:t>В- фотография будет светлой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060161" y="4958638"/>
            <a:ext cx="443583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>
                <a:solidFill>
                  <a:schemeClr val="accent2">
                    <a:lumMod val="75000"/>
                  </a:schemeClr>
                </a:solidFill>
                <a:latin typeface="Book Antiqua" pitchFamily="18" charset="0"/>
              </a:rPr>
              <a:t>Логические операции :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509403" y="5543413"/>
            <a:ext cx="2598788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>
                <a:solidFill>
                  <a:schemeClr val="accent2">
                    <a:lumMod val="75000"/>
                  </a:schemeClr>
                </a:solidFill>
                <a:latin typeface="Book Antiqua" pitchFamily="18" charset="0"/>
              </a:rPr>
              <a:t>Инверсия</a:t>
            </a:r>
          </a:p>
          <a:p>
            <a:r>
              <a:rPr lang="ru-RU" sz="3200" b="1" i="1" dirty="0">
                <a:solidFill>
                  <a:schemeClr val="accent2">
                    <a:lumMod val="75000"/>
                  </a:schemeClr>
                </a:solidFill>
                <a:latin typeface="Book Antiqua" pitchFamily="18" charset="0"/>
              </a:rPr>
              <a:t>Импликация</a:t>
            </a:r>
          </a:p>
        </p:txBody>
      </p:sp>
    </p:spTree>
    <p:extLst>
      <p:ext uri="{BB962C8B-B14F-4D97-AF65-F5344CB8AC3E}">
        <p14:creationId xmlns:p14="http://schemas.microsoft.com/office/powerpoint/2010/main" val="1918962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A02AA019-0F88-47C5-9194-5847BA7856F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22" y="0"/>
            <a:ext cx="12167616" cy="6839712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520" y="2730657"/>
            <a:ext cx="12167617" cy="85961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/>
          <a:srcRect t="-1714" r="66822"/>
          <a:stretch/>
        </p:blipFill>
        <p:spPr>
          <a:xfrm>
            <a:off x="4030334" y="3306252"/>
            <a:ext cx="1164218" cy="163918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5"/>
          <a:srcRect l="71699" t="6638"/>
          <a:stretch/>
        </p:blipFill>
        <p:spPr>
          <a:xfrm>
            <a:off x="6213986" y="3316252"/>
            <a:ext cx="993800" cy="150833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5"/>
          <a:srcRect l="35160" t="6638" r="34601"/>
          <a:stretch/>
        </p:blipFill>
        <p:spPr>
          <a:xfrm>
            <a:off x="5120445" y="3419856"/>
            <a:ext cx="1061884" cy="1508338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AE53957F-69B8-4B3E-A393-59199D50423A}"/>
              </a:ext>
            </a:extLst>
          </p:cNvPr>
          <p:cNvSpPr/>
          <p:nvPr/>
        </p:nvSpPr>
        <p:spPr>
          <a:xfrm>
            <a:off x="1327638" y="432973"/>
            <a:ext cx="10938500" cy="23544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900" b="1" i="1" dirty="0">
                <a:solidFill>
                  <a:schemeClr val="bg2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ПРИМЕР 1     Записать высказывание</a:t>
            </a:r>
          </a:p>
          <a:p>
            <a:r>
              <a:rPr lang="ru-RU" sz="4900" b="1" i="1" dirty="0">
                <a:solidFill>
                  <a:schemeClr val="bg2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в виде формулы логики</a:t>
            </a:r>
            <a:r>
              <a:rPr lang="ru-RU" sz="4900" b="1" i="1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ru-RU" sz="4900" i="1" dirty="0">
                <a:solidFill>
                  <a:schemeClr val="bg2">
                    <a:lumMod val="50000"/>
                  </a:schemeClr>
                </a:solidFill>
              </a:rPr>
              <a:t>и построить таблицу истинности</a:t>
            </a:r>
            <a:endParaRPr lang="ru-RU" sz="4900" i="1" dirty="0">
              <a:solidFill>
                <a:schemeClr val="bg2">
                  <a:lumMod val="50000"/>
                </a:schemeClr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4212978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02AA019-0F88-47C5-9194-5847BA7856F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658" y="18288"/>
            <a:ext cx="12167616" cy="683971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1922" y="339213"/>
            <a:ext cx="2080325" cy="965865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859925" y="1200994"/>
            <a:ext cx="3220753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>
                <a:latin typeface="Book Antiqua" pitchFamily="18" charset="0"/>
              </a:rPr>
              <a:t>n=2 </a:t>
            </a:r>
            <a:r>
              <a:rPr lang="ru-RU" sz="3200" b="1" i="1" dirty="0">
                <a:solidFill>
                  <a:schemeClr val="accent2">
                    <a:lumMod val="75000"/>
                  </a:schemeClr>
                </a:solidFill>
                <a:latin typeface="Book Antiqua" pitchFamily="18" charset="0"/>
              </a:rPr>
              <a:t>переменные</a:t>
            </a:r>
          </a:p>
          <a:p>
            <a:r>
              <a:rPr lang="en-US" sz="3200" b="1" i="1" dirty="0">
                <a:latin typeface="Book Antiqua" pitchFamily="18" charset="0"/>
              </a:rPr>
              <a:t>m</a:t>
            </a:r>
            <a:r>
              <a:rPr lang="ru-RU" sz="3200" b="1" i="1" dirty="0">
                <a:latin typeface="Book Antiqua" pitchFamily="18" charset="0"/>
              </a:rPr>
              <a:t>=2 </a:t>
            </a:r>
            <a:r>
              <a:rPr lang="ru-RU" sz="3200" b="1" i="1" dirty="0">
                <a:solidFill>
                  <a:schemeClr val="accent2">
                    <a:lumMod val="75000"/>
                  </a:schemeClr>
                </a:solidFill>
                <a:latin typeface="Book Antiqua" pitchFamily="18" charset="0"/>
              </a:rPr>
              <a:t>операции</a:t>
            </a:r>
            <a:endParaRPr lang="ru-RU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5604874"/>
              </p:ext>
            </p:extLst>
          </p:nvPr>
        </p:nvGraphicFramePr>
        <p:xfrm>
          <a:off x="2146465" y="2585417"/>
          <a:ext cx="8128000" cy="18542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1570663283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901608707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36355864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11839387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А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В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Book Antiqua" pitchFamily="18" charset="0"/>
                        </a:rPr>
                        <a:t>инверсия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Wingdings" panose="05000000000000000000" pitchFamily="2" charset="2"/>
                        <a:buNone/>
                      </a:pPr>
                      <a:r>
                        <a:rPr lang="ru-RU" sz="1800" b="1" i="1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Book Antiqua" pitchFamily="18" charset="0"/>
                        </a:rPr>
                        <a:t>импликация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7717004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850611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803872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614976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85320127"/>
                  </a:ext>
                </a:extLst>
              </a:tr>
            </a:tbl>
          </a:graphicData>
        </a:graphic>
      </p:graphicFrame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6465" y="2531005"/>
            <a:ext cx="8157155" cy="1981372"/>
          </a:xfrm>
          <a:prstGeom prst="rect">
            <a:avLst/>
          </a:prstGeom>
        </p:spPr>
      </p:pic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1975147"/>
              </p:ext>
            </p:extLst>
          </p:nvPr>
        </p:nvGraphicFramePr>
        <p:xfrm>
          <a:off x="2146465" y="2585417"/>
          <a:ext cx="8128000" cy="18542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3726507055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083955957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341625409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88014182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А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В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Book Antiqua" pitchFamily="18" charset="0"/>
                        </a:rPr>
                        <a:t>инверсия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Wingdings" panose="05000000000000000000" pitchFamily="2" charset="2"/>
                        <a:buNone/>
                      </a:pPr>
                      <a:r>
                        <a:rPr lang="ru-RU" sz="1800" b="1" i="1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Book Antiqua" pitchFamily="18" charset="0"/>
                        </a:rPr>
                        <a:t>импликация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488034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985871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334800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88924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45627498"/>
                  </a:ext>
                </a:extLst>
              </a:tr>
            </a:tbl>
          </a:graphicData>
        </a:graphic>
      </p:graphicFrame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0318282"/>
              </p:ext>
            </p:extLst>
          </p:nvPr>
        </p:nvGraphicFramePr>
        <p:xfrm>
          <a:off x="2175620" y="2585417"/>
          <a:ext cx="8128000" cy="18542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1186809988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661830599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77628059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65093584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А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В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Book Antiqua" pitchFamily="18" charset="0"/>
                        </a:rPr>
                        <a:t>инверсия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Wingdings" panose="05000000000000000000" pitchFamily="2" charset="2"/>
                        <a:buNone/>
                      </a:pPr>
                      <a:r>
                        <a:rPr lang="ru-RU" sz="1800" b="1" i="1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Book Antiqua" pitchFamily="18" charset="0"/>
                        </a:rPr>
                        <a:t>импликация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972516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375862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374444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259688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51779920"/>
                  </a:ext>
                </a:extLst>
              </a:tr>
            </a:tbl>
          </a:graphicData>
        </a:graphic>
      </p:graphicFrame>
      <p:pic>
        <p:nvPicPr>
          <p:cNvPr id="12" name="Рисунок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23009" y="1240731"/>
            <a:ext cx="920576" cy="591363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4677733" y="1739603"/>
            <a:ext cx="41968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err="1"/>
              <a:t>n+m</a:t>
            </a:r>
            <a:r>
              <a:rPr lang="ru-RU" sz="3600" dirty="0"/>
              <a:t>=2+2=4 </a:t>
            </a:r>
            <a:r>
              <a:rPr lang="ru-RU" sz="2400" b="1" i="1" dirty="0">
                <a:solidFill>
                  <a:schemeClr val="accent2">
                    <a:lumMod val="75000"/>
                  </a:schemeClr>
                </a:solidFill>
              </a:rPr>
              <a:t>СТОЛБЦА</a:t>
            </a:r>
            <a:r>
              <a:rPr lang="en-US" sz="2400" b="1" i="1" dirty="0">
                <a:solidFill>
                  <a:schemeClr val="accent2">
                    <a:lumMod val="75000"/>
                  </a:schemeClr>
                </a:solidFill>
              </a:rPr>
              <a:t> 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5559590" y="1199175"/>
            <a:ext cx="346024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/>
              <a:t>=4+1=5 </a:t>
            </a:r>
            <a:r>
              <a:rPr lang="ru-RU" sz="2400" b="1" i="1" dirty="0">
                <a:solidFill>
                  <a:schemeClr val="accent2">
                    <a:lumMod val="75000"/>
                  </a:schemeClr>
                </a:solidFill>
              </a:rPr>
              <a:t>СТРОК</a:t>
            </a: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461C2F92-F417-4D9E-AE12-4F027FB88C72}"/>
              </a:ext>
            </a:extLst>
          </p:cNvPr>
          <p:cNvSpPr/>
          <p:nvPr/>
        </p:nvSpPr>
        <p:spPr>
          <a:xfrm>
            <a:off x="0" y="4898651"/>
            <a:ext cx="1229427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dirty="0">
                <a:solidFill>
                  <a:schemeClr val="accent2">
                    <a:lumMod val="75000"/>
                  </a:schemeClr>
                </a:solidFill>
                <a:latin typeface="Book Antiqua" pitchFamily="18" charset="0"/>
              </a:rPr>
              <a:t>А- проявитель холодный </a:t>
            </a:r>
          </a:p>
          <a:p>
            <a:pPr algn="ctr"/>
            <a:r>
              <a:rPr lang="ru-RU" sz="3200" b="1" i="1" dirty="0">
                <a:solidFill>
                  <a:schemeClr val="accent2">
                    <a:lumMod val="75000"/>
                  </a:schemeClr>
                </a:solidFill>
                <a:latin typeface="Book Antiqua" pitchFamily="18" charset="0"/>
              </a:rPr>
              <a:t>В- фотография будет светлой</a:t>
            </a:r>
          </a:p>
        </p:txBody>
      </p:sp>
    </p:spTree>
    <p:extLst>
      <p:ext uri="{BB962C8B-B14F-4D97-AF65-F5344CB8AC3E}">
        <p14:creationId xmlns:p14="http://schemas.microsoft.com/office/powerpoint/2010/main" val="3700031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4" grpId="0"/>
      <p:bldP spid="1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A02AA019-0F88-47C5-9194-5847BA7856F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22" y="0"/>
            <a:ext cx="12167616" cy="6839712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98522" y="643532"/>
            <a:ext cx="12093478" cy="46012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900" b="1" i="1" dirty="0">
                <a:solidFill>
                  <a:schemeClr val="bg2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Пример 2   Укажите  значения истинности простых высказываний,   при которых суждение</a:t>
            </a:r>
          </a:p>
          <a:p>
            <a:endParaRPr lang="ru-RU" dirty="0"/>
          </a:p>
          <a:p>
            <a:r>
              <a:rPr lang="ru-RU" sz="3200" b="1" i="1" dirty="0">
                <a:solidFill>
                  <a:schemeClr val="accent2">
                    <a:lumMod val="75000"/>
                  </a:schemeClr>
                </a:solidFill>
                <a:latin typeface="Book Antiqua" pitchFamily="18" charset="0"/>
              </a:rPr>
              <a:t>«Если у меня будет хорошая фотография,  и я не создам рекламу фирмы, то у меня будут клиенты» </a:t>
            </a:r>
          </a:p>
          <a:p>
            <a:endParaRPr lang="ru-RU" sz="3200" b="1" i="1" dirty="0">
              <a:solidFill>
                <a:schemeClr val="accent2">
                  <a:lumMod val="75000"/>
                </a:schemeClr>
              </a:solidFill>
              <a:latin typeface="Book Antiqua" pitchFamily="18" charset="0"/>
            </a:endParaRPr>
          </a:p>
          <a:p>
            <a:pPr algn="ctr"/>
            <a:r>
              <a:rPr lang="en-US" sz="3200" b="1" i="1" dirty="0">
                <a:latin typeface="Book Antiqua" pitchFamily="18" charset="0"/>
              </a:rPr>
              <a:t>F(B;E;A)=</a:t>
            </a:r>
            <a:r>
              <a:rPr lang="ru-RU" sz="3200" b="1" i="1" dirty="0">
                <a:latin typeface="Book Antiqua" pitchFamily="18" charset="0"/>
              </a:rPr>
              <a:t>ложно</a:t>
            </a:r>
          </a:p>
        </p:txBody>
      </p:sp>
    </p:spTree>
    <p:extLst>
      <p:ext uri="{BB962C8B-B14F-4D97-AF65-F5344CB8AC3E}">
        <p14:creationId xmlns:p14="http://schemas.microsoft.com/office/powerpoint/2010/main" val="213274589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A02AA019-0F88-47C5-9194-5847BA7856F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483"/>
            <a:ext cx="12167616" cy="6839712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883456" y="2936775"/>
            <a:ext cx="7695027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1" dirty="0">
                <a:solidFill>
                  <a:schemeClr val="accent2">
                    <a:lumMod val="75000"/>
                  </a:schemeClr>
                </a:solidFill>
                <a:latin typeface="Book Antiqua" pitchFamily="18" charset="0"/>
              </a:rPr>
              <a:t>В = </a:t>
            </a:r>
          </a:p>
          <a:p>
            <a:endParaRPr lang="ru-RU" sz="3200" b="1" i="1" dirty="0">
              <a:solidFill>
                <a:schemeClr val="accent2">
                  <a:lumMod val="75000"/>
                </a:schemeClr>
              </a:solidFill>
              <a:latin typeface="Book Antiqua" pitchFamily="18" charset="0"/>
            </a:endParaRPr>
          </a:p>
          <a:p>
            <a:r>
              <a:rPr lang="ru-RU" sz="3200" b="1" i="1" dirty="0">
                <a:solidFill>
                  <a:schemeClr val="accent2">
                    <a:lumMod val="75000"/>
                  </a:schemeClr>
                </a:solidFill>
                <a:latin typeface="Book Antiqua" pitchFamily="18" charset="0"/>
              </a:rPr>
              <a:t>Е =</a:t>
            </a:r>
          </a:p>
          <a:p>
            <a:endParaRPr lang="ru-RU" sz="3200" b="1" i="1" dirty="0">
              <a:solidFill>
                <a:schemeClr val="accent2">
                  <a:lumMod val="75000"/>
                </a:schemeClr>
              </a:solidFill>
              <a:latin typeface="Book Antiqua" pitchFamily="18" charset="0"/>
            </a:endParaRPr>
          </a:p>
          <a:p>
            <a:r>
              <a:rPr lang="ru-RU" sz="3200" b="1" i="1" dirty="0">
                <a:solidFill>
                  <a:schemeClr val="accent2">
                    <a:lumMod val="75000"/>
                  </a:schemeClr>
                </a:solidFill>
                <a:latin typeface="Book Antiqua" pitchFamily="18" charset="0"/>
              </a:rPr>
              <a:t>А =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35591" y="1095941"/>
            <a:ext cx="1216761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dirty="0">
                <a:solidFill>
                  <a:schemeClr val="accent2">
                    <a:lumMod val="75000"/>
                  </a:schemeClr>
                </a:solidFill>
                <a:latin typeface="Book Antiqua" pitchFamily="18" charset="0"/>
              </a:rPr>
              <a:t>«Если у меня будет хорошая фотография,  и я не создам рекламу фирмы, то у меня будут клиенты»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72660" y="249555"/>
            <a:ext cx="12093478" cy="8463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900" b="1" i="1" dirty="0">
                <a:solidFill>
                  <a:schemeClr val="bg2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Решение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Прямоугольник 5">
                <a:extLst>
                  <a:ext uri="{FF2B5EF4-FFF2-40B4-BE49-F238E27FC236}">
                    <a16:creationId xmlns:a16="http://schemas.microsoft.com/office/drawing/2014/main" id="{9B0F402F-F8FD-4B53-B588-1546341D4352}"/>
                  </a:ext>
                </a:extLst>
              </p:cNvPr>
              <p:cNvSpPr/>
              <p:nvPr/>
            </p:nvSpPr>
            <p:spPr>
              <a:xfrm>
                <a:off x="4219799" y="5463759"/>
                <a:ext cx="685800" cy="64633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3600" b="1" i="1" dirty="0" smtClean="0">
                          <a:latin typeface="Cambria Math" panose="02040503050406030204" pitchFamily="18" charset="0"/>
                        </a:rPr>
                        <m:t>В</m:t>
                      </m:r>
                    </m:oMath>
                  </m:oMathPara>
                </a14:m>
                <a:endParaRPr lang="ru-RU" sz="36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6" name="Прямоугольник 5">
                <a:extLst>
                  <a:ext uri="{FF2B5EF4-FFF2-40B4-BE49-F238E27FC236}">
                    <a16:creationId xmlns:a16="http://schemas.microsoft.com/office/drawing/2014/main" id="{9B0F402F-F8FD-4B53-B588-1546341D435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19799" y="5463759"/>
                <a:ext cx="685800" cy="646331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Прямоугольник 8">
                <a:extLst>
                  <a:ext uri="{FF2B5EF4-FFF2-40B4-BE49-F238E27FC236}">
                    <a16:creationId xmlns:a16="http://schemas.microsoft.com/office/drawing/2014/main" id="{223C1DE0-FEB2-4858-B795-26A6F32DD4BF}"/>
                  </a:ext>
                </a:extLst>
              </p:cNvPr>
              <p:cNvSpPr/>
              <p:nvPr/>
            </p:nvSpPr>
            <p:spPr>
              <a:xfrm>
                <a:off x="6552045" y="5447902"/>
                <a:ext cx="575799" cy="6463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3600" b="1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А</m:t>
                      </m:r>
                    </m:oMath>
                  </m:oMathPara>
                </a14:m>
                <a:endParaRPr lang="ru-RU" sz="3600" dirty="0"/>
              </a:p>
            </p:txBody>
          </p:sp>
        </mc:Choice>
        <mc:Fallback xmlns="">
          <p:sp>
            <p:nvSpPr>
              <p:cNvPr id="9" name="Прямоугольник 8">
                <a:extLst>
                  <a:ext uri="{FF2B5EF4-FFF2-40B4-BE49-F238E27FC236}">
                    <a16:creationId xmlns:a16="http://schemas.microsoft.com/office/drawing/2014/main" id="{223C1DE0-FEB2-4858-B795-26A6F32DD4B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52045" y="5447902"/>
                <a:ext cx="575799" cy="64633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Прямоугольник 9">
                <a:extLst>
                  <a:ext uri="{FF2B5EF4-FFF2-40B4-BE49-F238E27FC236}">
                    <a16:creationId xmlns:a16="http://schemas.microsoft.com/office/drawing/2014/main" id="{307B8D49-E750-4331-9EE5-C38D7C1BEB57}"/>
                  </a:ext>
                </a:extLst>
              </p:cNvPr>
              <p:cNvSpPr/>
              <p:nvPr/>
            </p:nvSpPr>
            <p:spPr>
              <a:xfrm>
                <a:off x="5519771" y="5447903"/>
                <a:ext cx="441185" cy="64633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̅"/>
                          <m:ctrlPr>
                            <a:rPr lang="ru-RU" sz="3600" b="1" i="1" dirty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ru-RU" sz="3600" b="1" i="1" dirty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Е</m:t>
                          </m:r>
                        </m:e>
                      </m:acc>
                    </m:oMath>
                  </m:oMathPara>
                </a14:m>
                <a:endParaRPr lang="ru-RU" sz="3600" dirty="0"/>
              </a:p>
            </p:txBody>
          </p:sp>
        </mc:Choice>
        <mc:Fallback xmlns="">
          <p:sp>
            <p:nvSpPr>
              <p:cNvPr id="10" name="Прямоугольник 9">
                <a:extLst>
                  <a:ext uri="{FF2B5EF4-FFF2-40B4-BE49-F238E27FC236}">
                    <a16:creationId xmlns:a16="http://schemas.microsoft.com/office/drawing/2014/main" id="{307B8D49-E750-4331-9EE5-C38D7C1BEB5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19771" y="5447903"/>
                <a:ext cx="441185" cy="64633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Прямоугольник 10">
                <a:extLst>
                  <a:ext uri="{FF2B5EF4-FFF2-40B4-BE49-F238E27FC236}">
                    <a16:creationId xmlns:a16="http://schemas.microsoft.com/office/drawing/2014/main" id="{E7E3A314-5BE7-47F4-A9C8-C43F3E69CDC0}"/>
                  </a:ext>
                </a:extLst>
              </p:cNvPr>
              <p:cNvSpPr/>
              <p:nvPr/>
            </p:nvSpPr>
            <p:spPr>
              <a:xfrm>
                <a:off x="4833971" y="5526854"/>
                <a:ext cx="561372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2800" b="1" i="1" dirty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∧</m:t>
                      </m:r>
                    </m:oMath>
                  </m:oMathPara>
                </a14:m>
                <a:endParaRPr lang="ru-RU" sz="2800" dirty="0"/>
              </a:p>
            </p:txBody>
          </p:sp>
        </mc:Choice>
        <mc:Fallback xmlns="">
          <p:sp>
            <p:nvSpPr>
              <p:cNvPr id="11" name="Прямоугольник 10">
                <a:extLst>
                  <a:ext uri="{FF2B5EF4-FFF2-40B4-BE49-F238E27FC236}">
                    <a16:creationId xmlns:a16="http://schemas.microsoft.com/office/drawing/2014/main" id="{E7E3A314-5BE7-47F4-A9C8-C43F3E69CDC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33971" y="5526854"/>
                <a:ext cx="561372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Прямоугольник 11">
                <a:extLst>
                  <a:ext uri="{FF2B5EF4-FFF2-40B4-BE49-F238E27FC236}">
                    <a16:creationId xmlns:a16="http://schemas.microsoft.com/office/drawing/2014/main" id="{893A4710-4BF7-48D1-9528-CCB860F6BC4B}"/>
                  </a:ext>
                </a:extLst>
              </p:cNvPr>
              <p:cNvSpPr/>
              <p:nvPr/>
            </p:nvSpPr>
            <p:spPr>
              <a:xfrm>
                <a:off x="5899943" y="5453142"/>
                <a:ext cx="675185" cy="6463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3600" b="1" i="1" dirty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→</m:t>
                      </m:r>
                    </m:oMath>
                  </m:oMathPara>
                </a14:m>
                <a:endParaRPr lang="ru-RU" sz="3600" dirty="0"/>
              </a:p>
            </p:txBody>
          </p:sp>
        </mc:Choice>
        <mc:Fallback xmlns="">
          <p:sp>
            <p:nvSpPr>
              <p:cNvPr id="12" name="Прямоугольник 11">
                <a:extLst>
                  <a:ext uri="{FF2B5EF4-FFF2-40B4-BE49-F238E27FC236}">
                    <a16:creationId xmlns:a16="http://schemas.microsoft.com/office/drawing/2014/main" id="{893A4710-4BF7-48D1-9528-CCB860F6BC4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99943" y="5453142"/>
                <a:ext cx="675185" cy="64633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2049F32E-E4B7-491E-B7DD-7C1E56D5686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12111" b="71004"/>
          <a:stretch/>
        </p:blipFill>
        <p:spPr>
          <a:xfrm>
            <a:off x="3677206" y="2780878"/>
            <a:ext cx="6901277" cy="673504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F333CA64-D39D-475F-8315-F836834040B9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12111" t="50000" b="30891"/>
          <a:stretch/>
        </p:blipFill>
        <p:spPr>
          <a:xfrm>
            <a:off x="3726467" y="3979665"/>
            <a:ext cx="6901277" cy="443857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4EF83CAD-20EA-47A6-881A-A5A747D9AFE3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12111" t="69595" b="7289"/>
          <a:stretch/>
        </p:blipFill>
        <p:spPr>
          <a:xfrm>
            <a:off x="3726466" y="4889458"/>
            <a:ext cx="6901277" cy="536937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2883456" y="2185349"/>
            <a:ext cx="60965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>
                <a:solidFill>
                  <a:schemeClr val="accent2">
                    <a:lumMod val="75000"/>
                  </a:schemeClr>
                </a:solidFill>
                <a:latin typeface="Book Antiqua" pitchFamily="18" charset="0"/>
              </a:rPr>
              <a:t>ПРОСТЫЕ ВЫСКАЗЫВАНИЯ</a:t>
            </a:r>
          </a:p>
        </p:txBody>
      </p:sp>
    </p:spTree>
    <p:extLst>
      <p:ext uri="{BB962C8B-B14F-4D97-AF65-F5344CB8AC3E}">
        <p14:creationId xmlns:p14="http://schemas.microsoft.com/office/powerpoint/2010/main" val="3241934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10" grpId="0"/>
      <p:bldP spid="11" grpId="0"/>
      <p:bldP spid="12" grpId="0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0EA6FA4F-31F4-45ED-9F45-2C42FE240C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705571" y="-2626"/>
            <a:ext cx="12168671" cy="6840305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7A24CD48-6E42-4FCD-9425-2BD7E378B15E}"/>
              </a:ext>
            </a:extLst>
          </p:cNvPr>
          <p:cNvSpPr/>
          <p:nvPr/>
        </p:nvSpPr>
        <p:spPr>
          <a:xfrm>
            <a:off x="924232" y="1363601"/>
            <a:ext cx="336089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>
                <a:latin typeface="Book Antiqua" pitchFamily="18" charset="0"/>
              </a:rPr>
              <a:t>n=3</a:t>
            </a:r>
            <a:r>
              <a:rPr lang="ru-RU" sz="2800" b="1" i="1" dirty="0">
                <a:solidFill>
                  <a:schemeClr val="accent2">
                    <a:lumMod val="75000"/>
                  </a:schemeClr>
                </a:solidFill>
                <a:latin typeface="Book Antiqua" pitchFamily="18" charset="0"/>
              </a:rPr>
              <a:t> переменные</a:t>
            </a:r>
          </a:p>
          <a:p>
            <a:r>
              <a:rPr lang="ru-RU" sz="2800" b="1" i="1" dirty="0">
                <a:latin typeface="Book Antiqua" pitchFamily="18" charset="0"/>
              </a:rPr>
              <a:t>m=</a:t>
            </a:r>
            <a:r>
              <a:rPr lang="ru-RU" sz="2800" b="1" i="1" dirty="0">
                <a:solidFill>
                  <a:schemeClr val="accent1"/>
                </a:solidFill>
                <a:latin typeface="Book Antiqua" pitchFamily="18" charset="0"/>
              </a:rPr>
              <a:t>3</a:t>
            </a:r>
            <a:r>
              <a:rPr lang="ru-RU" sz="2800" b="1" i="1" dirty="0">
                <a:solidFill>
                  <a:schemeClr val="accent2">
                    <a:lumMod val="75000"/>
                  </a:schemeClr>
                </a:solidFill>
                <a:latin typeface="Book Antiqua" pitchFamily="18" charset="0"/>
              </a:rPr>
              <a:t> операции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EF62155-9178-4B9B-85CD-5BFD8A2506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3091" y="1363601"/>
            <a:ext cx="920576" cy="591363"/>
          </a:xfrm>
          <a:prstGeom prst="rect">
            <a:avLst/>
          </a:prstGeom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6C99AF42-5414-41DA-92E9-C5B77B702A80}"/>
              </a:ext>
            </a:extLst>
          </p:cNvPr>
          <p:cNvSpPr/>
          <p:nvPr/>
        </p:nvSpPr>
        <p:spPr>
          <a:xfrm>
            <a:off x="6361423" y="1370189"/>
            <a:ext cx="252825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i="1" dirty="0">
                <a:latin typeface="Book Antiqua" pitchFamily="18" charset="0"/>
              </a:rPr>
              <a:t>=8+1=9 </a:t>
            </a:r>
            <a:r>
              <a:rPr lang="ru-RU" sz="2800" b="1" i="1" dirty="0">
                <a:solidFill>
                  <a:schemeClr val="accent2">
                    <a:lumMod val="75000"/>
                  </a:schemeClr>
                </a:solidFill>
                <a:latin typeface="Book Antiqua" pitchFamily="18" charset="0"/>
              </a:rPr>
              <a:t>строк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DADAD0C2-6D10-4D9A-A6F9-82FB67C95895}"/>
              </a:ext>
            </a:extLst>
          </p:cNvPr>
          <p:cNvSpPr/>
          <p:nvPr/>
        </p:nvSpPr>
        <p:spPr>
          <a:xfrm>
            <a:off x="5483091" y="1817207"/>
            <a:ext cx="397693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i="1" dirty="0" err="1">
                <a:latin typeface="Book Antiqua" pitchFamily="18" charset="0"/>
              </a:rPr>
              <a:t>n+m</a:t>
            </a:r>
            <a:r>
              <a:rPr lang="en-US" sz="2800" b="1" i="1" dirty="0">
                <a:latin typeface="Book Antiqua" pitchFamily="18" charset="0"/>
              </a:rPr>
              <a:t>=</a:t>
            </a:r>
            <a:r>
              <a:rPr lang="ru-RU" sz="2800" b="1" i="1" dirty="0">
                <a:latin typeface="Book Antiqua" pitchFamily="18" charset="0"/>
              </a:rPr>
              <a:t>3</a:t>
            </a:r>
            <a:r>
              <a:rPr lang="en-US" sz="2800" b="1" i="1" dirty="0">
                <a:latin typeface="Book Antiqua" pitchFamily="18" charset="0"/>
              </a:rPr>
              <a:t>+</a:t>
            </a:r>
            <a:r>
              <a:rPr lang="ru-RU" sz="2800" b="1" i="1" dirty="0">
                <a:solidFill>
                  <a:schemeClr val="accent1"/>
                </a:solidFill>
                <a:latin typeface="Book Antiqua" pitchFamily="18" charset="0"/>
              </a:rPr>
              <a:t>3</a:t>
            </a:r>
            <a:r>
              <a:rPr lang="en-US" sz="2800" b="1" i="1" dirty="0">
                <a:latin typeface="Book Antiqua" pitchFamily="18" charset="0"/>
              </a:rPr>
              <a:t>=</a:t>
            </a:r>
            <a:r>
              <a:rPr lang="ru-RU" sz="2800" b="1" i="1" dirty="0">
                <a:latin typeface="Book Antiqua" pitchFamily="18" charset="0"/>
              </a:rPr>
              <a:t>6</a:t>
            </a:r>
            <a:r>
              <a:rPr lang="en-US" sz="2800" b="1" i="1" dirty="0">
                <a:latin typeface="Book Antiqua" pitchFamily="18" charset="0"/>
              </a:rPr>
              <a:t> </a:t>
            </a:r>
            <a:r>
              <a:rPr lang="ru-RU" sz="2800" b="1" i="1" dirty="0">
                <a:solidFill>
                  <a:schemeClr val="accent2">
                    <a:lumMod val="75000"/>
                  </a:schemeClr>
                </a:solidFill>
                <a:latin typeface="Book Antiqua" pitchFamily="18" charset="0"/>
              </a:rPr>
              <a:t>столбца 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FFB9066-766A-400F-832D-4312189D60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34509" y="402537"/>
            <a:ext cx="2908044" cy="658425"/>
          </a:xfrm>
          <a:prstGeom prst="rect">
            <a:avLst/>
          </a:prstGeom>
        </p:spPr>
      </p:pic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334A9338-5F7F-4ED9-9F01-FF1C30B19A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9671272"/>
              </p:ext>
            </p:extLst>
          </p:nvPr>
        </p:nvGraphicFramePr>
        <p:xfrm>
          <a:off x="2119147" y="2620347"/>
          <a:ext cx="7340880" cy="41090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23480">
                  <a:extLst>
                    <a:ext uri="{9D8B030D-6E8A-4147-A177-3AD203B41FA5}">
                      <a16:colId xmlns:a16="http://schemas.microsoft.com/office/drawing/2014/main" val="3135708031"/>
                    </a:ext>
                  </a:extLst>
                </a:gridCol>
                <a:gridCol w="1223480">
                  <a:extLst>
                    <a:ext uri="{9D8B030D-6E8A-4147-A177-3AD203B41FA5}">
                      <a16:colId xmlns:a16="http://schemas.microsoft.com/office/drawing/2014/main" val="2603703169"/>
                    </a:ext>
                  </a:extLst>
                </a:gridCol>
                <a:gridCol w="1223480">
                  <a:extLst>
                    <a:ext uri="{9D8B030D-6E8A-4147-A177-3AD203B41FA5}">
                      <a16:colId xmlns:a16="http://schemas.microsoft.com/office/drawing/2014/main" val="1664503879"/>
                    </a:ext>
                  </a:extLst>
                </a:gridCol>
                <a:gridCol w="1223480">
                  <a:extLst>
                    <a:ext uri="{9D8B030D-6E8A-4147-A177-3AD203B41FA5}">
                      <a16:colId xmlns:a16="http://schemas.microsoft.com/office/drawing/2014/main" val="3021816981"/>
                    </a:ext>
                  </a:extLst>
                </a:gridCol>
                <a:gridCol w="1223480">
                  <a:extLst>
                    <a:ext uri="{9D8B030D-6E8A-4147-A177-3AD203B41FA5}">
                      <a16:colId xmlns:a16="http://schemas.microsoft.com/office/drawing/2014/main" val="1912778115"/>
                    </a:ext>
                  </a:extLst>
                </a:gridCol>
                <a:gridCol w="1223480">
                  <a:extLst>
                    <a:ext uri="{9D8B030D-6E8A-4147-A177-3AD203B41FA5}">
                      <a16:colId xmlns:a16="http://schemas.microsoft.com/office/drawing/2014/main" val="3257991630"/>
                    </a:ext>
                  </a:extLst>
                </a:gridCol>
              </a:tblGrid>
              <a:tr h="29802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31529473"/>
                  </a:ext>
                </a:extLst>
              </a:tr>
              <a:tr h="29802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50421246"/>
                  </a:ext>
                </a:extLst>
              </a:tr>
              <a:tr h="29802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16778036"/>
                  </a:ext>
                </a:extLst>
              </a:tr>
              <a:tr h="29802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2759788"/>
                  </a:ext>
                </a:extLst>
              </a:tr>
              <a:tr h="29802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77865394"/>
                  </a:ext>
                </a:extLst>
              </a:tr>
              <a:tr h="29802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4861572"/>
                  </a:ext>
                </a:extLst>
              </a:tr>
              <a:tr h="29802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10488024"/>
                  </a:ext>
                </a:extLst>
              </a:tr>
              <a:tr h="29802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38144358"/>
                  </a:ext>
                </a:extLst>
              </a:tr>
              <a:tr h="29802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06710442"/>
                  </a:ext>
                </a:extLst>
              </a:tr>
            </a:tbl>
          </a:graphicData>
        </a:graphic>
      </p:graphicFrame>
      <p:graphicFrame>
        <p:nvGraphicFramePr>
          <p:cNvPr id="5" name="Таблица 4">
            <a:extLst>
              <a:ext uri="{FF2B5EF4-FFF2-40B4-BE49-F238E27FC236}">
                <a16:creationId xmlns:a16="http://schemas.microsoft.com/office/drawing/2014/main" id="{812834FF-9FCD-409A-87DA-AA6EC934689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2838745"/>
              </p:ext>
            </p:extLst>
          </p:nvPr>
        </p:nvGraphicFramePr>
        <p:xfrm>
          <a:off x="1409860" y="2303303"/>
          <a:ext cx="9372278" cy="454029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61073">
                  <a:extLst>
                    <a:ext uri="{9D8B030D-6E8A-4147-A177-3AD203B41FA5}">
                      <a16:colId xmlns:a16="http://schemas.microsoft.com/office/drawing/2014/main" val="3004873480"/>
                    </a:ext>
                  </a:extLst>
                </a:gridCol>
                <a:gridCol w="1562241">
                  <a:extLst>
                    <a:ext uri="{9D8B030D-6E8A-4147-A177-3AD203B41FA5}">
                      <a16:colId xmlns:a16="http://schemas.microsoft.com/office/drawing/2014/main" val="431901732"/>
                    </a:ext>
                  </a:extLst>
                </a:gridCol>
                <a:gridCol w="1562241">
                  <a:extLst>
                    <a:ext uri="{9D8B030D-6E8A-4147-A177-3AD203B41FA5}">
                      <a16:colId xmlns:a16="http://schemas.microsoft.com/office/drawing/2014/main" val="1770306253"/>
                    </a:ext>
                  </a:extLst>
                </a:gridCol>
                <a:gridCol w="1562241">
                  <a:extLst>
                    <a:ext uri="{9D8B030D-6E8A-4147-A177-3AD203B41FA5}">
                      <a16:colId xmlns:a16="http://schemas.microsoft.com/office/drawing/2014/main" val="2231658709"/>
                    </a:ext>
                  </a:extLst>
                </a:gridCol>
                <a:gridCol w="1562241">
                  <a:extLst>
                    <a:ext uri="{9D8B030D-6E8A-4147-A177-3AD203B41FA5}">
                      <a16:colId xmlns:a16="http://schemas.microsoft.com/office/drawing/2014/main" val="4064397679"/>
                    </a:ext>
                  </a:extLst>
                </a:gridCol>
                <a:gridCol w="1562241">
                  <a:extLst>
                    <a:ext uri="{9D8B030D-6E8A-4147-A177-3AD203B41FA5}">
                      <a16:colId xmlns:a16="http://schemas.microsoft.com/office/drawing/2014/main" val="2789199799"/>
                    </a:ext>
                  </a:extLst>
                </a:gridCol>
              </a:tblGrid>
              <a:tr h="50447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B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E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A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-E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В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*</a:t>
                      </a:r>
                      <a:r>
                        <a:rPr lang="ru-RU" sz="2800" dirty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-Е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  <a:sym typeface="Wingdings" panose="05000000000000000000" pitchFamily="2" charset="2"/>
                        </a:rPr>
                        <a:t>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15510610"/>
                  </a:ext>
                </a:extLst>
              </a:tr>
              <a:tr h="50447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51575327"/>
                  </a:ext>
                </a:extLst>
              </a:tr>
              <a:tr h="50447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49696955"/>
                  </a:ext>
                </a:extLst>
              </a:tr>
              <a:tr h="50447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870646124"/>
                  </a:ext>
                </a:extLst>
              </a:tr>
              <a:tr h="50447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97894689"/>
                  </a:ext>
                </a:extLst>
              </a:tr>
              <a:tr h="50447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36846821"/>
                  </a:ext>
                </a:extLst>
              </a:tr>
              <a:tr h="50447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68949721"/>
                  </a:ext>
                </a:extLst>
              </a:tr>
              <a:tr h="50447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61935346"/>
                  </a:ext>
                </a:extLst>
              </a:tr>
              <a:tr h="50447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7410650"/>
                  </a:ext>
                </a:extLst>
              </a:tr>
            </a:tbl>
          </a:graphicData>
        </a:graphic>
      </p:graphicFrame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8E9140B3-B212-4094-B88B-455D12A7363B}"/>
              </a:ext>
            </a:extLst>
          </p:cNvPr>
          <p:cNvSpPr/>
          <p:nvPr/>
        </p:nvSpPr>
        <p:spPr>
          <a:xfrm>
            <a:off x="4649488" y="3988674"/>
            <a:ext cx="379462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>
                <a:latin typeface="Book Antiqua" pitchFamily="18" charset="0"/>
              </a:rPr>
              <a:t>Ответ:   </a:t>
            </a:r>
            <a:r>
              <a:rPr lang="en-US" sz="3200" b="1" i="1" dirty="0">
                <a:latin typeface="Book Antiqua" pitchFamily="18" charset="0"/>
              </a:rPr>
              <a:t>F(1;0;0)=0</a:t>
            </a:r>
            <a:endParaRPr lang="ru-RU" sz="3200" b="1" i="1" dirty="0">
              <a:latin typeface="Book Antiqua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623113" y="451300"/>
            <a:ext cx="28232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b="1" i="1" dirty="0">
                <a:latin typeface="Book Antiqua" pitchFamily="18" charset="0"/>
              </a:rPr>
              <a:t>F(B;E;A)=</a:t>
            </a:r>
            <a:r>
              <a:rPr lang="ru-RU" sz="2800" b="1" i="1" dirty="0">
                <a:latin typeface="Book Antiqua" pitchFamily="18" charset="0"/>
              </a:rPr>
              <a:t>ложно</a:t>
            </a:r>
          </a:p>
        </p:txBody>
      </p:sp>
    </p:spTree>
    <p:extLst>
      <p:ext uri="{BB962C8B-B14F-4D97-AF65-F5344CB8AC3E}">
        <p14:creationId xmlns:p14="http://schemas.microsoft.com/office/powerpoint/2010/main" val="2800924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29" y="48872"/>
            <a:ext cx="12168671" cy="6840305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0" y="587719"/>
            <a:ext cx="12192000" cy="27315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4900" b="1" i="1" dirty="0">
                <a:solidFill>
                  <a:schemeClr val="bg2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Самостоятельно по вариантам </a:t>
            </a:r>
          </a:p>
          <a:p>
            <a:pPr algn="ctr">
              <a:spcBef>
                <a:spcPct val="50000"/>
              </a:spcBef>
            </a:pPr>
            <a:r>
              <a:rPr lang="ru-RU" sz="4900" b="1" i="1" dirty="0">
                <a:solidFill>
                  <a:schemeClr val="bg2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Постройте таблицы истинности следующих сложных высказываний: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031274" y="3319236"/>
            <a:ext cx="2930610" cy="12926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dirty="0"/>
              <a:t>1</a:t>
            </a:r>
            <a:r>
              <a:rPr lang="en-US" sz="4400" dirty="0"/>
              <a:t>.</a:t>
            </a:r>
            <a:r>
              <a:rPr lang="ru-RU" sz="4400" dirty="0"/>
              <a:t>  К</a:t>
            </a:r>
            <a:r>
              <a:rPr lang="en-US" sz="4400" dirty="0"/>
              <a:t> &amp; Ē v </a:t>
            </a:r>
            <a:r>
              <a:rPr lang="ru-RU" sz="4400" dirty="0"/>
              <a:t>А</a:t>
            </a:r>
          </a:p>
          <a:p>
            <a:endParaRPr lang="en-US" sz="3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031274" y="4775048"/>
            <a:ext cx="295625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dirty="0"/>
              <a:t>2</a:t>
            </a:r>
            <a:r>
              <a:rPr lang="pt-BR" sz="4400" dirty="0"/>
              <a:t>.  B v A &amp; C</a:t>
            </a:r>
          </a:p>
        </p:txBody>
      </p:sp>
      <p:cxnSp>
        <p:nvCxnSpPr>
          <p:cNvPr id="7" name="Прямая соединительная линия 6">
            <a:extLst>
              <a:ext uri="{FF2B5EF4-FFF2-40B4-BE49-F238E27FC236}">
                <a16:creationId xmlns:a16="http://schemas.microsoft.com/office/drawing/2014/main" id="{1CE6C372-133D-4CC4-8361-E675A743D047}"/>
              </a:ext>
            </a:extLst>
          </p:cNvPr>
          <p:cNvCxnSpPr>
            <a:cxnSpLocks/>
          </p:cNvCxnSpPr>
          <p:nvPr/>
        </p:nvCxnSpPr>
        <p:spPr>
          <a:xfrm flipV="1">
            <a:off x="5509403" y="4775048"/>
            <a:ext cx="414319" cy="1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6217407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8051665-B315-4D27-BFA1-948D532023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4803" y="0"/>
            <a:ext cx="12168671" cy="6846401"/>
          </a:xfrm>
          <a:prstGeom prst="rect">
            <a:avLst/>
          </a:prstGeom>
        </p:spPr>
      </p:pic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id="{418DF517-17C9-47BF-A138-51B9874A906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521222"/>
              </p:ext>
            </p:extLst>
          </p:nvPr>
        </p:nvGraphicFramePr>
        <p:xfrm>
          <a:off x="0" y="1858863"/>
          <a:ext cx="5367444" cy="398616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75229">
                  <a:extLst>
                    <a:ext uri="{9D8B030D-6E8A-4147-A177-3AD203B41FA5}">
                      <a16:colId xmlns:a16="http://schemas.microsoft.com/office/drawing/2014/main" val="1625060222"/>
                    </a:ext>
                  </a:extLst>
                </a:gridCol>
                <a:gridCol w="770021">
                  <a:extLst>
                    <a:ext uri="{9D8B030D-6E8A-4147-A177-3AD203B41FA5}">
                      <a16:colId xmlns:a16="http://schemas.microsoft.com/office/drawing/2014/main" val="898004495"/>
                    </a:ext>
                  </a:extLst>
                </a:gridCol>
                <a:gridCol w="842211">
                  <a:extLst>
                    <a:ext uri="{9D8B030D-6E8A-4147-A177-3AD203B41FA5}">
                      <a16:colId xmlns:a16="http://schemas.microsoft.com/office/drawing/2014/main" val="1457817023"/>
                    </a:ext>
                  </a:extLst>
                </a:gridCol>
                <a:gridCol w="938463">
                  <a:extLst>
                    <a:ext uri="{9D8B030D-6E8A-4147-A177-3AD203B41FA5}">
                      <a16:colId xmlns:a16="http://schemas.microsoft.com/office/drawing/2014/main" val="3469515936"/>
                    </a:ext>
                  </a:extLst>
                </a:gridCol>
                <a:gridCol w="1246946">
                  <a:extLst>
                    <a:ext uri="{9D8B030D-6E8A-4147-A177-3AD203B41FA5}">
                      <a16:colId xmlns:a16="http://schemas.microsoft.com/office/drawing/2014/main" val="1713786118"/>
                    </a:ext>
                  </a:extLst>
                </a:gridCol>
                <a:gridCol w="894574">
                  <a:extLst>
                    <a:ext uri="{9D8B030D-6E8A-4147-A177-3AD203B41FA5}">
                      <a16:colId xmlns:a16="http://schemas.microsoft.com/office/drawing/2014/main" val="4181318299"/>
                    </a:ext>
                  </a:extLst>
                </a:gridCol>
              </a:tblGrid>
              <a:tr h="44290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-Е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К*-Е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*+А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65839360"/>
                  </a:ext>
                </a:extLst>
              </a:tr>
              <a:tr h="44290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75877166"/>
                  </a:ext>
                </a:extLst>
              </a:tr>
              <a:tr h="44290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55339503"/>
                  </a:ext>
                </a:extLst>
              </a:tr>
              <a:tr h="44290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58410324"/>
                  </a:ext>
                </a:extLst>
              </a:tr>
              <a:tr h="44290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15396188"/>
                  </a:ext>
                </a:extLst>
              </a:tr>
              <a:tr h="44290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80335967"/>
                  </a:ext>
                </a:extLst>
              </a:tr>
              <a:tr h="44290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89067749"/>
                  </a:ext>
                </a:extLst>
              </a:tr>
              <a:tr h="44290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69208315"/>
                  </a:ext>
                </a:extLst>
              </a:tr>
              <a:tr h="44290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86666020"/>
                  </a:ext>
                </a:extLst>
              </a:tr>
            </a:tbl>
          </a:graphicData>
        </a:graphic>
      </p:graphicFrame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8BBD2702-6AA4-4649-8292-84AD793E2404}"/>
              </a:ext>
            </a:extLst>
          </p:cNvPr>
          <p:cNvSpPr/>
          <p:nvPr/>
        </p:nvSpPr>
        <p:spPr>
          <a:xfrm>
            <a:off x="8112302" y="1047281"/>
            <a:ext cx="2319866" cy="6155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400" dirty="0"/>
              <a:t>2</a:t>
            </a:r>
            <a:r>
              <a:rPr lang="pt-BR" sz="3400" dirty="0"/>
              <a:t>.  B v A &amp; C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B69FC0DC-72D3-4F7A-8B7F-5B57AF7E86AA}"/>
              </a:ext>
            </a:extLst>
          </p:cNvPr>
          <p:cNvSpPr/>
          <p:nvPr/>
        </p:nvSpPr>
        <p:spPr>
          <a:xfrm>
            <a:off x="720428" y="965003"/>
            <a:ext cx="2105063" cy="113877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400" dirty="0"/>
              <a:t>1</a:t>
            </a:r>
            <a:r>
              <a:rPr lang="en-US" sz="3400" dirty="0"/>
              <a:t>.</a:t>
            </a:r>
            <a:r>
              <a:rPr lang="ru-RU" sz="3400" dirty="0"/>
              <a:t>К</a:t>
            </a:r>
            <a:r>
              <a:rPr lang="en-US" sz="3400" dirty="0"/>
              <a:t> &amp; Ē v </a:t>
            </a:r>
            <a:r>
              <a:rPr lang="ru-RU" sz="3400" dirty="0"/>
              <a:t>А</a:t>
            </a:r>
          </a:p>
          <a:p>
            <a:endParaRPr lang="en-US" sz="3400" dirty="0"/>
          </a:p>
        </p:txBody>
      </p:sp>
      <p:graphicFrame>
        <p:nvGraphicFramePr>
          <p:cNvPr id="7" name="Таблица 6">
            <a:extLst>
              <a:ext uri="{FF2B5EF4-FFF2-40B4-BE49-F238E27FC236}">
                <a16:creationId xmlns:a16="http://schemas.microsoft.com/office/drawing/2014/main" id="{9C704E75-9072-4E2E-92A2-968F6723705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3678802"/>
              </p:ext>
            </p:extLst>
          </p:nvPr>
        </p:nvGraphicFramePr>
        <p:xfrm>
          <a:off x="5919532" y="1858862"/>
          <a:ext cx="6224336" cy="390620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68525">
                  <a:extLst>
                    <a:ext uri="{9D8B030D-6E8A-4147-A177-3AD203B41FA5}">
                      <a16:colId xmlns:a16="http://schemas.microsoft.com/office/drawing/2014/main" val="1518995893"/>
                    </a:ext>
                  </a:extLst>
                </a:gridCol>
                <a:gridCol w="1064419">
                  <a:extLst>
                    <a:ext uri="{9D8B030D-6E8A-4147-A177-3AD203B41FA5}">
                      <a16:colId xmlns:a16="http://schemas.microsoft.com/office/drawing/2014/main" val="4170144332"/>
                    </a:ext>
                  </a:extLst>
                </a:gridCol>
                <a:gridCol w="1064419">
                  <a:extLst>
                    <a:ext uri="{9D8B030D-6E8A-4147-A177-3AD203B41FA5}">
                      <a16:colId xmlns:a16="http://schemas.microsoft.com/office/drawing/2014/main" val="2232728204"/>
                    </a:ext>
                  </a:extLst>
                </a:gridCol>
                <a:gridCol w="1008991">
                  <a:extLst>
                    <a:ext uri="{9D8B030D-6E8A-4147-A177-3AD203B41FA5}">
                      <a16:colId xmlns:a16="http://schemas.microsoft.com/office/drawing/2014/main" val="339539045"/>
                    </a:ext>
                  </a:extLst>
                </a:gridCol>
                <a:gridCol w="1008991">
                  <a:extLst>
                    <a:ext uri="{9D8B030D-6E8A-4147-A177-3AD203B41FA5}">
                      <a16:colId xmlns:a16="http://schemas.microsoft.com/office/drawing/2014/main" val="3358666894"/>
                    </a:ext>
                  </a:extLst>
                </a:gridCol>
                <a:gridCol w="1008991">
                  <a:extLst>
                    <a:ext uri="{9D8B030D-6E8A-4147-A177-3AD203B41FA5}">
                      <a16:colId xmlns:a16="http://schemas.microsoft.com/office/drawing/2014/main" val="943154289"/>
                    </a:ext>
                  </a:extLst>
                </a:gridCol>
              </a:tblGrid>
              <a:tr h="42656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 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-А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-А*С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В+*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05134215"/>
                  </a:ext>
                </a:extLst>
              </a:tr>
              <a:tr h="42656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44006640"/>
                  </a:ext>
                </a:extLst>
              </a:tr>
              <a:tr h="40261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23354215"/>
                  </a:ext>
                </a:extLst>
              </a:tr>
              <a:tr h="42656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03728677"/>
                  </a:ext>
                </a:extLst>
              </a:tr>
              <a:tr h="42656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21180844"/>
                  </a:ext>
                </a:extLst>
              </a:tr>
              <a:tr h="42656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33160376"/>
                  </a:ext>
                </a:extLst>
              </a:tr>
              <a:tr h="42656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84604973"/>
                  </a:ext>
                </a:extLst>
              </a:tr>
              <a:tr h="40261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77478670"/>
                  </a:ext>
                </a:extLst>
              </a:tr>
              <a:tr h="40261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05512941"/>
                  </a:ext>
                </a:extLst>
              </a:tr>
            </a:tbl>
          </a:graphicData>
        </a:graphic>
      </p:graphicFrame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FF29C168-588F-48A8-B046-2FBF149D178C}"/>
              </a:ext>
            </a:extLst>
          </p:cNvPr>
          <p:cNvSpPr/>
          <p:nvPr/>
        </p:nvSpPr>
        <p:spPr>
          <a:xfrm>
            <a:off x="1219200" y="490563"/>
            <a:ext cx="10972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>
                <a:solidFill>
                  <a:schemeClr val="bg2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Постройте таблицы истинности следующих сложных высказываний:</a:t>
            </a:r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9369631" y="1140031"/>
            <a:ext cx="237507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7596981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A02AA019-0F88-47C5-9194-5847BA7856F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84" y="0"/>
            <a:ext cx="12167616" cy="6839712"/>
          </a:xfrm>
          <a:prstGeom prst="rect">
            <a:avLst/>
          </a:prstGeom>
        </p:spPr>
      </p:pic>
      <p:pic>
        <p:nvPicPr>
          <p:cNvPr id="6" name="Рисунок 5">
            <a:hlinkClick r:id="rId3" action="ppaction://hlinksldjump"/>
            <a:extLst>
              <a:ext uri="{FF2B5EF4-FFF2-40B4-BE49-F238E27FC236}">
                <a16:creationId xmlns:a16="http://schemas.microsoft.com/office/drawing/2014/main" id="{ACB7AAF9-E5E4-4191-B700-8BB3B528C7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12749" y="6250359"/>
            <a:ext cx="701101" cy="396274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AFB97EA5-E1DA-43A2-8C88-C8DC3DD3AF5D}"/>
              </a:ext>
            </a:extLst>
          </p:cNvPr>
          <p:cNvSpPr/>
          <p:nvPr/>
        </p:nvSpPr>
        <p:spPr>
          <a:xfrm>
            <a:off x="2962014" y="904815"/>
            <a:ext cx="6096000" cy="215443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	             </a:t>
            </a:r>
          </a:p>
          <a:p>
            <a:r>
              <a:rPr lang="ru-RU" dirty="0"/>
              <a:t>                           </a:t>
            </a:r>
          </a:p>
          <a:p>
            <a:r>
              <a:rPr lang="ru-RU" dirty="0"/>
              <a:t>  </a:t>
            </a:r>
            <a:r>
              <a:rPr lang="ru-RU" sz="3400" b="1" i="1" u="sng" dirty="0">
                <a:solidFill>
                  <a:schemeClr val="bg2">
                    <a:lumMod val="50000"/>
                  </a:schemeClr>
                </a:solidFill>
                <a:latin typeface="Book Antiqua" pitchFamily="18" charset="0"/>
              </a:rPr>
              <a:t>Закончите предложения:</a:t>
            </a:r>
          </a:p>
          <a:p>
            <a:r>
              <a:rPr lang="ru-RU" sz="2300" b="1" i="1" dirty="0">
                <a:solidFill>
                  <a:schemeClr val="accent2">
                    <a:lumMod val="75000"/>
                  </a:schemeClr>
                </a:solidFill>
                <a:latin typeface="Book Antiqua" pitchFamily="18" charset="0"/>
              </a:rPr>
              <a:t>На занятии я понял…</a:t>
            </a:r>
          </a:p>
          <a:p>
            <a:endParaRPr lang="ru-RU" sz="2300" b="1" i="1" dirty="0">
              <a:solidFill>
                <a:schemeClr val="accent2">
                  <a:lumMod val="75000"/>
                </a:schemeClr>
              </a:solidFill>
              <a:latin typeface="Book Antiqua" pitchFamily="18" charset="0"/>
            </a:endParaRPr>
          </a:p>
          <a:p>
            <a:endParaRPr lang="ru-RU" dirty="0"/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D4399530-A74E-4193-A814-5D044847EE66}"/>
              </a:ext>
            </a:extLst>
          </p:cNvPr>
          <p:cNvSpPr/>
          <p:nvPr/>
        </p:nvSpPr>
        <p:spPr>
          <a:xfrm>
            <a:off x="2962014" y="2612975"/>
            <a:ext cx="2170787" cy="4462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300" b="1" i="1" dirty="0">
                <a:solidFill>
                  <a:schemeClr val="accent2">
                    <a:lumMod val="75000"/>
                  </a:schemeClr>
                </a:solidFill>
                <a:latin typeface="Book Antiqua" pitchFamily="18" charset="0"/>
              </a:rPr>
              <a:t>Я научилась…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165CABBD-DF58-4EDE-A79B-35D7849059D1}"/>
              </a:ext>
            </a:extLst>
          </p:cNvPr>
          <p:cNvSpPr/>
          <p:nvPr/>
        </p:nvSpPr>
        <p:spPr>
          <a:xfrm>
            <a:off x="2962014" y="3205862"/>
            <a:ext cx="7088800" cy="4462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300" b="1" i="1" dirty="0">
                <a:solidFill>
                  <a:schemeClr val="accent2">
                    <a:lumMod val="75000"/>
                  </a:schemeClr>
                </a:solidFill>
                <a:latin typeface="Book Antiqua" pitchFamily="18" charset="0"/>
              </a:rPr>
              <a:t>Что лучше всего у меня получилось на занятии…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83B8F08C-BDBF-4B39-BABF-02D2FB789009}"/>
              </a:ext>
            </a:extLst>
          </p:cNvPr>
          <p:cNvSpPr/>
          <p:nvPr/>
        </p:nvSpPr>
        <p:spPr>
          <a:xfrm>
            <a:off x="2962014" y="3798749"/>
            <a:ext cx="4693914" cy="4462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300" b="1" i="1" dirty="0">
                <a:solidFill>
                  <a:schemeClr val="accent2">
                    <a:lumMod val="75000"/>
                  </a:schemeClr>
                </a:solidFill>
                <a:latin typeface="Book Antiqua" pitchFamily="18" charset="0"/>
              </a:rPr>
              <a:t>А вот затруднения возникли…..</a:t>
            </a:r>
          </a:p>
        </p:txBody>
      </p:sp>
    </p:spTree>
    <p:extLst>
      <p:ext uri="{BB962C8B-B14F-4D97-AF65-F5344CB8AC3E}">
        <p14:creationId xmlns:p14="http://schemas.microsoft.com/office/powerpoint/2010/main" val="173565654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6405" y="3428999"/>
            <a:ext cx="8553429" cy="282878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810" y="8846"/>
            <a:ext cx="12168671" cy="6840305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3424978" y="194054"/>
            <a:ext cx="5242141" cy="8463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900" b="1" i="1" dirty="0">
                <a:solidFill>
                  <a:schemeClr val="bg2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Домашнее задание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-1" y="1375576"/>
            <a:ext cx="1230448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dirty="0">
                <a:solidFill>
                  <a:schemeClr val="accent2">
                    <a:lumMod val="75000"/>
                  </a:schemeClr>
                </a:solidFill>
                <a:latin typeface="Book Antiqua" pitchFamily="18" charset="0"/>
              </a:rPr>
              <a:t>Постройте таблицу истинности следующего </a:t>
            </a:r>
            <a:r>
              <a:rPr lang="ru-RU" sz="3200" b="1" i="1" dirty="0">
                <a:solidFill>
                  <a:schemeClr val="bg1"/>
                </a:solidFill>
                <a:latin typeface="Book Antiqua" pitchFamily="18" charset="0"/>
              </a:rPr>
              <a:t>сложного </a:t>
            </a:r>
            <a:r>
              <a:rPr lang="ru-RU" sz="3200" b="1" i="1" dirty="0">
                <a:solidFill>
                  <a:schemeClr val="accent2">
                    <a:lumMod val="75000"/>
                  </a:schemeClr>
                </a:solidFill>
                <a:latin typeface="Book Antiqua" pitchFamily="18" charset="0"/>
              </a:rPr>
              <a:t>высказывания и определите при каких значениях переменных оно будет истинно: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4392610" y="3451901"/>
            <a:ext cx="55226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Tx/>
              <a:buNone/>
            </a:pPr>
            <a:r>
              <a:rPr lang="ru-RU" b="1" dirty="0"/>
              <a:t>  </a:t>
            </a:r>
            <a:r>
              <a:rPr lang="en-US" sz="3600" b="1" dirty="0"/>
              <a:t>F(A;E) = </a:t>
            </a:r>
            <a:r>
              <a:rPr lang="ru-RU" sz="3600" b="1" dirty="0"/>
              <a:t>(А *  Е) + (</a:t>
            </a:r>
            <a:r>
              <a:rPr lang="en-US" sz="3600" b="1" dirty="0">
                <a:cs typeface="Times New Roman" pitchFamily="18" charset="0"/>
              </a:rPr>
              <a:t>Ā</a:t>
            </a:r>
            <a:r>
              <a:rPr lang="ru-RU" sz="3600" b="1" dirty="0">
                <a:cs typeface="Times New Roman" pitchFamily="18" charset="0"/>
              </a:rPr>
              <a:t> * </a:t>
            </a:r>
            <a:r>
              <a:rPr lang="en-US" sz="3600" b="1" dirty="0">
                <a:cs typeface="Times New Roman" pitchFamily="18" charset="0"/>
              </a:rPr>
              <a:t>Ē</a:t>
            </a:r>
            <a:r>
              <a:rPr lang="ru-RU" sz="3600" b="1" dirty="0">
                <a:cs typeface="Times New Roman" pitchFamily="18" charset="0"/>
              </a:rPr>
              <a:t>)=1</a:t>
            </a:r>
            <a:endParaRPr lang="en-US" sz="3600" b="1" dirty="0">
              <a:cs typeface="Times New Roman" pitchFamily="18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F22596D2-DBEB-48D5-BB52-AC390B3B8139}"/>
              </a:ext>
            </a:extLst>
          </p:cNvPr>
          <p:cNvSpPr/>
          <p:nvPr/>
        </p:nvSpPr>
        <p:spPr>
          <a:xfrm>
            <a:off x="3881833" y="5400892"/>
            <a:ext cx="4328429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200" b="1" i="1" dirty="0">
                <a:solidFill>
                  <a:schemeClr val="accent2">
                    <a:lumMod val="75000"/>
                  </a:schemeClr>
                </a:solidFill>
                <a:latin typeface="Book Antiqua" pitchFamily="18" charset="0"/>
              </a:rPr>
              <a:t>Спасибо за внимание </a:t>
            </a:r>
          </a:p>
          <a:p>
            <a:pPr algn="ctr"/>
            <a:r>
              <a:rPr lang="ru-RU" sz="3200" b="1" i="1" dirty="0">
                <a:solidFill>
                  <a:schemeClr val="accent2">
                    <a:lumMod val="75000"/>
                  </a:schemeClr>
                </a:solidFill>
                <a:latin typeface="Book Antiqua" pitchFamily="18" charset="0"/>
              </a:rPr>
              <a:t>Всем теплой осени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A74A0B8-91EB-4738-B201-6496D4C0982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163" y="3147522"/>
            <a:ext cx="4142657" cy="3291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95924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1380</TotalTime>
  <Words>893</Words>
  <Application>Microsoft Office PowerPoint</Application>
  <PresentationFormat>Широкоэкранный</PresentationFormat>
  <Paragraphs>391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7" baseType="lpstr">
      <vt:lpstr>Arial</vt:lpstr>
      <vt:lpstr>Book Antiqua</vt:lpstr>
      <vt:lpstr>Calibri</vt:lpstr>
      <vt:lpstr>Calibri Light</vt:lpstr>
      <vt:lpstr>Cambria Math</vt:lpstr>
      <vt:lpstr>Times New Roman</vt:lpstr>
      <vt:lpstr>Wingdings</vt:lpstr>
      <vt:lpstr>Тема Office</vt:lpstr>
      <vt:lpstr>Презентация PowerPoint</vt:lpstr>
      <vt:lpstr>Критерии оценивания</vt:lpstr>
      <vt:lpstr>Презентация PowerPoint</vt:lpstr>
      <vt:lpstr>Задачи</vt:lpstr>
      <vt:lpstr>Презентация PowerPoint</vt:lpstr>
      <vt:lpstr>Презентация PowerPoint</vt:lpstr>
      <vt:lpstr>Презентация PowerPoint</vt:lpstr>
      <vt:lpstr>Презентация PowerPoint</vt:lpstr>
      <vt:lpstr>Алгоритм построения таблицы истинности сложного высказывания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Назарова Светлана Васильевна</dc:creator>
  <cp:lastModifiedBy>Барсукова Елена Владимировна</cp:lastModifiedBy>
  <cp:revision>74</cp:revision>
  <cp:lastPrinted>2023-11-13T09:41:51Z</cp:lastPrinted>
  <dcterms:created xsi:type="dcterms:W3CDTF">2023-10-19T07:07:05Z</dcterms:created>
  <dcterms:modified xsi:type="dcterms:W3CDTF">2025-04-03T13:30:21Z</dcterms:modified>
</cp:coreProperties>
</file>