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6" r:id="rId10"/>
    <p:sldId id="267" r:id="rId11"/>
    <p:sldId id="268" r:id="rId12"/>
    <p:sldId id="269" r:id="rId13"/>
    <p:sldId id="270" r:id="rId14"/>
    <p:sldId id="265" r:id="rId15"/>
    <p:sldId id="271" r:id="rId16"/>
    <p:sldId id="277" r:id="rId17"/>
    <p:sldId id="272" r:id="rId18"/>
    <p:sldId id="275" r:id="rId19"/>
    <p:sldId id="276" r:id="rId20"/>
    <p:sldId id="278" r:id="rId21"/>
    <p:sldId id="281" r:id="rId22"/>
    <p:sldId id="282" r:id="rId23"/>
    <p:sldId id="279" r:id="rId24"/>
    <p:sldId id="280" r:id="rId25"/>
    <p:sldId id="283" r:id="rId26"/>
    <p:sldId id="285" r:id="rId27"/>
    <p:sldId id="286" r:id="rId28"/>
    <p:sldId id="287" r:id="rId29"/>
    <p:sldId id="289" r:id="rId30"/>
    <p:sldId id="291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445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026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50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460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66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564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834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550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002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793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335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FF562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12/20/2022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77081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rgbClr val="FF562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0734" y="1380371"/>
            <a:ext cx="5258647" cy="477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100" b="1" i="0">
                <a:solidFill>
                  <a:srgbClr val="66666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96828" y="1380371"/>
            <a:ext cx="5278120" cy="4770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100" b="1" i="0">
                <a:solidFill>
                  <a:srgbClr val="66666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12/20/2022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16317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76A-CA06-4E00-8BE5-3D3534AC9F51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5E82C-0662-446C-A5AE-3D54F1D2EF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987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metodist.lbz.ru/authors/informatika/3/" TargetMode="External"/><Relationship Id="rId2" Type="http://schemas.openxmlformats.org/officeDocument/2006/relationships/hyperlink" Target="https://znanio.ru/media/funktsionalnaya_gramotnost_na_urokah_informatik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rm63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9682" y="462223"/>
            <a:ext cx="9144000" cy="279344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«Функциональная грамотность как аспект достижения результатов обучения» </a:t>
            </a:r>
            <a:r>
              <a:rPr lang="ru-RU" sz="48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8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из опыта работы)</a:t>
            </a:r>
          </a:p>
        </p:txBody>
      </p:sp>
    </p:spTree>
    <p:extLst>
      <p:ext uri="{BB962C8B-B14F-4D97-AF65-F5344CB8AC3E}">
        <p14:creationId xmlns:p14="http://schemas.microsoft.com/office/powerpoint/2010/main" val="968614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</a:t>
            </a:r>
            <a:r>
              <a:rPr lang="en-U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(основное определение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62785"/>
            <a:ext cx="10515600" cy="4355719"/>
          </a:xfrm>
        </p:spPr>
        <p:txBody>
          <a:bodyPr>
            <a:normAutofit/>
          </a:bodyPr>
          <a:lstStyle/>
          <a:p>
            <a:pPr marL="0" indent="22860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Леонтьев А.А.: «Функционально грамотный человек — это человек, который способен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 отношений»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28600" algn="just">
              <a:buNone/>
            </a:pP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способность человека вступать в отношения с внешней средой, быстро адаптироваться и функционировать в ней.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22860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524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2920"/>
            <a:ext cx="10515600" cy="614476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Функционально грамотная личность</a:t>
            </a: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человек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ориентирующийся в мире и действующий в соответствии с общественными ценностями, ожиданиями и интересами, в частности, умеющий соотносить и координировать свои действия с действиями других людей; 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умеющий отвечать за свои решения;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владеющий приемами учения и готовый к постоянной переподготовке;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которого поиск решения в нестандартной ситуации – привычное явление;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 адаптирующийся в любом социуме и умеющий активно влиять на него;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понимающий, что жизнь среди людей – это поиск постоянных компромиссов и необходимость искать общие решения;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владеющий устной и письменной речью как средством взаимодействия между людьми; </a:t>
            </a:r>
          </a:p>
          <a:p>
            <a:pPr marL="447675" indent="-447675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владеющий современными информационными технологиями.</a:t>
            </a:r>
          </a:p>
        </p:txBody>
      </p:sp>
    </p:spTree>
    <p:extLst>
      <p:ext uri="{BB962C8B-B14F-4D97-AF65-F5344CB8AC3E}">
        <p14:creationId xmlns:p14="http://schemas.microsoft.com/office/powerpoint/2010/main" val="1486500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796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Какова роль школьного предмета «Информатика» в обеспечении функциональной грамотности</a:t>
            </a:r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53528"/>
            <a:ext cx="10515600" cy="5057584"/>
          </a:xfrm>
        </p:spPr>
        <p:txBody>
          <a:bodyPr>
            <a:normAutofit/>
          </a:bodyPr>
          <a:lstStyle/>
          <a:p>
            <a:pPr marL="0" marR="161925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</a:t>
            </a:r>
            <a:r>
              <a:rPr lang="ru-RU" sz="2600" spc="-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</a:t>
            </a:r>
            <a:r>
              <a:rPr lang="ru-RU" sz="26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возрастающее</a:t>
            </a:r>
            <a:r>
              <a:rPr lang="ru-RU" sz="26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</a:t>
            </a:r>
            <a:r>
              <a:rPr lang="ru-RU" sz="2600" spc="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междисциплинарных</a:t>
            </a:r>
            <a:r>
              <a:rPr lang="ru-RU" sz="2600" b="1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связей</a:t>
            </a:r>
            <a:r>
              <a:rPr lang="ru-RU" sz="2600" b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26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понятийного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аппарата,</a:t>
            </a:r>
            <a:r>
              <a:rPr lang="ru-RU" sz="26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r>
              <a:rPr lang="ru-RU" sz="26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инструментария,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т.е.</a:t>
            </a:r>
            <a:r>
              <a:rPr lang="ru-RU" sz="2600" spc="-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</a:t>
            </a:r>
            <a:r>
              <a:rPr lang="ru-RU" sz="26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познания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реальности</a:t>
            </a:r>
            <a:r>
              <a:rPr lang="ru-RU" sz="26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70205" indent="0">
              <a:lnSpc>
                <a:spcPct val="120000"/>
              </a:lnSpc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дает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</a:t>
            </a:r>
            <a:r>
              <a:rPr lang="ru-RU" sz="2600" b="1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600" b="1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пониманию</a:t>
            </a:r>
            <a:r>
              <a:rPr lang="ru-RU" sz="2600" b="1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многочисленных</a:t>
            </a:r>
            <a:r>
              <a:rPr lang="ru-RU" sz="2600" b="1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явлений</a:t>
            </a:r>
            <a:r>
              <a:rPr lang="ru-RU" sz="2600" b="1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b="1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процессов</a:t>
            </a:r>
            <a:r>
              <a:rPr lang="ru-RU" sz="2600" b="1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окружающего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мира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(в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естественнонаучных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областях,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социологии,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экономике,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языке,</a:t>
            </a:r>
            <a:r>
              <a:rPr lang="ru-RU" sz="2600" spc="-3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</a:t>
            </a:r>
            <a:r>
              <a:rPr lang="ru-RU" sz="26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6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др.)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5080" indent="0">
              <a:lnSpc>
                <a:spcPct val="120000"/>
              </a:lnSpc>
              <a:spcBef>
                <a:spcPts val="20"/>
              </a:spcBef>
              <a:buNone/>
            </a:pP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Окружающий</a:t>
            </a:r>
            <a:r>
              <a:rPr lang="ru-RU" sz="26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</a:t>
            </a:r>
            <a:r>
              <a:rPr lang="ru-RU" sz="2600" spc="-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</a:t>
            </a:r>
            <a:r>
              <a:rPr lang="ru-RU" sz="26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цифровой</a:t>
            </a:r>
            <a:r>
              <a:rPr lang="ru-RU" sz="26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  <a:r>
              <a:rPr lang="ru-RU" sz="26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предопределяет</a:t>
            </a:r>
            <a:r>
              <a:rPr lang="ru-RU" sz="26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</a:t>
            </a:r>
            <a:r>
              <a:rPr lang="ru-RU" sz="26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понимания,</a:t>
            </a:r>
            <a:r>
              <a:rPr lang="ru-RU" sz="26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2600" spc="-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собственно,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представляется информационный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процесс,</a:t>
            </a:r>
            <a:r>
              <a:rPr lang="ru-RU" sz="26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адаптированный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6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цифровым</a:t>
            </a:r>
            <a:r>
              <a:rPr lang="ru-RU" sz="2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устройствам, значительно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помогающим</a:t>
            </a:r>
            <a:r>
              <a:rPr lang="ru-RU" sz="26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6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spc="-1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человека</a:t>
            </a:r>
            <a:r>
              <a:rPr lang="ru-RU" sz="2400" spc="-10" dirty="0">
                <a:cs typeface="Calibri"/>
              </a:rPr>
              <a:t>.</a:t>
            </a:r>
            <a:endParaRPr lang="ru-RU" sz="2400" dirty="0">
              <a:cs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384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391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cs typeface="Times New Roman"/>
              </a:rPr>
              <a:t>Читательская 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cs typeface="Times New Roman"/>
              </a:rPr>
              <a:t>компетентность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Проверяются три группы базовых читательских умений: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и извлечь (сообщение или информацию);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Интегрировать и интерпретировать (сообщение);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Осмыслить и оценить (сообщение).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предполагается: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информации, представленной в нескольких текстах.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осмысление содержания представленных текстов для получения достоверной информации.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2337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45118" y="1249002"/>
            <a:ext cx="10683714" cy="4638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0" tIns="42332" rIns="0" bIns="0" rtlCol="0">
            <a:spAutoFit/>
          </a:bodyPr>
          <a:lstStyle/>
          <a:p>
            <a:pPr marL="16933" marR="538467">
              <a:lnSpc>
                <a:spcPts val="2585"/>
              </a:lnSpc>
              <a:spcBef>
                <a:spcPts val="333"/>
              </a:spcBef>
            </a:pP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крупный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000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алмаз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названием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«Куллинан»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весил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3106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</a:t>
            </a:r>
            <a:r>
              <a:rPr sz="2000" spc="1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4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грамме</a:t>
            </a:r>
            <a:r>
              <a:rPr sz="2000" spc="1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sz="2000" spc="1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карат).</a:t>
            </a:r>
            <a:r>
              <a:rPr sz="2000" spc="1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</a:t>
            </a:r>
            <a:r>
              <a:rPr sz="2000" spc="15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найден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sz="2000" spc="1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1905</a:t>
            </a:r>
            <a:r>
              <a:rPr sz="2000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r>
              <a:rPr sz="2000" spc="15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Следующий</a:t>
            </a:r>
            <a:r>
              <a:rPr sz="2000" spc="1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весу</a:t>
            </a:r>
            <a:r>
              <a:rPr sz="2000" spc="1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алмаз</a:t>
            </a:r>
            <a:r>
              <a:rPr sz="2000" spc="2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endParaRPr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lnSpc>
                <a:spcPts val="2452"/>
              </a:lnSpc>
            </a:pP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«Эксцельсиор»,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найден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1893</a:t>
            </a:r>
            <a:r>
              <a:rPr sz="2000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весил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995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карат.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алмаз</a:t>
            </a:r>
            <a:r>
              <a:rPr sz="2000" spc="1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«Звезда</a:t>
            </a:r>
            <a:endParaRPr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 marR="63498" algn="just">
              <a:lnSpc>
                <a:spcPct val="95000"/>
              </a:lnSpc>
              <a:spcBef>
                <a:spcPts val="73"/>
              </a:spcBef>
            </a:pPr>
            <a:r>
              <a:rPr sz="2000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Сьерра-</a:t>
            </a:r>
            <a:r>
              <a:rPr sz="2000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Леоне»</a:t>
            </a:r>
            <a:r>
              <a:rPr sz="2000" spc="1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весом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970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</a:t>
            </a:r>
            <a:r>
              <a:rPr sz="2000" spc="1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</a:t>
            </a:r>
            <a:r>
              <a:rPr sz="2000" spc="1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найден</a:t>
            </a:r>
            <a:r>
              <a:rPr sz="2000" spc="15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1972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r>
              <a:rPr sz="2000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Алмаз</a:t>
            </a:r>
            <a:r>
              <a:rPr sz="2000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«Великий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Могол»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весом</a:t>
            </a:r>
            <a:r>
              <a:rPr sz="20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787</a:t>
            </a:r>
            <a:r>
              <a:rPr sz="2000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</a:t>
            </a:r>
            <a:r>
              <a:rPr sz="2000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найден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Индии</a:t>
            </a:r>
            <a:r>
              <a:rPr sz="2000" spc="152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1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sz="2000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веке.</a:t>
            </a:r>
            <a:r>
              <a:rPr sz="2000" spc="1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«Алмаз</a:t>
            </a:r>
            <a:r>
              <a:rPr sz="2000" spc="1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Победы»</a:t>
            </a:r>
            <a:r>
              <a:rPr sz="2000" spc="1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000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«Река</a:t>
            </a:r>
            <a:r>
              <a:rPr sz="2000" spc="2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Уойе», </a:t>
            </a:r>
            <a:r>
              <a:rPr sz="20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</a:t>
            </a:r>
            <a:r>
              <a:rPr sz="2000" spc="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весом</a:t>
            </a:r>
            <a:r>
              <a:rPr sz="2000" spc="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770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карат,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найдены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1945</a:t>
            </a:r>
            <a:r>
              <a:rPr sz="2000" spc="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000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Западной</a:t>
            </a:r>
            <a:r>
              <a:rPr sz="20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107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Африке</a:t>
            </a:r>
            <a:r>
              <a:rPr sz="2000" spc="107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spc="107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 marR="63498" algn="just">
              <a:lnSpc>
                <a:spcPct val="95000"/>
              </a:lnSpc>
              <a:spcBef>
                <a:spcPts val="73"/>
              </a:spcBef>
            </a:pPr>
            <a:endParaRPr lang="ru-RU" sz="2000" spc="107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 marR="63498" algn="just">
              <a:lnSpc>
                <a:spcPct val="95000"/>
              </a:lnSpc>
              <a:spcBef>
                <a:spcPts val="73"/>
              </a:spcBef>
            </a:pPr>
            <a:endParaRPr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660"/>
              </a:lnSpc>
              <a:buFont typeface="Wingdings" panose="05000000000000000000" pitchFamily="2" charset="2"/>
              <a:buChar char="ü"/>
            </a:pP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помощи внешних источников уточните, какие из алмазов </a:t>
            </a:r>
            <a:r>
              <a:rPr sz="2300" b="1" i="1" kern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разделены</a:t>
            </a:r>
            <a:r>
              <a:rPr lang="ru-RU"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отдельные бриллианты.</a:t>
            </a:r>
          </a:p>
          <a:p>
            <a:pPr marL="342900" marR="1484170" indent="-342900">
              <a:buFont typeface="Wingdings" panose="05000000000000000000" pitchFamily="2" charset="2"/>
              <a:buChar char="ü"/>
            </a:pP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достоверность изложенной в тексте информации. </a:t>
            </a:r>
            <a:endParaRPr lang="ru-RU" sz="2300" b="1" i="1" kern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484170" indent="-342900">
              <a:buFont typeface="Wingdings" panose="05000000000000000000" pitchFamily="2" charset="2"/>
              <a:buChar char="ü"/>
            </a:pP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обобщающую таблицу на </a:t>
            </a:r>
            <a:r>
              <a:rPr sz="2300" b="1" i="1" kern="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изученной</a:t>
            </a:r>
            <a:r>
              <a:rPr lang="ru-RU"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Отсортируйте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алмазы</a:t>
            </a:r>
            <a:r>
              <a:rPr sz="2300" b="1" i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300" b="1" i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весу и постройте столбчатую диаграмму.</a:t>
            </a:r>
          </a:p>
        </p:txBody>
      </p:sp>
      <p:sp>
        <p:nvSpPr>
          <p:cNvPr id="6" name="object 2"/>
          <p:cNvSpPr txBox="1">
            <a:spLocks noGrp="1"/>
          </p:cNvSpPr>
          <p:nvPr>
            <p:ph type="title"/>
          </p:nvPr>
        </p:nvSpPr>
        <p:spPr>
          <a:xfrm>
            <a:off x="694132" y="292782"/>
            <a:ext cx="10651912" cy="1014294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algn="ctr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тетрадь по информатике, Босова Л.Л., 5 класс</a:t>
            </a:r>
          </a:p>
        </p:txBody>
      </p:sp>
    </p:spTree>
    <p:extLst>
      <p:ext uri="{BB962C8B-B14F-4D97-AF65-F5344CB8AC3E}">
        <p14:creationId xmlns:p14="http://schemas.microsoft.com/office/powerpoint/2010/main" val="2802668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282" t="16412" r="33402" b="7442"/>
          <a:stretch/>
        </p:blipFill>
        <p:spPr>
          <a:xfrm>
            <a:off x="223934" y="1399592"/>
            <a:ext cx="5962261" cy="45346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102" t="15374" r="34061" b="14572"/>
          <a:stretch/>
        </p:blipFill>
        <p:spPr>
          <a:xfrm>
            <a:off x="6083559" y="1278293"/>
            <a:ext cx="5905180" cy="4404049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124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ОГЭ информатика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989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Математическая грамотность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6933">
              <a:spcBef>
                <a:spcPts val="133"/>
              </a:spcBef>
            </a:pPr>
            <a:r>
              <a:rPr lang="ru-RU" sz="2400" b="1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Особое</a:t>
            </a:r>
            <a:r>
              <a:rPr lang="ru-RU" sz="2400" b="1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2400" b="1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уделяется: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5847" indent="-249760">
              <a:spcBef>
                <a:spcPts val="2033"/>
              </a:spcBef>
              <a:buAutoNum type="arabicPeriod"/>
              <a:tabLst>
                <a:tab pos="266693" algn="l"/>
              </a:tabLst>
            </a:pPr>
            <a:r>
              <a:rPr lang="ru-RU" sz="2400" spc="12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Оценке</a:t>
            </a:r>
            <a:r>
              <a:rPr lang="ru-RU" sz="2400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математических</a:t>
            </a:r>
            <a:r>
              <a:rPr lang="ru-RU" sz="2400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5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рассуждений.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045" indent="-325959">
              <a:spcBef>
                <a:spcPts val="2033"/>
              </a:spcBef>
              <a:buAutoNum type="arabicPeriod"/>
              <a:tabLst>
                <a:tab pos="342891" algn="l"/>
              </a:tabLst>
            </a:pPr>
            <a:r>
              <a:rPr lang="ru-RU" sz="2400" spc="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Компьютерному</a:t>
            </a:r>
            <a:r>
              <a:rPr lang="ru-RU" sz="2400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spc="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моделированию.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2033"/>
              </a:spcBef>
            </a:pPr>
            <a:r>
              <a:rPr lang="ru-RU" sz="2400" b="1" spc="12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ru-RU" sz="2400" b="1" spc="1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</a:t>
            </a:r>
            <a:r>
              <a:rPr lang="ru-RU" sz="2400" b="1" spc="2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8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marR="6773" lvl="1" indent="-457189">
              <a:lnSpc>
                <a:spcPct val="114999"/>
              </a:lnSpc>
              <a:spcBef>
                <a:spcPts val="1600"/>
              </a:spcBef>
              <a:buChar char="●"/>
              <a:tabLst>
                <a:tab pos="625671" algn="l"/>
                <a:tab pos="626518" algn="l"/>
              </a:tabLst>
            </a:pPr>
            <a:r>
              <a:rPr lang="ru-RU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  <a:r>
              <a:rPr lang="ru-RU" spc="1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lang="ru-RU" spc="1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1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графиков,</a:t>
            </a:r>
            <a:r>
              <a:rPr lang="ru-RU" spc="1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диаграмм,</a:t>
            </a:r>
            <a:r>
              <a:rPr lang="ru-RU" spc="24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</a:t>
            </a:r>
            <a:r>
              <a:rPr lang="ru-RU" spc="1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ru-RU" spc="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понимания </a:t>
            </a:r>
            <a:r>
              <a:rPr lang="ru-RU" spc="8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истинного</a:t>
            </a:r>
            <a:r>
              <a:rPr lang="ru-RU" spc="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pc="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ложного</a:t>
            </a:r>
            <a:r>
              <a:rPr lang="ru-RU" spc="5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утверждения.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marR="448722" lvl="1" indent="-457189">
              <a:lnSpc>
                <a:spcPts val="3320"/>
              </a:lnSpc>
              <a:spcBef>
                <a:spcPts val="120"/>
              </a:spcBef>
              <a:buChar char="●"/>
              <a:tabLst>
                <a:tab pos="625671" algn="l"/>
                <a:tab pos="626518" algn="l"/>
              </a:tabLst>
            </a:pPr>
            <a:r>
              <a:rPr lang="ru-RU" spc="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  <a:r>
              <a:rPr lang="ru-RU" spc="24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реальных</a:t>
            </a:r>
            <a:r>
              <a:rPr lang="ru-RU" spc="25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проблем,</a:t>
            </a:r>
            <a:r>
              <a:rPr lang="ru-RU" spc="2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10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включающих</a:t>
            </a:r>
            <a:r>
              <a:rPr lang="ru-RU" spc="23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экономию</a:t>
            </a:r>
            <a:r>
              <a:rPr lang="ru-RU" spc="2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затрат</a:t>
            </a:r>
            <a:r>
              <a:rPr lang="ru-RU" spc="2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pc="11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</a:t>
            </a:r>
            <a:r>
              <a:rPr lang="ru-RU" spc="167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риски,</a:t>
            </a:r>
            <a:r>
              <a:rPr lang="ru-RU" spc="19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73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средствами</a:t>
            </a:r>
            <a:r>
              <a:rPr lang="ru-RU" spc="26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3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810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0029" y="441497"/>
            <a:ext cx="3072291" cy="5156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algn="ctr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ФЛЕШКА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7280" y="1532438"/>
            <a:ext cx="9948672" cy="170131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40029" y="3453637"/>
            <a:ext cx="4687680" cy="306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856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0734" y="715817"/>
            <a:ext cx="2081953" cy="5156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ФЛЕШКА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52455" y="499908"/>
            <a:ext cx="8731060" cy="597130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14231" y="5530020"/>
            <a:ext cx="1129453" cy="879728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6933">
              <a:spcBef>
                <a:spcPts val="140"/>
              </a:spcBef>
            </a:pPr>
            <a:r>
              <a:rPr sz="1900" spc="60" dirty="0">
                <a:latin typeface="Calibri"/>
                <a:cs typeface="Calibri"/>
              </a:rPr>
              <a:t>Ответ:</a:t>
            </a:r>
            <a:endParaRPr sz="1900" dirty="0">
              <a:latin typeface="Calibri"/>
              <a:cs typeface="Calibri"/>
            </a:endParaRPr>
          </a:p>
          <a:p>
            <a:pPr>
              <a:spcBef>
                <a:spcPts val="40"/>
              </a:spcBef>
            </a:pPr>
            <a:endParaRPr dirty="0">
              <a:latin typeface="Calibri"/>
              <a:cs typeface="Calibri"/>
            </a:endParaRPr>
          </a:p>
          <a:p>
            <a:pPr marL="16933">
              <a:tabLst>
                <a:tab pos="660383" algn="l"/>
              </a:tabLst>
            </a:pPr>
            <a:r>
              <a:rPr sz="1900" b="1" spc="93" dirty="0">
                <a:latin typeface="Calibri"/>
                <a:cs typeface="Calibri"/>
              </a:rPr>
              <a:t>ДА</a:t>
            </a:r>
            <a:r>
              <a:rPr sz="1900" b="1" dirty="0">
                <a:latin typeface="Calibri"/>
                <a:cs typeface="Calibri"/>
              </a:rPr>
              <a:t>	</a:t>
            </a:r>
            <a:r>
              <a:rPr sz="1900" b="1" spc="133" dirty="0">
                <a:latin typeface="Calibri"/>
                <a:cs typeface="Calibri"/>
              </a:rPr>
              <a:t>НЕТ</a:t>
            </a:r>
            <a:endParaRPr sz="19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721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3"/>
          <p:cNvGrpSpPr/>
          <p:nvPr/>
        </p:nvGrpSpPr>
        <p:grpSpPr>
          <a:xfrm>
            <a:off x="7982712" y="3666744"/>
            <a:ext cx="4209288" cy="2962672"/>
            <a:chOff x="2337435" y="12"/>
            <a:chExt cx="6806565" cy="4972050"/>
          </a:xfrm>
        </p:grpSpPr>
        <p:pic>
          <p:nvPicPr>
            <p:cNvPr id="7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37435" y="324167"/>
              <a:ext cx="6494907" cy="4647565"/>
            </a:xfrm>
            <a:prstGeom prst="rect">
              <a:avLst/>
            </a:prstGeom>
          </p:spPr>
        </p:pic>
        <p:pic>
          <p:nvPicPr>
            <p:cNvPr id="8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55184" y="12"/>
              <a:ext cx="588814" cy="296278"/>
            </a:xfrm>
            <a:prstGeom prst="rect">
              <a:avLst/>
            </a:prstGeom>
          </p:spPr>
        </p:pic>
      </p:grpSp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2523" y="146790"/>
            <a:ext cx="8089373" cy="438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54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9021" y="549525"/>
            <a:ext cx="8916477" cy="5156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Демо КИМ ОГЭ 2021 (14 задача)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36298" y="1603725"/>
            <a:ext cx="8750236" cy="396512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456" y="5996545"/>
            <a:ext cx="10965889" cy="63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845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3075" y="746280"/>
            <a:ext cx="10134987" cy="501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70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4930" y="-77002"/>
            <a:ext cx="10515600" cy="13255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ЕГЭ 2022 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7817" t="14192" r="38102" b="4552"/>
          <a:stretch/>
        </p:blipFill>
        <p:spPr>
          <a:xfrm>
            <a:off x="3531107" y="1178022"/>
            <a:ext cx="5129785" cy="531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3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cs typeface="Times New Roman"/>
              </a:rPr>
              <a:t>Естественно - </a:t>
            </a:r>
            <a:r>
              <a:rPr lang="ru-RU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cs typeface="Times New Roman"/>
              </a:rPr>
              <a:t>научная </a:t>
            </a:r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cs typeface="Times New Roman"/>
              </a:rPr>
              <a:t>грамотность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6933">
              <a:spcBef>
                <a:spcPts val="133"/>
              </a:spcBef>
            </a:pPr>
            <a:r>
              <a:rPr lang="ru-RU" b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Проверяются</a:t>
            </a:r>
            <a:r>
              <a:rPr lang="ru-RU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ru-RU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  <a:r>
              <a:rPr lang="ru-RU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базовых</a:t>
            </a:r>
            <a:r>
              <a:rPr lang="ru-RU" b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2033"/>
              </a:spcBef>
              <a:buAutoNum type="arabicPeriod"/>
              <a:tabLst>
                <a:tab pos="625671" algn="l"/>
                <a:tab pos="626518" algn="l"/>
              </a:tabLst>
            </a:pPr>
            <a:r>
              <a:rPr lang="ru-RU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Научное</a:t>
            </a:r>
            <a:r>
              <a:rPr lang="ru-RU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объяснение</a:t>
            </a:r>
            <a:r>
              <a:rPr lang="ru-RU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явлений.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AutoNum type="arabicPeriod"/>
              <a:tabLst>
                <a:tab pos="625671" algn="l"/>
                <a:tab pos="626518" algn="l"/>
              </a:tabLst>
            </a:pPr>
            <a:r>
              <a:rPr lang="ru-RU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Научная</a:t>
            </a:r>
            <a:r>
              <a:rPr lang="ru-RU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интерпретация</a:t>
            </a:r>
            <a:r>
              <a:rPr lang="ru-RU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</a:t>
            </a:r>
            <a:r>
              <a:rPr lang="ru-RU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доказательств.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marR="8466" indent="-457189">
              <a:lnSpc>
                <a:spcPts val="3320"/>
              </a:lnSpc>
              <a:spcBef>
                <a:spcPts val="173"/>
              </a:spcBef>
              <a:buAutoNum type="arabicPeriod"/>
              <a:tabLst>
                <a:tab pos="625671" algn="l"/>
                <a:tab pos="626518" algn="l"/>
              </a:tabLst>
            </a:pPr>
            <a:r>
              <a:rPr lang="ru-RU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</a:t>
            </a:r>
            <a:r>
              <a:rPr lang="ru-RU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  <a:r>
              <a:rPr lang="ru-RU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информации,</a:t>
            </a:r>
            <a:r>
              <a:rPr lang="ru-RU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представленной</a:t>
            </a:r>
            <a:r>
              <a:rPr lang="ru-RU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различных </a:t>
            </a:r>
            <a:r>
              <a:rPr lang="ru-RU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контекстах:</a:t>
            </a:r>
            <a:r>
              <a:rPr lang="ru-RU" spc="2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личном,</a:t>
            </a:r>
            <a:r>
              <a:rPr lang="ru-RU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научном,</a:t>
            </a:r>
            <a:r>
              <a:rPr lang="ru-RU" spc="2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профессиональном,</a:t>
            </a:r>
            <a:r>
              <a:rPr lang="ru-RU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847"/>
              </a:spcBef>
            </a:pPr>
            <a:r>
              <a:rPr lang="ru-RU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ru-RU" b="1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</a:t>
            </a:r>
            <a:r>
              <a:rPr lang="ru-RU" b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предполагается: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29" indent="0">
              <a:spcBef>
                <a:spcPts val="2033"/>
              </a:spcBef>
              <a:buNone/>
              <a:tabLst>
                <a:tab pos="625671" algn="l"/>
                <a:tab pos="626518" algn="l"/>
              </a:tabLst>
            </a:pPr>
            <a:r>
              <a:rPr lang="ru-RU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</a:t>
            </a:r>
            <a:r>
              <a:rPr lang="ru-RU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</a:t>
            </a:r>
            <a:r>
              <a:rPr lang="ru-RU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интерактивных</a:t>
            </a:r>
            <a:r>
              <a:rPr lang="ru-RU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информационных</a:t>
            </a:r>
            <a:r>
              <a:rPr lang="ru-RU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моделей</a:t>
            </a:r>
            <a:r>
              <a:rPr lang="ru-RU" spc="-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221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класс «Информация и информационные процессы» (рабочая тетрадь)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03" y="2044030"/>
            <a:ext cx="4951373" cy="25290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775" y="1796084"/>
            <a:ext cx="5624401" cy="4740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74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64902" y="344084"/>
            <a:ext cx="5913967" cy="582507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600" dirty="0"/>
              <a:t>Тема</a:t>
            </a:r>
            <a:r>
              <a:rPr sz="3600" spc="-27" dirty="0"/>
              <a:t> </a:t>
            </a:r>
            <a:r>
              <a:rPr sz="3600" dirty="0"/>
              <a:t>“Электронные</a:t>
            </a:r>
            <a:r>
              <a:rPr sz="3600" spc="13" dirty="0"/>
              <a:t> </a:t>
            </a:r>
            <a:r>
              <a:rPr sz="3600" spc="-13" dirty="0"/>
              <a:t>таблицы”</a:t>
            </a:r>
            <a:endParaRPr sz="3600" dirty="0"/>
          </a:p>
        </p:txBody>
      </p:sp>
      <p:sp>
        <p:nvSpPr>
          <p:cNvPr id="4" name="object 4"/>
          <p:cNvSpPr txBox="1"/>
          <p:nvPr/>
        </p:nvSpPr>
        <p:spPr>
          <a:xfrm>
            <a:off x="850391" y="2065698"/>
            <a:ext cx="10712535" cy="2625078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6933" marR="6773">
              <a:lnSpc>
                <a:spcPct val="114999"/>
              </a:lnSpc>
              <a:spcBef>
                <a:spcPts val="1660"/>
              </a:spcBef>
            </a:pPr>
            <a:r>
              <a:rPr sz="2700" spc="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</a:t>
            </a:r>
            <a:r>
              <a:rPr sz="2700" spc="2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метеостанции</a:t>
            </a:r>
            <a:r>
              <a:rPr sz="27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00" spc="3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sz="27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0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 </a:t>
            </a:r>
            <a:r>
              <a:rPr sz="27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</a:t>
            </a:r>
            <a:r>
              <a:rPr sz="27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7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</a:t>
            </a:r>
            <a:r>
              <a:rPr sz="2700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7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таблице </a:t>
            </a:r>
            <a:r>
              <a:rPr lang="ru-RU" sz="2700" spc="14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фиксировал</a:t>
            </a:r>
            <a:r>
              <a:rPr lang="ru-RU" sz="2700" spc="4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дневную</a:t>
            </a:r>
            <a:r>
              <a:rPr lang="ru-RU" sz="27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температуру </a:t>
            </a:r>
            <a:r>
              <a:rPr lang="ru-RU" sz="2700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воздуха</a:t>
            </a:r>
            <a:r>
              <a:rPr lang="ru-RU" sz="27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700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июне</a:t>
            </a:r>
            <a:r>
              <a:rPr lang="ru-RU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700" i="1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Построив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диаграмму,</a:t>
            </a:r>
            <a:r>
              <a:rPr lang="ru-RU" sz="2700" spc="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</a:t>
            </a:r>
            <a:r>
              <a:rPr lang="ru-RU" sz="2700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ошибку</a:t>
            </a:r>
            <a:r>
              <a:rPr lang="ru-RU" sz="2700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7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таблице,</a:t>
            </a:r>
            <a:r>
              <a:rPr lang="ru-RU" sz="27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</a:t>
            </a:r>
            <a:r>
              <a:rPr lang="ru-RU" sz="27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максимальную</a:t>
            </a:r>
            <a:r>
              <a:rPr lang="ru-RU" sz="2700" spc="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дневную температуру</a:t>
            </a:r>
            <a:r>
              <a:rPr lang="ru-RU" sz="27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7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тренд</a:t>
            </a:r>
            <a:r>
              <a:rPr lang="ru-RU" sz="27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</a:t>
            </a:r>
            <a:r>
              <a:rPr lang="ru-RU" sz="2700" spc="6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</a:t>
            </a:r>
            <a:r>
              <a:rPr lang="ru-RU" sz="27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7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июне</a:t>
            </a:r>
            <a:r>
              <a:rPr lang="ru-RU" sz="2700" spc="-13" dirty="0">
                <a:solidFill>
                  <a:srgbClr val="666666"/>
                </a:solidFill>
                <a:cs typeface="Calibri"/>
              </a:rPr>
              <a:t>.</a:t>
            </a:r>
            <a:endParaRPr lang="ru-RU" sz="2700" dirty="0">
              <a:cs typeface="Calibri"/>
            </a:endParaRPr>
          </a:p>
          <a:p>
            <a:pPr marL="16933" marR="6773">
              <a:lnSpc>
                <a:spcPct val="114999"/>
              </a:lnSpc>
              <a:spcBef>
                <a:spcPts val="1660"/>
              </a:spcBef>
            </a:pPr>
            <a:endParaRPr sz="27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4119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0066" y="575141"/>
            <a:ext cx="8241429" cy="5156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Демо КИМ ОГЭ </a:t>
            </a:r>
            <a:r>
              <a:rPr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202</a:t>
            </a:r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r>
              <a:rPr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(9 задача)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560" y="4648907"/>
            <a:ext cx="10965889" cy="63436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5478" y="1810844"/>
            <a:ext cx="11566921" cy="237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91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2136" t="19543" r="8727" b="6825"/>
          <a:stretch/>
        </p:blipFill>
        <p:spPr>
          <a:xfrm>
            <a:off x="261257" y="513182"/>
            <a:ext cx="5439746" cy="57569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3786" t="19359" r="9150" b="7306"/>
          <a:stretch/>
        </p:blipFill>
        <p:spPr>
          <a:xfrm>
            <a:off x="6288831" y="468384"/>
            <a:ext cx="5253135" cy="584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843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180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Финансовая 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грамотность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7037" y="1305831"/>
            <a:ext cx="6145107" cy="5013338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2400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20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операции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ними,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планирование/управление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финансами,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риск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вознаграждения,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финансовая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среда.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53"/>
              </a:spcBef>
              <a:buClr>
                <a:srgbClr val="666666"/>
              </a:buClr>
              <a:buFont typeface="Calibri"/>
              <a:buChar char="●"/>
            </a:pP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/>
            <a:r>
              <a:rPr sz="2400" b="1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</a:t>
            </a:r>
            <a:r>
              <a:rPr sz="2400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20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выявление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финансовой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фин.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контексте,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финансовых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433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</a:t>
            </a:r>
            <a:r>
              <a:rPr sz="2400" spc="3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финансовых</a:t>
            </a:r>
            <a:r>
              <a:rPr sz="2400" spc="3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41049" y="2586228"/>
            <a:ext cx="4727787" cy="2120238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2400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Контекст: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1747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работа;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140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семья;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147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личные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траты,</a:t>
            </a:r>
            <a:r>
              <a:rPr sz="2400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отдых;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6518" indent="-457189">
              <a:spcBef>
                <a:spcPts val="147"/>
              </a:spcBef>
              <a:buChar char="●"/>
              <a:tabLst>
                <a:tab pos="625671" algn="l"/>
                <a:tab pos="626518" algn="l"/>
              </a:tabLst>
            </a:pP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712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139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6 класс. Рабочая тетрадь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655" y="1416890"/>
            <a:ext cx="6656473" cy="511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880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83" y="1120955"/>
            <a:ext cx="10216801" cy="459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447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8958" t="21709" r="25919" b="17422"/>
          <a:stretch/>
        </p:blipFill>
        <p:spPr>
          <a:xfrm>
            <a:off x="1316735" y="365760"/>
            <a:ext cx="8062038" cy="611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978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42084" y="376072"/>
            <a:ext cx="7512812" cy="621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0638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Глобальные 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компетенции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6933" marR="1298754">
              <a:lnSpc>
                <a:spcPts val="2960"/>
              </a:lnSpc>
              <a:spcBef>
                <a:spcPts val="113"/>
              </a:spcBef>
            </a:pPr>
            <a:r>
              <a:rPr lang="ru-RU" b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Глобальная</a:t>
            </a:r>
            <a:r>
              <a:rPr lang="ru-RU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компетентность</a:t>
            </a:r>
            <a:r>
              <a:rPr lang="ru-RU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</a:t>
            </a:r>
            <a:r>
              <a:rPr lang="ru-RU" b="1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многогранная</a:t>
            </a:r>
            <a:r>
              <a:rPr lang="ru-RU" b="1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b="1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  <a:r>
              <a:rPr lang="ru-RU" b="1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протяжении</a:t>
            </a:r>
            <a:r>
              <a:rPr lang="ru-RU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всей</a:t>
            </a:r>
            <a:r>
              <a:rPr lang="ru-RU" b="1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653"/>
              </a:spcBef>
            </a:pPr>
            <a:r>
              <a:rPr lang="ru-RU" b="1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</a:t>
            </a:r>
            <a:r>
              <a:rPr lang="ru-RU" b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себя:</a:t>
            </a:r>
            <a:r>
              <a:rPr lang="ru-RU" b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знания,</a:t>
            </a:r>
            <a:r>
              <a:rPr lang="ru-RU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когнитивные</a:t>
            </a:r>
            <a:r>
              <a:rPr lang="ru-RU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умения,</a:t>
            </a:r>
            <a:r>
              <a:rPr lang="ru-RU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</a:t>
            </a:r>
            <a:r>
              <a:rPr lang="ru-RU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760"/>
              </a:spcBef>
            </a:pPr>
            <a:r>
              <a:rPr lang="ru-RU" b="1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Опора</a:t>
            </a:r>
            <a:r>
              <a:rPr lang="ru-RU" b="1" spc="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b="1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4К:</a:t>
            </a:r>
            <a:r>
              <a:rPr lang="ru-RU" b="1" spc="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креативность,</a:t>
            </a:r>
            <a:r>
              <a:rPr lang="ru-RU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</a:t>
            </a:r>
            <a:r>
              <a:rPr lang="ru-RU" spc="1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мышление,</a:t>
            </a:r>
            <a:r>
              <a:rPr lang="ru-RU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коммуникация</a:t>
            </a:r>
            <a:r>
              <a:rPr lang="ru-RU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кооперация.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 marR="6773">
              <a:lnSpc>
                <a:spcPct val="106000"/>
              </a:lnSpc>
              <a:spcBef>
                <a:spcPts val="1600"/>
              </a:spcBef>
            </a:pPr>
            <a:r>
              <a:rPr lang="ru-RU" i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“Глобально</a:t>
            </a:r>
            <a:r>
              <a:rPr lang="ru-RU" i="1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компетентная</a:t>
            </a:r>
            <a:r>
              <a:rPr lang="ru-RU" i="1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личность</a:t>
            </a:r>
            <a:r>
              <a:rPr lang="ru-RU" i="1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способна</a:t>
            </a:r>
            <a:r>
              <a:rPr lang="ru-RU" i="1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изучать</a:t>
            </a:r>
            <a:r>
              <a:rPr lang="ru-RU" i="1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местные,</a:t>
            </a:r>
            <a:r>
              <a:rPr lang="ru-RU" i="1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глобальные проблемы</a:t>
            </a:r>
            <a:r>
              <a:rPr lang="ru-RU" i="1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r>
              <a:rPr lang="ru-RU" i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межкультурного</a:t>
            </a:r>
            <a:r>
              <a:rPr lang="ru-RU" i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взаимодействия,</a:t>
            </a:r>
            <a:r>
              <a:rPr lang="ru-RU" i="1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понимать</a:t>
            </a:r>
            <a:r>
              <a:rPr lang="ru-RU" i="1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оценивать </a:t>
            </a:r>
            <a:r>
              <a:rPr lang="ru-RU" i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</a:t>
            </a:r>
            <a:r>
              <a:rPr lang="ru-RU" i="1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точки</a:t>
            </a:r>
            <a:r>
              <a:rPr lang="ru-RU" i="1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зрения</a:t>
            </a:r>
            <a:r>
              <a:rPr lang="ru-RU" i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мировоззрения,</a:t>
            </a:r>
            <a:r>
              <a:rPr lang="ru-RU" i="1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</a:t>
            </a:r>
            <a:r>
              <a:rPr lang="ru-RU" i="1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уважительно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взаимодействовать</a:t>
            </a:r>
            <a:r>
              <a:rPr lang="ru-RU" i="1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i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другими,</a:t>
            </a:r>
            <a:r>
              <a:rPr lang="ru-RU" i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i="1" spc="-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</a:t>
            </a:r>
            <a:r>
              <a:rPr lang="ru-RU" i="1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действовать</a:t>
            </a:r>
            <a:r>
              <a:rPr lang="ru-RU" i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</a:t>
            </a:r>
            <a:r>
              <a:rPr lang="ru-RU" i="1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i="1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обеспечения</a:t>
            </a:r>
            <a:r>
              <a:rPr lang="ru-RU" i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устойчивого</a:t>
            </a:r>
            <a:r>
              <a:rPr lang="ru-RU" i="1" spc="3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r>
              <a:rPr lang="ru-RU" i="1" spc="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i="1" spc="3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коллективного</a:t>
            </a:r>
            <a:r>
              <a:rPr lang="ru-RU" i="1" spc="3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благополучия</a:t>
            </a:r>
            <a:r>
              <a:rPr lang="ru-RU" i="1" spc="-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84060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0733" y="688117"/>
            <a:ext cx="11225789" cy="5710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приема “КРЕСТИКИ-НОЛИКИ”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73134" y="1744471"/>
            <a:ext cx="10975340" cy="4253130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474121" indent="-457189">
              <a:spcBef>
                <a:spcPts val="133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Ставится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проблема,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>
              <a:spcBef>
                <a:spcPts val="1740"/>
              </a:spcBef>
            </a:pP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"Роботизация</a:t>
            </a:r>
            <a:r>
              <a:rPr sz="2400" b="1" i="1" spc="9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</a:t>
            </a:r>
            <a:r>
              <a:rPr sz="2400" b="1" i="1" spc="13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</a:t>
            </a:r>
            <a:r>
              <a:rPr sz="2400" b="1" i="1" spc="16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7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проблемой 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sz="2400" b="1" i="1" spc="14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8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человечества".</a:t>
            </a:r>
            <a:endParaRPr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7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8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Группам</a:t>
            </a:r>
            <a:r>
              <a:rPr sz="2400" spc="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</a:t>
            </a:r>
            <a:r>
              <a:rPr sz="2400" spc="1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выдается</a:t>
            </a:r>
            <a:r>
              <a:rPr sz="2400" spc="1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</a:t>
            </a:r>
            <a:r>
              <a:rPr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2400" spc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размеченный</a:t>
            </a:r>
            <a:r>
              <a:rPr sz="2400" spc="1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400" spc="1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9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sz="2400" spc="12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клеток</a:t>
            </a:r>
            <a:r>
              <a:rPr sz="2400" spc="1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(3х3).</a:t>
            </a:r>
            <a:endParaRPr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8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sz="2400" spc="11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24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минуты</a:t>
            </a:r>
            <a:r>
              <a:rPr sz="24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нужно</a:t>
            </a:r>
            <a:r>
              <a:rPr sz="2400" spc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заполнить</a:t>
            </a:r>
            <a:r>
              <a:rPr sz="2400" spc="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связанными</a:t>
            </a:r>
            <a:r>
              <a:rPr sz="2400" spc="14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400" spc="12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проблемой</a:t>
            </a:r>
            <a:r>
              <a:rPr sz="2400" spc="7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словами</a:t>
            </a:r>
            <a:r>
              <a:rPr sz="2400" spc="5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1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</a:t>
            </a:r>
            <a:r>
              <a:rPr sz="2400" spc="5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передается</a:t>
            </a:r>
            <a:r>
              <a:rPr sz="2400" spc="10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2400" spc="6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кругу</a:t>
            </a:r>
            <a:r>
              <a:rPr sz="2400" spc="9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sz="2400" spc="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</a:t>
            </a:r>
            <a:r>
              <a:rPr sz="2400" spc="8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</a:t>
            </a:r>
            <a:r>
              <a:rPr sz="2400" spc="8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sz="2400" spc="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внести</a:t>
            </a:r>
            <a:r>
              <a:rPr sz="2400" spc="7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</a:t>
            </a:r>
            <a:r>
              <a:rPr sz="2400" spc="8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</a:t>
            </a:r>
            <a:r>
              <a:rPr sz="2400" spc="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 marR="6773" indent="-457189">
              <a:lnSpc>
                <a:spcPct val="105000"/>
              </a:lnSpc>
              <a:buChar char="●"/>
              <a:tabLst>
                <a:tab pos="473275" algn="l"/>
                <a:tab pos="474121" algn="l"/>
              </a:tabLst>
            </a:pPr>
            <a:r>
              <a:rPr sz="2400" spc="93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Затем</a:t>
            </a:r>
            <a:r>
              <a:rPr sz="2400" spc="87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составляют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предложение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(используя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слова,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расположенных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любом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ряду</a:t>
            </a:r>
            <a:r>
              <a:rPr sz="24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вертикали,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горизонтали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диагонали),</a:t>
            </a: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подтверждая</a:t>
            </a:r>
            <a:r>
              <a:rPr sz="2400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сформулированную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начале</a:t>
            </a:r>
            <a:r>
              <a:rPr sz="2400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проблему.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озвучивает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Голосованием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выбирается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лучший/лучшие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предложенных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вариантов.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276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94940" y="280489"/>
            <a:ext cx="10070229" cy="1125094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algn="ctr">
              <a:spcBef>
                <a:spcPts val="133"/>
              </a:spcBef>
            </a:pPr>
            <a:r>
              <a:rPr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</a:t>
            </a:r>
            <a:r>
              <a:rPr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приема</a:t>
            </a:r>
            <a:r>
              <a:rPr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ЗАПИШИ МЫСЛИ”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63086" y="1543504"/>
            <a:ext cx="11374840" cy="503385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474121" indent="-457189">
              <a:spcBef>
                <a:spcPts val="133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Ставится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задача,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 marR="471582">
              <a:lnSpc>
                <a:spcPct val="105100"/>
              </a:lnSpc>
              <a:spcBef>
                <a:spcPts val="1593"/>
              </a:spcBef>
            </a:pPr>
            <a:r>
              <a:rPr sz="2400" b="1" i="1" spc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"Назвать</a:t>
            </a:r>
            <a:r>
              <a:rPr sz="2400" b="1" i="1" spc="8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фильмы,</a:t>
            </a:r>
            <a:r>
              <a:rPr sz="2400" b="1" i="1" spc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16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b="1" i="1" spc="9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11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основе</a:t>
            </a:r>
            <a:r>
              <a:rPr sz="2400" b="1" i="1" spc="6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9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которых</a:t>
            </a:r>
            <a:r>
              <a:rPr sz="2400" b="1" i="1" spc="7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лежат</a:t>
            </a:r>
            <a:r>
              <a:rPr sz="2400" b="1" i="1" spc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16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философские</a:t>
            </a:r>
            <a:r>
              <a:rPr sz="2400" b="1" i="1" spc="2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b="1" i="1" spc="8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</a:t>
            </a:r>
            <a:r>
              <a:rPr sz="2400" b="1" i="1" spc="7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</a:t>
            </a:r>
            <a:r>
              <a:rPr sz="2400" b="1" i="1" spc="6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10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8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внедрения</a:t>
            </a:r>
            <a:r>
              <a:rPr sz="2400" b="1" i="1" spc="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107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искусственного</a:t>
            </a:r>
            <a:r>
              <a:rPr sz="2400" b="1" i="1" spc="8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i="1" spc="-13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интеллекта".</a:t>
            </a:r>
            <a:endParaRPr sz="24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74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минуты.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140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группе)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проговаривают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названия,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>
              <a:spcBef>
                <a:spcPts val="147"/>
              </a:spcBef>
            </a:pP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записывают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листочках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кладут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стола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текстом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вверх.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 marR="16086" indent="-457189">
              <a:lnSpc>
                <a:spcPct val="105000"/>
              </a:lnSpc>
              <a:buChar char="●"/>
              <a:tabLst>
                <a:tab pos="473275" algn="l"/>
                <a:tab pos="474121" algn="l"/>
              </a:tabLst>
            </a:pPr>
            <a:r>
              <a:rPr sz="2400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соблюдая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очередности,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заполнить,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листочка,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следовательно,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центре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стола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окажутся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листочков.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3275" marR="6773" indent="-457189">
              <a:lnSpc>
                <a:spcPts val="3027"/>
              </a:lnSpc>
              <a:spcBef>
                <a:spcPts val="127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поочередно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проговариваю</a:t>
            </a:r>
            <a:r>
              <a:rPr sz="2400" spc="4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названия,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контролирует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</a:t>
            </a:r>
            <a:r>
              <a:rPr sz="2400" spc="2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400" spc="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остальными</a:t>
            </a:r>
            <a:r>
              <a:rPr sz="2400" spc="2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участниками</a:t>
            </a:r>
            <a:r>
              <a:rPr sz="2400" spc="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адекватность</a:t>
            </a:r>
            <a:r>
              <a:rPr sz="2400" spc="2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предложенных</a:t>
            </a:r>
            <a:r>
              <a:rPr sz="24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вариантов.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74121" indent="-457189">
              <a:spcBef>
                <a:spcPts val="20"/>
              </a:spcBef>
              <a:buChar char="●"/>
              <a:tabLst>
                <a:tab pos="473275" algn="l"/>
                <a:tab pos="474121" algn="l"/>
              </a:tabLst>
            </a:pPr>
            <a:r>
              <a:rPr sz="2400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Выигрывает</a:t>
            </a:r>
            <a:r>
              <a:rPr sz="2400" spc="2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</a:t>
            </a:r>
            <a:r>
              <a:rPr sz="2400" spc="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sz="2400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максимальным</a:t>
            </a:r>
            <a:r>
              <a:rPr sz="2400" spc="2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числом</a:t>
            </a:r>
            <a:r>
              <a:rPr sz="2400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подходящих</a:t>
            </a:r>
            <a:r>
              <a:rPr sz="2400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названий.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21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1903" y="567537"/>
            <a:ext cx="6406727" cy="5710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sz="4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реативно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</a:t>
            </a: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0734" y="1581912"/>
            <a:ext cx="10607887" cy="4946525"/>
          </a:xfrm>
          <a:prstGeom prst="rect">
            <a:avLst/>
          </a:prstGeom>
        </p:spPr>
        <p:txBody>
          <a:bodyPr vert="horz" wrap="square" lIns="0" tIns="14393" rIns="0" bIns="0" rtlCol="0">
            <a:spAutoFit/>
          </a:bodyPr>
          <a:lstStyle/>
          <a:p>
            <a:pPr marL="16933" marR="332730">
              <a:lnSpc>
                <a:spcPts val="2960"/>
              </a:lnSpc>
              <a:spcBef>
                <a:spcPts val="113"/>
              </a:spcBef>
            </a:pPr>
            <a:r>
              <a:rPr sz="2400" b="1" spc="1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</a:t>
            </a:r>
            <a:r>
              <a:rPr sz="2400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</a:t>
            </a:r>
            <a:r>
              <a:rPr sz="2400" b="1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участвовать</a:t>
            </a:r>
            <a:r>
              <a:rPr sz="2400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sz="2400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</a:t>
            </a:r>
            <a:r>
              <a:rPr sz="2400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выработки,</a:t>
            </a:r>
            <a:r>
              <a:rPr sz="2400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</a:t>
            </a:r>
            <a:r>
              <a:rPr sz="2400" b="1" spc="1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-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sz="2400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совершенствовании</a:t>
            </a:r>
            <a:r>
              <a:rPr sz="2400" b="1" spc="1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идей,</a:t>
            </a:r>
            <a:r>
              <a:rPr sz="2400" b="1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направленных</a:t>
            </a:r>
            <a:r>
              <a:rPr sz="2400" b="1" spc="2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400" b="1" spc="1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b="1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получение: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 marR="6773">
              <a:lnSpc>
                <a:spcPct val="105700"/>
              </a:lnSpc>
              <a:spcBef>
                <a:spcPts val="1493"/>
              </a:spcBef>
              <a:buClr>
                <a:srgbClr val="666666"/>
              </a:buClr>
              <a:buChar char="•"/>
              <a:tabLst>
                <a:tab pos="199808" algn="l"/>
              </a:tabLst>
            </a:pP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инновационных</a:t>
            </a:r>
            <a:r>
              <a:rPr sz="2400" spc="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(новых,</a:t>
            </a:r>
            <a:r>
              <a:rPr sz="2400" spc="1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новаторских,</a:t>
            </a:r>
            <a:r>
              <a:rPr sz="2400" spc="2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оригинальных,</a:t>
            </a:r>
            <a:r>
              <a:rPr sz="2400" spc="2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нестандартных, 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непривычных)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эффективных</a:t>
            </a:r>
            <a:r>
              <a:rPr sz="24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(действенных,</a:t>
            </a: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результативных,</a:t>
            </a:r>
            <a:r>
              <a:rPr sz="2400" spc="12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экономичных,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оптимальных</a:t>
            </a:r>
            <a:r>
              <a:rPr sz="2400" spc="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sz="2400" spc="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5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решений,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780"/>
              </a:spcBef>
            </a:pPr>
            <a:r>
              <a:rPr sz="2400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и/или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9808" indent="-182875">
              <a:spcBef>
                <a:spcPts val="1760"/>
              </a:spcBef>
              <a:buClr>
                <a:srgbClr val="666666"/>
              </a:buClr>
              <a:buChar char="•"/>
              <a:tabLst>
                <a:tab pos="199808" algn="l"/>
              </a:tabLst>
            </a:pPr>
            <a:r>
              <a:rPr sz="2400" spc="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760"/>
              </a:spcBef>
            </a:pPr>
            <a:r>
              <a:rPr sz="2400" i="1" spc="-1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и/или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9808" indent="-182875">
              <a:spcBef>
                <a:spcPts val="1780"/>
              </a:spcBef>
              <a:buClr>
                <a:srgbClr val="666666"/>
              </a:buClr>
              <a:buChar char="•"/>
              <a:tabLst>
                <a:tab pos="199808" algn="l"/>
              </a:tabLst>
            </a:pPr>
            <a:r>
              <a:rPr sz="2400" spc="1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эффектного</a:t>
            </a:r>
            <a:r>
              <a:rPr sz="2400" spc="152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(впечатляющего,</a:t>
            </a:r>
            <a:r>
              <a:rPr sz="2400" spc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вдохновляющего,</a:t>
            </a:r>
            <a:r>
              <a:rPr sz="2400" spc="1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необыкновенного,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933">
              <a:spcBef>
                <a:spcPts val="160"/>
              </a:spcBef>
            </a:pPr>
            <a:r>
              <a:rPr sz="2400" spc="87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удивительного</a:t>
            </a:r>
            <a:r>
              <a:rPr sz="2400" spc="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sz="2400" spc="73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т.п.)</a:t>
            </a:r>
            <a:r>
              <a:rPr sz="2400" spc="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107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выражения</a:t>
            </a:r>
            <a:r>
              <a:rPr sz="2400" spc="67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9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воображения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24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1941" y="244383"/>
            <a:ext cx="9668295" cy="515696"/>
          </a:xfrm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>
              <a:spcBef>
                <a:spcPts val="133"/>
              </a:spcBef>
            </a:pPr>
            <a:r>
              <a:rPr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Пример задания PISA “Газетная утка”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0747" y="1273999"/>
            <a:ext cx="11647487" cy="244921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263" y="4085506"/>
            <a:ext cx="2381189" cy="256929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88168" y="3882306"/>
            <a:ext cx="1968161" cy="277249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93319" y="3882306"/>
            <a:ext cx="3685540" cy="277249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595529" y="4079508"/>
            <a:ext cx="3249892" cy="229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3560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933" rIns="0" bIns="0" rtlCol="0">
            <a:spAutoFit/>
          </a:bodyPr>
          <a:lstStyle/>
          <a:p>
            <a:pPr marL="16933" algn="ctr">
              <a:spcBef>
                <a:spcPts val="133"/>
              </a:spcBef>
            </a:pPr>
            <a:r>
              <a:rPr 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</a:t>
            </a:r>
            <a:endParaRPr sz="4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1825625"/>
            <a:ext cx="10847832" cy="435133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Ахшалова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С.А. и др. Сборник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разноуровневых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заданий по развитию функциональной математической грамотности учащихся. </a:t>
            </a:r>
          </a:p>
          <a:p>
            <a:pPr lvl="0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://znanio.ru/media/funktsionalnaya_gramotnost_na_urokah_informatiki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Богданова, В.А. Формирование информационно-функциональной компетентности школьников в процессе реализации личностно ориентированной модели педагогического процесса / В.А. Богданова – Педсовет.org.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2007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Зилинских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В.,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методист по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информатике ГБУ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«Информационно-методический центр»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Невского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Санкт-Петербурга «Формирование функциональной грамотности на уроках информатики»</a:t>
            </a:r>
          </a:p>
          <a:p>
            <a:pPr lvl="0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Босова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Л.Л. Информатика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Учебники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класса. – М.: БИНОМ. Лаборатория знаний, 2019.</a:t>
            </a:r>
          </a:p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авторской мастерской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Босовой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Л.Л. (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http://metodist.lbz.ru/authors/informatika/3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hlinkClick r:id="rId4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://inform63.blogspot.com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3862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1157</Words>
  <Application>Microsoft Office PowerPoint</Application>
  <PresentationFormat>Широкоэкранный</PresentationFormat>
  <Paragraphs>119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Wingdings</vt:lpstr>
      <vt:lpstr>Тема Office</vt:lpstr>
      <vt:lpstr>«Функциональная грамотность как аспект достижения результатов обучения»  (из опыта работы)</vt:lpstr>
      <vt:lpstr>Функциональная грамотность  (основное определение)</vt:lpstr>
      <vt:lpstr>Презентация PowerPoint</vt:lpstr>
      <vt:lpstr>Какова роль школьного предмета «Информатика» в обеспечении функциональной грамотности?</vt:lpstr>
      <vt:lpstr>Читательская компетентность</vt:lpstr>
      <vt:lpstr>Рабочая тетрадь по информатике, Босова Л.Л., 5 класс</vt:lpstr>
      <vt:lpstr>ОГЭ информатика</vt:lpstr>
      <vt:lpstr>Математическая грамотность</vt:lpstr>
      <vt:lpstr>ФЛЕШКА</vt:lpstr>
      <vt:lpstr>ФЛЕШКА</vt:lpstr>
      <vt:lpstr>Презентация PowerPoint</vt:lpstr>
      <vt:lpstr>Демо КИМ ОГЭ 2021 (14 задача)</vt:lpstr>
      <vt:lpstr>Презентация PowerPoint</vt:lpstr>
      <vt:lpstr>ЕГЭ 2022 </vt:lpstr>
      <vt:lpstr>Естественно - научная грамотность</vt:lpstr>
      <vt:lpstr>5 класс «Информация и информационные процессы» (рабочая тетрадь)</vt:lpstr>
      <vt:lpstr>Тема “Электронные таблицы”</vt:lpstr>
      <vt:lpstr>Демо КИМ ОГЭ 2022 (9 задача)</vt:lpstr>
      <vt:lpstr>Презентация PowerPoint</vt:lpstr>
      <vt:lpstr>Финансовая грамотность</vt:lpstr>
      <vt:lpstr>6 класс. Рабочая тетрадь</vt:lpstr>
      <vt:lpstr>Презентация PowerPoint</vt:lpstr>
      <vt:lpstr>Презентация PowerPoint</vt:lpstr>
      <vt:lpstr>Презентация PowerPoint</vt:lpstr>
      <vt:lpstr>Глобальные компетенции</vt:lpstr>
      <vt:lpstr>Возможности приема “КРЕСТИКИ-НОЛИКИ”</vt:lpstr>
      <vt:lpstr>Возможности приема  “ЗАПИШИ МЫСЛИ”</vt:lpstr>
      <vt:lpstr>Креативное  мышление</vt:lpstr>
      <vt:lpstr>Пример задания PISA “Газетная утка”</vt:lpstr>
      <vt:lpstr>Источники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«Функциональная грамотность как аспект достижения результатов обучения»  (из опыта работы)</dc:title>
  <dc:creator>Юля</dc:creator>
  <cp:lastModifiedBy>Юля</cp:lastModifiedBy>
  <cp:revision>18</cp:revision>
  <dcterms:created xsi:type="dcterms:W3CDTF">2022-08-22T18:26:00Z</dcterms:created>
  <dcterms:modified xsi:type="dcterms:W3CDTF">2022-12-20T17:07:41Z</dcterms:modified>
</cp:coreProperties>
</file>