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7"/>
  </p:notesMasterIdLst>
  <p:sldIdLst>
    <p:sldId id="257" r:id="rId2"/>
    <p:sldId id="258" r:id="rId3"/>
    <p:sldId id="276" r:id="rId4"/>
    <p:sldId id="259" r:id="rId5"/>
    <p:sldId id="283" r:id="rId6"/>
    <p:sldId id="262" r:id="rId7"/>
    <p:sldId id="264" r:id="rId8"/>
    <p:sldId id="280" r:id="rId9"/>
    <p:sldId id="284" r:id="rId10"/>
    <p:sldId id="285" r:id="rId11"/>
    <p:sldId id="286" r:id="rId12"/>
    <p:sldId id="287" r:id="rId13"/>
    <p:sldId id="271" r:id="rId14"/>
    <p:sldId id="281" r:id="rId15"/>
    <p:sldId id="27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926" autoAdjust="0"/>
    <p:restoredTop sz="92242" autoAdjust="0"/>
  </p:normalViewPr>
  <p:slideViewPr>
    <p:cSldViewPr>
      <p:cViewPr varScale="1">
        <p:scale>
          <a:sx n="79" d="100"/>
          <a:sy n="79" d="100"/>
        </p:scale>
        <p:origin x="1142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1F7748-A363-4A2C-805B-1BE60D26AD73}" type="datetimeFigureOut">
              <a:rPr lang="ru-RU" smtClean="0"/>
              <a:t>23.09.2024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36225A-B0A2-48F4-B645-268FCB9145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00432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36225A-B0A2-48F4-B645-268FCB91456B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38325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A47CE-C097-4BDD-99F7-71308A10A8EA}" type="datetimeFigureOut">
              <a:rPr lang="ru-RU" smtClean="0"/>
              <a:pPr/>
              <a:t>23.09.2024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18A5D-1132-4007-B8D9-0DFE3FA441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A47CE-C097-4BDD-99F7-71308A10A8EA}" type="datetimeFigureOut">
              <a:rPr lang="ru-RU" smtClean="0"/>
              <a:pPr/>
              <a:t>23.09.2024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18A5D-1132-4007-B8D9-0DFE3FA441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A47CE-C097-4BDD-99F7-71308A10A8EA}" type="datetimeFigureOut">
              <a:rPr lang="ru-RU" smtClean="0"/>
              <a:pPr/>
              <a:t>23.09.2024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18A5D-1132-4007-B8D9-0DFE3FA441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A47CE-C097-4BDD-99F7-71308A10A8EA}" type="datetimeFigureOut">
              <a:rPr lang="ru-RU" smtClean="0"/>
              <a:pPr/>
              <a:t>23.09.2024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18A5D-1132-4007-B8D9-0DFE3FA441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A47CE-C097-4BDD-99F7-71308A10A8EA}" type="datetimeFigureOut">
              <a:rPr lang="ru-RU" smtClean="0"/>
              <a:pPr/>
              <a:t>23.09.2024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18A5D-1132-4007-B8D9-0DFE3FA441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A47CE-C097-4BDD-99F7-71308A10A8EA}" type="datetimeFigureOut">
              <a:rPr lang="ru-RU" smtClean="0"/>
              <a:pPr/>
              <a:t>23.09.2024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18A5D-1132-4007-B8D9-0DFE3FA441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A47CE-C097-4BDD-99F7-71308A10A8EA}" type="datetimeFigureOut">
              <a:rPr lang="ru-RU" smtClean="0"/>
              <a:pPr/>
              <a:t>23.09.2024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18A5D-1132-4007-B8D9-0DFE3FA441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A47CE-C097-4BDD-99F7-71308A10A8EA}" type="datetimeFigureOut">
              <a:rPr lang="ru-RU" smtClean="0"/>
              <a:pPr/>
              <a:t>23.09.2024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18A5D-1132-4007-B8D9-0DFE3FA441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A47CE-C097-4BDD-99F7-71308A10A8EA}" type="datetimeFigureOut">
              <a:rPr lang="ru-RU" smtClean="0"/>
              <a:pPr/>
              <a:t>23.09.2024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18A5D-1132-4007-B8D9-0DFE3FA441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A47CE-C097-4BDD-99F7-71308A10A8EA}" type="datetimeFigureOut">
              <a:rPr lang="ru-RU" smtClean="0"/>
              <a:pPr/>
              <a:t>23.09.2024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18A5D-1132-4007-B8D9-0DFE3FA441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A47CE-C097-4BDD-99F7-71308A10A8EA}" type="datetimeFigureOut">
              <a:rPr lang="ru-RU" smtClean="0"/>
              <a:pPr/>
              <a:t>23.09.2024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618A5D-1132-4007-B8D9-0DFE3FA441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CEA47CE-C097-4BDD-99F7-71308A10A8EA}" type="datetimeFigureOut">
              <a:rPr lang="ru-RU" smtClean="0"/>
              <a:pPr/>
              <a:t>23.09.2024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F0618A5D-1132-4007-B8D9-0DFE3FA4413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tint val="98000"/>
                <a:shade val="90000"/>
                <a:satMod val="160000"/>
                <a:lumMod val="100000"/>
              </a:schemeClr>
            </a:gs>
            <a:gs pos="60000">
              <a:schemeClr val="bg2">
                <a:tint val="95000"/>
                <a:shade val="100000"/>
                <a:satMod val="130000"/>
                <a:lumMod val="130000"/>
              </a:schemeClr>
            </a:gs>
            <a:gs pos="100000">
              <a:schemeClr val="bg2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3"/>
          <p:cNvSpPr txBox="1">
            <a:spLocks/>
          </p:cNvSpPr>
          <p:nvPr/>
        </p:nvSpPr>
        <p:spPr>
          <a:xfrm>
            <a:off x="960120" y="188640"/>
            <a:ext cx="8183880" cy="3960440"/>
          </a:xfrm>
          <a:prstGeom prst="rect">
            <a:avLst/>
          </a:prstGeom>
        </p:spPr>
        <p:txBody>
          <a:bodyPr vert="horz" anchor="b">
            <a:normAutofit fontScale="975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b="1" kern="120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lvl="0" algn="ctr"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МУНИЦИПАЛЬНОЕ ОБЩЕОБРАЗОВАТЕЛЬНОЕ УЧРЕЖДЕНИЕ -</a:t>
            </a:r>
            <a:b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СРЕДНЯЯ ОБЩЕОБРАЗОВАТЕЛЬНАЯ ШКОЛА №1 ИМЕНИ 397-Й САРНЕНСКОЙ ДИВИЗИИ </a:t>
            </a:r>
            <a:b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ГОРОДА АТКАРСКА САРАТОВСКОЙ ОБЛАСТИ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F07F09">
                    <a:tint val="88000"/>
                    <a:satMod val="150000"/>
                  </a:srgbClr>
                </a:solidFill>
                <a:effectLst/>
                <a:uLnTx/>
                <a:uFillTx/>
                <a:latin typeface="Verdana"/>
                <a:ea typeface="+mj-ea"/>
                <a:cs typeface="+mj-cs"/>
              </a:rPr>
              <a:t/>
            </a:r>
            <a:b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F07F09">
                    <a:tint val="88000"/>
                    <a:satMod val="150000"/>
                  </a:srgbClr>
                </a:solidFill>
                <a:effectLst/>
                <a:uLnTx/>
                <a:uFillTx/>
                <a:latin typeface="Verdana"/>
                <a:ea typeface="+mj-ea"/>
                <a:cs typeface="+mj-cs"/>
              </a:rPr>
            </a:br>
            <a:r>
              <a:rPr kumimoji="0" lang="ru-RU" sz="33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/>
            </a:r>
            <a:br>
              <a:rPr kumimoji="0" lang="ru-RU" sz="33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</a:br>
            <a:r>
              <a:rPr lang="ru-RU" sz="33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ПРОЕКТ</a:t>
            </a:r>
            <a:br>
              <a:rPr lang="ru-RU" sz="33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</a:br>
            <a:r>
              <a:rPr lang="ru-RU" sz="33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Флуктуирующая асимметрия листьев березы как критерий чистоты воздуха на примере Аткарского района</a:t>
            </a:r>
            <a:r>
              <a:rPr lang="ru-RU" sz="3300" b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/>
            </a:r>
            <a:br>
              <a:rPr lang="ru-RU" sz="3300" b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/>
            </a:r>
            <a:b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</a:br>
            <a:endParaRPr kumimoji="0" lang="ru-RU" sz="25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03848" y="4313688"/>
            <a:ext cx="57961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Выполнили: </a:t>
            </a:r>
            <a:r>
              <a:rPr lang="ru-RU" b="1" kern="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к.т.н., учитель биологии</a:t>
            </a:r>
            <a:br>
              <a:rPr lang="ru-RU" b="1" kern="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</a:br>
            <a:r>
              <a:rPr lang="ru-RU" b="1" kern="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Карпенко В.А</a:t>
            </a:r>
            <a:r>
              <a:rPr lang="ru-RU" b="1" kern="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., </a:t>
            </a:r>
            <a:r>
              <a:rPr lang="ru-RU" b="1" kern="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учащаяся </a:t>
            </a: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5 </a:t>
            </a: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А </a:t>
            </a: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класса </a:t>
            </a:r>
            <a:r>
              <a:rPr lang="ru-RU" b="1" kern="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Дроздова </a:t>
            </a:r>
            <a:r>
              <a:rPr lang="ru-RU" b="1" kern="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К.М</a:t>
            </a:r>
            <a:r>
              <a:rPr kumimoji="0" lang="ru-RU" b="1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., </a:t>
            </a:r>
            <a:r>
              <a:rPr lang="ru-RU" b="1" kern="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kern="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учащаяся </a:t>
            </a:r>
            <a:r>
              <a:rPr lang="ru-RU" b="1" kern="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11 класса Дроздова А.М</a:t>
            </a:r>
            <a:r>
              <a:rPr lang="ru-RU" b="1" kern="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.</a:t>
            </a:r>
            <a:endParaRPr kumimoji="0" lang="ru-RU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3697" y1="92157" x2="18009" y2="94608"/>
                        <a14:foregroundMark x1="74408" y1="96569" x2="85782" y2="92157"/>
                        <a14:foregroundMark x1="72512" y1="25490" x2="68720" y2="50490"/>
                        <a14:foregroundMark x1="25118" y1="31373" x2="31754" y2="50490"/>
                        <a14:foregroundMark x1="22749" y1="24510" x2="30332" y2="254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90577" cy="1151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635896" y="6165304"/>
            <a:ext cx="48600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Аткарск  202</a:t>
            </a:r>
            <a:r>
              <a:rPr lang="ru-RU" b="1" kern="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г.</a:t>
            </a:r>
          </a:p>
        </p:txBody>
      </p:sp>
    </p:spTree>
    <p:extLst>
      <p:ext uri="{BB962C8B-B14F-4D97-AF65-F5344CB8AC3E}">
        <p14:creationId xmlns:p14="http://schemas.microsoft.com/office/powerpoint/2010/main" val="1533251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3"/>
          <p:cNvSpPr txBox="1">
            <a:spLocks/>
          </p:cNvSpPr>
          <p:nvPr/>
        </p:nvSpPr>
        <p:spPr>
          <a:xfrm>
            <a:off x="193247" y="192667"/>
            <a:ext cx="8784976" cy="1080120"/>
          </a:xfrm>
          <a:prstGeom prst="rect">
            <a:avLst/>
          </a:prstGeom>
        </p:spPr>
        <p:txBody>
          <a:bodyPr vert="horz" anchor="b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b="1" kern="120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endParaRPr lang="ru-RU" sz="2800" b="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E428CAD-BC00-40E0-8451-D9AAD8E9526D}"/>
              </a:ext>
            </a:extLst>
          </p:cNvPr>
          <p:cNvSpPr txBox="1"/>
          <p:nvPr/>
        </p:nvSpPr>
        <p:spPr>
          <a:xfrm>
            <a:off x="1259632" y="106275"/>
            <a:ext cx="5688632" cy="374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РАСЧЕТ АСИММЕТРИИ</a:t>
            </a:r>
            <a:endParaRPr lang="ru-RU" sz="14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0026D55-B8B6-4831-825E-2F30CEF68C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672" y="613484"/>
            <a:ext cx="6003158" cy="6076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150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3"/>
          <p:cNvSpPr txBox="1">
            <a:spLocks/>
          </p:cNvSpPr>
          <p:nvPr/>
        </p:nvSpPr>
        <p:spPr>
          <a:xfrm>
            <a:off x="193247" y="192667"/>
            <a:ext cx="8784976" cy="1080120"/>
          </a:xfrm>
          <a:prstGeom prst="rect">
            <a:avLst/>
          </a:prstGeom>
        </p:spPr>
        <p:txBody>
          <a:bodyPr vert="horz" anchor="b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b="1" kern="120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endParaRPr lang="ru-RU" sz="2800" b="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E428CAD-BC00-40E0-8451-D9AAD8E9526D}"/>
              </a:ext>
            </a:extLst>
          </p:cNvPr>
          <p:cNvSpPr txBox="1"/>
          <p:nvPr/>
        </p:nvSpPr>
        <p:spPr>
          <a:xfrm>
            <a:off x="1259632" y="106275"/>
            <a:ext cx="5688632" cy="374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РАСЧЕТ АСИММЕТРИИ</a:t>
            </a:r>
            <a:endParaRPr lang="ru-RU" sz="14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6E5FD36-E5ED-4386-8601-49DCB15658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6639" y="566744"/>
            <a:ext cx="6250722" cy="6183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9166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3"/>
          <p:cNvSpPr txBox="1">
            <a:spLocks/>
          </p:cNvSpPr>
          <p:nvPr/>
        </p:nvSpPr>
        <p:spPr>
          <a:xfrm>
            <a:off x="179511" y="10635"/>
            <a:ext cx="8784976" cy="826077"/>
          </a:xfrm>
          <a:prstGeom prst="rect">
            <a:avLst/>
          </a:prstGeom>
        </p:spPr>
        <p:txBody>
          <a:bodyPr vert="horz" anchor="b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b="1" kern="120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endParaRPr lang="ru-RU" sz="2800" b="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algn="ctr"/>
            <a:endParaRPr lang="ru-RU" sz="2800" b="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E631CCC-E465-4D4C-B0AF-D8A124016C7D}"/>
              </a:ext>
            </a:extLst>
          </p:cNvPr>
          <p:cNvSpPr txBox="1"/>
          <p:nvPr/>
        </p:nvSpPr>
        <p:spPr>
          <a:xfrm>
            <a:off x="-7711" y="5534561"/>
            <a:ext cx="9142217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/>
              <a:t>Использование данных вычислений позволили сделать вывод о возможности применения методики флуктуирующей асимметрии листьев березы повислой. По методике Кокорина и Татаринцева 2010 года если вариабельность морфологического признака древесной породы более 25%, то она определяет непригодность в качестве биоиндикационного вида и снижает его практическую значимость.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283B38D-6CCE-4EA0-8263-4A92760784D0}"/>
              </a:ext>
            </a:extLst>
          </p:cNvPr>
          <p:cNvSpPr txBox="1"/>
          <p:nvPr/>
        </p:nvSpPr>
        <p:spPr>
          <a:xfrm>
            <a:off x="1710128" y="107191"/>
            <a:ext cx="5976664" cy="374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ПОКАЗАТЕЛИ  ИЗУЧАЕМЫХ ПРИЗНАКОВ</a:t>
            </a:r>
            <a:endParaRPr lang="ru-RU" sz="14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9775598"/>
              </p:ext>
            </p:extLst>
          </p:nvPr>
        </p:nvGraphicFramePr>
        <p:xfrm>
          <a:off x="1783" y="481268"/>
          <a:ext cx="9143999" cy="509346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3516923">
                  <a:extLst>
                    <a:ext uri="{9D8B030D-6E8A-4147-A177-3AD203B41FA5}">
                      <a16:colId xmlns:a16="http://schemas.microsoft.com/office/drawing/2014/main" val="772442967"/>
                    </a:ext>
                  </a:extLst>
                </a:gridCol>
                <a:gridCol w="1406769">
                  <a:extLst>
                    <a:ext uri="{9D8B030D-6E8A-4147-A177-3AD203B41FA5}">
                      <a16:colId xmlns:a16="http://schemas.microsoft.com/office/drawing/2014/main" val="2128625870"/>
                    </a:ext>
                  </a:extLst>
                </a:gridCol>
                <a:gridCol w="1406769">
                  <a:extLst>
                    <a:ext uri="{9D8B030D-6E8A-4147-A177-3AD203B41FA5}">
                      <a16:colId xmlns:a16="http://schemas.microsoft.com/office/drawing/2014/main" val="4271308793"/>
                    </a:ext>
                  </a:extLst>
                </a:gridCol>
                <a:gridCol w="1406769">
                  <a:extLst>
                    <a:ext uri="{9D8B030D-6E8A-4147-A177-3AD203B41FA5}">
                      <a16:colId xmlns:a16="http://schemas.microsoft.com/office/drawing/2014/main" val="2766362330"/>
                    </a:ext>
                  </a:extLst>
                </a:gridCol>
                <a:gridCol w="1406769">
                  <a:extLst>
                    <a:ext uri="{9D8B030D-6E8A-4147-A177-3AD203B41FA5}">
                      <a16:colId xmlns:a16="http://schemas.microsoft.com/office/drawing/2014/main" val="2821082104"/>
                    </a:ext>
                  </a:extLst>
                </a:gridCol>
              </a:tblGrid>
              <a:tr h="132988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показатели среднего значения и среднеквадратичного отклонения, изучаемых признаков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6053359"/>
                  </a:ext>
                </a:extLst>
              </a:tr>
              <a:tr h="49147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Признаки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Пригород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ул Серова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ул Революционаая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с. Барановка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ctr"/>
                </a:tc>
                <a:extLst>
                  <a:ext uri="{0D108BD9-81ED-4DB2-BD59-A6C34878D82A}">
                    <a16:rowId xmlns:a16="http://schemas.microsoft.com/office/drawing/2014/main" val="851980389"/>
                  </a:ext>
                </a:extLst>
              </a:tr>
              <a:tr h="138770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ширина листовой пластинки слева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18,9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25,3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22,6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23,4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extLst>
                  <a:ext uri="{0D108BD9-81ED-4DB2-BD59-A6C34878D82A}">
                    <a16:rowId xmlns:a16="http://schemas.microsoft.com/office/drawing/2014/main" val="2223112639"/>
                  </a:ext>
                </a:extLst>
              </a:tr>
              <a:tr h="1445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2,6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extLst>
                  <a:ext uri="{0D108BD9-81ED-4DB2-BD59-A6C34878D82A}">
                    <a16:rowId xmlns:a16="http://schemas.microsoft.com/office/drawing/2014/main" val="1459896527"/>
                  </a:ext>
                </a:extLst>
              </a:tr>
              <a:tr h="144552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ширина листовой пластинки справа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18,4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24,9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22,2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24,6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extLst>
                  <a:ext uri="{0D108BD9-81ED-4DB2-BD59-A6C34878D82A}">
                    <a16:rowId xmlns:a16="http://schemas.microsoft.com/office/drawing/2014/main" val="1943286650"/>
                  </a:ext>
                </a:extLst>
              </a:tr>
              <a:tr h="1445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2,7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extLst>
                  <a:ext uri="{0D108BD9-81ED-4DB2-BD59-A6C34878D82A}">
                    <a16:rowId xmlns:a16="http://schemas.microsoft.com/office/drawing/2014/main" val="2992823464"/>
                  </a:ext>
                </a:extLst>
              </a:tr>
              <a:tr h="144552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длина второй жилки слева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27,3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33,5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extLst>
                  <a:ext uri="{0D108BD9-81ED-4DB2-BD59-A6C34878D82A}">
                    <a16:rowId xmlns:a16="http://schemas.microsoft.com/office/drawing/2014/main" val="3128528315"/>
                  </a:ext>
                </a:extLst>
              </a:tr>
              <a:tr h="1445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3,6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3,7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3,7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extLst>
                  <a:ext uri="{0D108BD9-81ED-4DB2-BD59-A6C34878D82A}">
                    <a16:rowId xmlns:a16="http://schemas.microsoft.com/office/drawing/2014/main" val="1684484856"/>
                  </a:ext>
                </a:extLst>
              </a:tr>
              <a:tr h="144552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длина второй жилки справа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26,45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33,8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30,4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33,6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extLst>
                  <a:ext uri="{0D108BD9-81ED-4DB2-BD59-A6C34878D82A}">
                    <a16:rowId xmlns:a16="http://schemas.microsoft.com/office/drawing/2014/main" val="4252125388"/>
                  </a:ext>
                </a:extLst>
              </a:tr>
              <a:tr h="1445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3,9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3,4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extLst>
                  <a:ext uri="{0D108BD9-81ED-4DB2-BD59-A6C34878D82A}">
                    <a16:rowId xmlns:a16="http://schemas.microsoft.com/office/drawing/2014/main" val="2698823357"/>
                  </a:ext>
                </a:extLst>
              </a:tr>
              <a:tr h="138770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расстояние между основаниями 1 и 2 жилок слева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extLst>
                  <a:ext uri="{0D108BD9-81ED-4DB2-BD59-A6C34878D82A}">
                    <a16:rowId xmlns:a16="http://schemas.microsoft.com/office/drawing/2014/main" val="3671143714"/>
                  </a:ext>
                </a:extLst>
              </a:tr>
              <a:tr h="1445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1,4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extLst>
                  <a:ext uri="{0D108BD9-81ED-4DB2-BD59-A6C34878D82A}">
                    <a16:rowId xmlns:a16="http://schemas.microsoft.com/office/drawing/2014/main" val="780526803"/>
                  </a:ext>
                </a:extLst>
              </a:tr>
              <a:tr h="138770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расстояние между основаниями 1 и 2 жилок справа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7,1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extLst>
                  <a:ext uri="{0D108BD9-81ED-4DB2-BD59-A6C34878D82A}">
                    <a16:rowId xmlns:a16="http://schemas.microsoft.com/office/drawing/2014/main" val="2295438771"/>
                  </a:ext>
                </a:extLst>
              </a:tr>
              <a:tr h="1445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1,6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1,4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extLst>
                  <a:ext uri="{0D108BD9-81ED-4DB2-BD59-A6C34878D82A}">
                    <a16:rowId xmlns:a16="http://schemas.microsoft.com/office/drawing/2014/main" val="2574916647"/>
                  </a:ext>
                </a:extLst>
              </a:tr>
              <a:tr h="138770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расстояние между внеш. Концами 1 и 2 жилок слева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11,4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14,3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11,4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extLst>
                  <a:ext uri="{0D108BD9-81ED-4DB2-BD59-A6C34878D82A}">
                    <a16:rowId xmlns:a16="http://schemas.microsoft.com/office/drawing/2014/main" val="283449011"/>
                  </a:ext>
                </a:extLst>
              </a:tr>
              <a:tr h="1445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1,9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2,7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extLst>
                  <a:ext uri="{0D108BD9-81ED-4DB2-BD59-A6C34878D82A}">
                    <a16:rowId xmlns:a16="http://schemas.microsoft.com/office/drawing/2014/main" val="2647404565"/>
                  </a:ext>
                </a:extLst>
              </a:tr>
              <a:tr h="138770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расстояние между внеш. Концами 1 и 2 жилок справа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11,7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14,5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11,7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11,6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extLst>
                  <a:ext uri="{0D108BD9-81ED-4DB2-BD59-A6C34878D82A}">
                    <a16:rowId xmlns:a16="http://schemas.microsoft.com/office/drawing/2014/main" val="1188072693"/>
                  </a:ext>
                </a:extLst>
              </a:tr>
              <a:tr h="1445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2,7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extLst>
                  <a:ext uri="{0D108BD9-81ED-4DB2-BD59-A6C34878D82A}">
                    <a16:rowId xmlns:a16="http://schemas.microsoft.com/office/drawing/2014/main" val="1881521997"/>
                  </a:ext>
                </a:extLst>
              </a:tr>
              <a:tr h="138770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угол между главной и 2 жилкой слева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51,8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50,2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52,5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50,7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extLst>
                  <a:ext uri="{0D108BD9-81ED-4DB2-BD59-A6C34878D82A}">
                    <a16:rowId xmlns:a16="http://schemas.microsoft.com/office/drawing/2014/main" val="1916300521"/>
                  </a:ext>
                </a:extLst>
              </a:tr>
              <a:tr h="1445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2,9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2,9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2,7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extLst>
                  <a:ext uri="{0D108BD9-81ED-4DB2-BD59-A6C34878D82A}">
                    <a16:rowId xmlns:a16="http://schemas.microsoft.com/office/drawing/2014/main" val="524444402"/>
                  </a:ext>
                </a:extLst>
              </a:tr>
              <a:tr h="138770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угол между главной и 2 жилкой справа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52,9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50,7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52,3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51,5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extLst>
                  <a:ext uri="{0D108BD9-81ED-4DB2-BD59-A6C34878D82A}">
                    <a16:rowId xmlns:a16="http://schemas.microsoft.com/office/drawing/2014/main" val="951072525"/>
                  </a:ext>
                </a:extLst>
              </a:tr>
              <a:tr h="1445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2,9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2,6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2" marR="5782" marT="5782" marB="0" anchor="b"/>
                </a:tc>
                <a:extLst>
                  <a:ext uri="{0D108BD9-81ED-4DB2-BD59-A6C34878D82A}">
                    <a16:rowId xmlns:a16="http://schemas.microsoft.com/office/drawing/2014/main" val="40977637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9309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3"/>
          <p:cNvSpPr txBox="1">
            <a:spLocks/>
          </p:cNvSpPr>
          <p:nvPr/>
        </p:nvSpPr>
        <p:spPr>
          <a:xfrm>
            <a:off x="179511" y="10635"/>
            <a:ext cx="8784976" cy="826077"/>
          </a:xfrm>
          <a:prstGeom prst="rect">
            <a:avLst/>
          </a:prstGeom>
        </p:spPr>
        <p:txBody>
          <a:bodyPr vert="horz" anchor="b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b="1" kern="120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endParaRPr lang="ru-RU" sz="2800" b="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algn="ctr"/>
            <a:endParaRPr lang="ru-RU" sz="2800" b="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E631CCC-E465-4D4C-B0AF-D8A124016C7D}"/>
              </a:ext>
            </a:extLst>
          </p:cNvPr>
          <p:cNvSpPr txBox="1"/>
          <p:nvPr/>
        </p:nvSpPr>
        <p:spPr>
          <a:xfrm>
            <a:off x="196278" y="4941168"/>
            <a:ext cx="900436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/>
              <a:t>Изучение коэффициентов вариации листовой пластинки березы повислой на изучаемых территориях, показало, что все признаки характеризуются низкими (до 10%) и в основном средними (11-18%) значениями коэффициента вариации, что свидетельствует о низком уровне их изменчивости.</a:t>
            </a:r>
          </a:p>
          <a:p>
            <a:r>
              <a:rPr lang="ru-RU" sz="1600" dirty="0"/>
              <a:t>Из этого можно сделать вывод, что применение методики флуктуирующей асимметрии листьев березы повислой в данном случае оправдано.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283B38D-6CCE-4EA0-8263-4A92760784D0}"/>
              </a:ext>
            </a:extLst>
          </p:cNvPr>
          <p:cNvSpPr txBox="1"/>
          <p:nvPr/>
        </p:nvSpPr>
        <p:spPr>
          <a:xfrm>
            <a:off x="1710128" y="107191"/>
            <a:ext cx="5976664" cy="374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ПОКАЗАТЕЛИ  ИЗУЧАЕМЫХ ПРИЗНАКОВ</a:t>
            </a:r>
            <a:endParaRPr lang="ru-RU" sz="14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0178626"/>
              </p:ext>
            </p:extLst>
          </p:nvPr>
        </p:nvGraphicFramePr>
        <p:xfrm>
          <a:off x="179512" y="731837"/>
          <a:ext cx="8784974" cy="4037328"/>
        </p:xfrm>
        <a:graphic>
          <a:graphicData uri="http://schemas.openxmlformats.org/drawingml/2006/table">
            <a:tbl>
              <a:tblPr/>
              <a:tblGrid>
                <a:gridCol w="3378838">
                  <a:extLst>
                    <a:ext uri="{9D8B030D-6E8A-4147-A177-3AD203B41FA5}">
                      <a16:colId xmlns:a16="http://schemas.microsoft.com/office/drawing/2014/main" val="3840739425"/>
                    </a:ext>
                  </a:extLst>
                </a:gridCol>
                <a:gridCol w="1351534">
                  <a:extLst>
                    <a:ext uri="{9D8B030D-6E8A-4147-A177-3AD203B41FA5}">
                      <a16:colId xmlns:a16="http://schemas.microsoft.com/office/drawing/2014/main" val="3062582575"/>
                    </a:ext>
                  </a:extLst>
                </a:gridCol>
                <a:gridCol w="1351534">
                  <a:extLst>
                    <a:ext uri="{9D8B030D-6E8A-4147-A177-3AD203B41FA5}">
                      <a16:colId xmlns:a16="http://schemas.microsoft.com/office/drawing/2014/main" val="2938642167"/>
                    </a:ext>
                  </a:extLst>
                </a:gridCol>
                <a:gridCol w="1351534">
                  <a:extLst>
                    <a:ext uri="{9D8B030D-6E8A-4147-A177-3AD203B41FA5}">
                      <a16:colId xmlns:a16="http://schemas.microsoft.com/office/drawing/2014/main" val="4034601645"/>
                    </a:ext>
                  </a:extLst>
                </a:gridCol>
                <a:gridCol w="1351534">
                  <a:extLst>
                    <a:ext uri="{9D8B030D-6E8A-4147-A177-3AD203B41FA5}">
                      <a16:colId xmlns:a16="http://schemas.microsoft.com/office/drawing/2014/main" val="3055915332"/>
                    </a:ext>
                  </a:extLst>
                </a:gridCol>
              </a:tblGrid>
              <a:tr h="176182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показатели коэффициента вариации, изучаемых признаков</a:t>
                      </a:r>
                    </a:p>
                  </a:txBody>
                  <a:tcPr marL="6075" marR="6075" marT="60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5494238"/>
                  </a:ext>
                </a:extLst>
              </a:tr>
              <a:tr h="5163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признаки</a:t>
                      </a:r>
                    </a:p>
                  </a:txBody>
                  <a:tcPr marL="6075" marR="6075" marT="60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Пригород</a:t>
                      </a:r>
                    </a:p>
                  </a:txBody>
                  <a:tcPr marL="6075" marR="6075" marT="60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ул Серова</a:t>
                      </a:r>
                    </a:p>
                  </a:txBody>
                  <a:tcPr marL="6075" marR="6075" marT="60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ул Революционаая</a:t>
                      </a:r>
                    </a:p>
                  </a:txBody>
                  <a:tcPr marL="6075" marR="6075" marT="60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с. Барановка</a:t>
                      </a:r>
                    </a:p>
                  </a:txBody>
                  <a:tcPr marL="6075" marR="6075" marT="60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586595"/>
                  </a:ext>
                </a:extLst>
              </a:tr>
              <a:tr h="17618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ширина листовой пластинки слева</a:t>
                      </a:r>
                    </a:p>
                  </a:txBody>
                  <a:tcPr marL="6075" marR="6075" marT="60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</a:p>
                  </a:txBody>
                  <a:tcPr marL="6075" marR="6075" marT="60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</a:t>
                      </a:r>
                    </a:p>
                  </a:txBody>
                  <a:tcPr marL="6075" marR="6075" marT="60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</a:t>
                      </a:r>
                    </a:p>
                  </a:txBody>
                  <a:tcPr marL="6075" marR="6075" marT="60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</a:t>
                      </a:r>
                    </a:p>
                  </a:txBody>
                  <a:tcPr marL="6075" marR="6075" marT="60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6893984"/>
                  </a:ext>
                </a:extLst>
              </a:tr>
              <a:tr h="17618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ширина листовой пластинки справа</a:t>
                      </a:r>
                    </a:p>
                  </a:txBody>
                  <a:tcPr marL="6075" marR="6075" marT="60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</a:t>
                      </a:r>
                    </a:p>
                  </a:txBody>
                  <a:tcPr marL="6075" marR="6075" marT="60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</a:t>
                      </a:r>
                    </a:p>
                  </a:txBody>
                  <a:tcPr marL="6075" marR="6075" marT="60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6075" marR="6075" marT="60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</a:t>
                      </a:r>
                    </a:p>
                  </a:txBody>
                  <a:tcPr marL="6075" marR="6075" marT="60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0864330"/>
                  </a:ext>
                </a:extLst>
              </a:tr>
              <a:tr h="17618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длина второй жилки слева</a:t>
                      </a:r>
                    </a:p>
                  </a:txBody>
                  <a:tcPr marL="6075" marR="6075" marT="60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</a:t>
                      </a:r>
                    </a:p>
                  </a:txBody>
                  <a:tcPr marL="6075" marR="6075" marT="60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</a:t>
                      </a:r>
                    </a:p>
                  </a:txBody>
                  <a:tcPr marL="6075" marR="6075" marT="60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</a:t>
                      </a:r>
                    </a:p>
                  </a:txBody>
                  <a:tcPr marL="6075" marR="6075" marT="60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</a:t>
                      </a:r>
                    </a:p>
                  </a:txBody>
                  <a:tcPr marL="6075" marR="6075" marT="60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2663792"/>
                  </a:ext>
                </a:extLst>
              </a:tr>
              <a:tr h="17618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длина второй жилки справа</a:t>
                      </a:r>
                    </a:p>
                  </a:txBody>
                  <a:tcPr marL="6075" marR="6075" marT="60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</a:t>
                      </a:r>
                    </a:p>
                  </a:txBody>
                  <a:tcPr marL="6075" marR="6075" marT="60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</a:t>
                      </a:r>
                    </a:p>
                  </a:txBody>
                  <a:tcPr marL="6075" marR="6075" marT="60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</a:t>
                      </a:r>
                    </a:p>
                  </a:txBody>
                  <a:tcPr marL="6075" marR="6075" marT="60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</a:t>
                      </a:r>
                    </a:p>
                  </a:txBody>
                  <a:tcPr marL="6075" marR="6075" marT="60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3254180"/>
                  </a:ext>
                </a:extLst>
              </a:tr>
              <a:tr h="3462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расстояние между основаниями 1 и 2 жилок слева</a:t>
                      </a:r>
                    </a:p>
                  </a:txBody>
                  <a:tcPr marL="6075" marR="6075" marT="60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6075" marR="6075" marT="60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6075" marR="6075" marT="60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6075" marR="6075" marT="60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6075" marR="6075" marT="60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33608"/>
                  </a:ext>
                </a:extLst>
              </a:tr>
              <a:tr h="3462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расстояние между основаниями 1 и 2 жилок справа</a:t>
                      </a:r>
                    </a:p>
                  </a:txBody>
                  <a:tcPr marL="6075" marR="6075" marT="60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6075" marR="6075" marT="60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6075" marR="6075" marT="60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6075" marR="6075" marT="60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6075" marR="6075" marT="60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0979669"/>
                  </a:ext>
                </a:extLst>
              </a:tr>
              <a:tr h="3462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расстояние между внеш. Концами 1 и 2 жилок слева</a:t>
                      </a:r>
                    </a:p>
                  </a:txBody>
                  <a:tcPr marL="6075" marR="6075" marT="60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</a:t>
                      </a:r>
                    </a:p>
                  </a:txBody>
                  <a:tcPr marL="6075" marR="6075" marT="60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</a:t>
                      </a:r>
                    </a:p>
                  </a:txBody>
                  <a:tcPr marL="6075" marR="6075" marT="60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</a:t>
                      </a:r>
                    </a:p>
                  </a:txBody>
                  <a:tcPr marL="6075" marR="6075" marT="60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6075" marR="6075" marT="60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8819293"/>
                  </a:ext>
                </a:extLst>
              </a:tr>
              <a:tr h="3462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расстояние между внеш. Концами 1 и 2 жилок справа</a:t>
                      </a:r>
                    </a:p>
                  </a:txBody>
                  <a:tcPr marL="6075" marR="6075" marT="60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</a:p>
                  </a:txBody>
                  <a:tcPr marL="6075" marR="6075" marT="60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</a:t>
                      </a:r>
                    </a:p>
                  </a:txBody>
                  <a:tcPr marL="6075" marR="6075" marT="60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</a:t>
                      </a:r>
                    </a:p>
                  </a:txBody>
                  <a:tcPr marL="6075" marR="6075" marT="60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6075" marR="6075" marT="60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3105273"/>
                  </a:ext>
                </a:extLst>
              </a:tr>
              <a:tr h="3462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угол между главной и 2 жилкой слева</a:t>
                      </a:r>
                    </a:p>
                  </a:txBody>
                  <a:tcPr marL="6075" marR="6075" marT="60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</a:t>
                      </a:r>
                    </a:p>
                  </a:txBody>
                  <a:tcPr marL="6075" marR="6075" marT="60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</a:t>
                      </a:r>
                    </a:p>
                  </a:txBody>
                  <a:tcPr marL="6075" marR="6075" marT="60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</a:t>
                      </a:r>
                    </a:p>
                  </a:txBody>
                  <a:tcPr marL="6075" marR="6075" marT="60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6075" marR="6075" marT="60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6103981"/>
                  </a:ext>
                </a:extLst>
              </a:tr>
              <a:tr h="3462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угол между главной и 2 жилкой справа</a:t>
                      </a:r>
                    </a:p>
                  </a:txBody>
                  <a:tcPr marL="6075" marR="6075" marT="60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</a:t>
                      </a:r>
                    </a:p>
                  </a:txBody>
                  <a:tcPr marL="6075" marR="6075" marT="60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</a:t>
                      </a:r>
                    </a:p>
                  </a:txBody>
                  <a:tcPr marL="6075" marR="6075" marT="60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</a:t>
                      </a:r>
                    </a:p>
                  </a:txBody>
                  <a:tcPr marL="6075" marR="6075" marT="60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</a:t>
                      </a:r>
                    </a:p>
                  </a:txBody>
                  <a:tcPr marL="6075" marR="6075" marT="60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31104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87429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3"/>
          <p:cNvSpPr txBox="1">
            <a:spLocks/>
          </p:cNvSpPr>
          <p:nvPr/>
        </p:nvSpPr>
        <p:spPr>
          <a:xfrm>
            <a:off x="193247" y="192667"/>
            <a:ext cx="8784976" cy="1080120"/>
          </a:xfrm>
          <a:prstGeom prst="rect">
            <a:avLst/>
          </a:prstGeom>
        </p:spPr>
        <p:txBody>
          <a:bodyPr vert="horz" anchor="b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b="1" kern="120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endParaRPr lang="ru-RU" sz="2800" b="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9D0B568-4869-4C97-989B-B95CF71A3A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398" y="753984"/>
            <a:ext cx="8395343" cy="32510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1207ECF-1884-46DE-BDFF-6A9CD8015A1B}"/>
              </a:ext>
            </a:extLst>
          </p:cNvPr>
          <p:cNvSpPr txBox="1"/>
          <p:nvPr/>
        </p:nvSpPr>
        <p:spPr>
          <a:xfrm>
            <a:off x="193246" y="90404"/>
            <a:ext cx="8757507" cy="6635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ПЯТИБАЛЛЬНАЯ ШКАЛА СТЕПЕНИ НАРУШЕНИЯ СТАБИЛЬНОСТИ РАЗВИТИЯ БЕРЕЗЫ ПОВИСЛОЙ</a:t>
            </a:r>
            <a:endParaRPr lang="ru-RU" sz="14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1140109"/>
              </p:ext>
            </p:extLst>
          </p:nvPr>
        </p:nvGraphicFramePr>
        <p:xfrm>
          <a:off x="0" y="3789040"/>
          <a:ext cx="9144000" cy="3090828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3264802">
                  <a:extLst>
                    <a:ext uri="{9D8B030D-6E8A-4147-A177-3AD203B41FA5}">
                      <a16:colId xmlns:a16="http://schemas.microsoft.com/office/drawing/2014/main" val="4203288513"/>
                    </a:ext>
                  </a:extLst>
                </a:gridCol>
                <a:gridCol w="981993">
                  <a:extLst>
                    <a:ext uri="{9D8B030D-6E8A-4147-A177-3AD203B41FA5}">
                      <a16:colId xmlns:a16="http://schemas.microsoft.com/office/drawing/2014/main" val="2053106586"/>
                    </a:ext>
                  </a:extLst>
                </a:gridCol>
                <a:gridCol w="816201">
                  <a:extLst>
                    <a:ext uri="{9D8B030D-6E8A-4147-A177-3AD203B41FA5}">
                      <a16:colId xmlns:a16="http://schemas.microsoft.com/office/drawing/2014/main" val="2518168774"/>
                    </a:ext>
                  </a:extLst>
                </a:gridCol>
                <a:gridCol w="4081004">
                  <a:extLst>
                    <a:ext uri="{9D8B030D-6E8A-4147-A177-3AD203B41FA5}">
                      <a16:colId xmlns:a16="http://schemas.microsoft.com/office/drawing/2014/main" val="659195369"/>
                    </a:ext>
                  </a:extLst>
                </a:gridCol>
              </a:tblGrid>
              <a:tr h="164184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Оценка качества среды территории Аткарского района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38" marR="7138" marT="7138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451014"/>
                  </a:ext>
                </a:extLst>
              </a:tr>
              <a:tr h="178461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контрольные площадки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38" marR="7138" marT="71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ФА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38" marR="7138" marT="71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балл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38" marR="7138" marT="71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качество среды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38" marR="7138" marT="7138" marB="0" anchor="b"/>
                </a:tc>
                <a:extLst>
                  <a:ext uri="{0D108BD9-81ED-4DB2-BD59-A6C34878D82A}">
                    <a16:rowId xmlns:a16="http://schemas.microsoft.com/office/drawing/2014/main" val="195201223"/>
                  </a:ext>
                </a:extLst>
              </a:tr>
              <a:tr h="616738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Пригород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38" marR="7138" marT="71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0,054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38" marR="7138" marT="71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38" marR="7138" marT="71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Существенные (значительные) отклонения от нормы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38" marR="7138" marT="7138" marB="0" anchor="b"/>
                </a:tc>
                <a:extLst>
                  <a:ext uri="{0D108BD9-81ED-4DB2-BD59-A6C34878D82A}">
                    <a16:rowId xmlns:a16="http://schemas.microsoft.com/office/drawing/2014/main" val="2206417158"/>
                  </a:ext>
                </a:extLst>
              </a:tr>
              <a:tr h="616738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ул. Серова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38" marR="7138" marT="71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0,043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38" marR="7138" marT="71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38" marR="7138" marT="71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Начальные (незначительные) отклонения от нормы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38" marR="7138" marT="7138" marB="0" anchor="b"/>
                </a:tc>
                <a:extLst>
                  <a:ext uri="{0D108BD9-81ED-4DB2-BD59-A6C34878D82A}">
                    <a16:rowId xmlns:a16="http://schemas.microsoft.com/office/drawing/2014/main" val="3493307991"/>
                  </a:ext>
                </a:extLst>
              </a:tr>
              <a:tr h="616738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ул. Революционная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38" marR="7138" marT="71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0,050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38" marR="7138" marT="71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38" marR="7138" marT="71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Существенные (значительные) отклонения от нормы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38" marR="7138" marT="7138" marB="0" anchor="b"/>
                </a:tc>
                <a:extLst>
                  <a:ext uri="{0D108BD9-81ED-4DB2-BD59-A6C34878D82A}">
                    <a16:rowId xmlns:a16="http://schemas.microsoft.com/office/drawing/2014/main" val="195182995"/>
                  </a:ext>
                </a:extLst>
              </a:tr>
              <a:tr h="616738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с. Барановка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38" marR="7138" marT="71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0,055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38" marR="7138" marT="71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38" marR="7138" marT="713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Критическое состояние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38" marR="7138" marT="7138" marB="0" anchor="b"/>
                </a:tc>
                <a:extLst>
                  <a:ext uri="{0D108BD9-81ED-4DB2-BD59-A6C34878D82A}">
                    <a16:rowId xmlns:a16="http://schemas.microsoft.com/office/drawing/2014/main" val="5926527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09450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052736"/>
            <a:ext cx="914400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2000" dirty="0"/>
              <a:t>В результате работы были проведены маршрутные исследования на 4 </a:t>
            </a:r>
            <a:r>
              <a:rPr lang="ru-RU" sz="2000" dirty="0" smtClean="0"/>
              <a:t>площадках, </a:t>
            </a:r>
            <a:r>
              <a:rPr lang="ru-RU" sz="2000" dirty="0"/>
              <a:t>отобраны образцы листьев березы повислой, определены показатели флуктуирующей </a:t>
            </a:r>
            <a:r>
              <a:rPr lang="ru-RU" sz="2000" dirty="0" smtClean="0"/>
              <a:t>асимметрии. </a:t>
            </a:r>
            <a:r>
              <a:rPr lang="ru-RU" sz="2000" dirty="0"/>
              <a:t>Вдали от дороги наблюдается незначительное отклонение от нормы состояния окружающей среды, а вдоль дороги критическое состояние.</a:t>
            </a:r>
          </a:p>
          <a:p>
            <a:pPr indent="457200" algn="just"/>
            <a:r>
              <a:rPr lang="ru-RU" sz="2000" dirty="0"/>
              <a:t>Площадка, где качество среды критическое, расположена рядом с железной дорогой, а также лежит вблизи от крупной дороги, по которой активно двигается автотранспорт. На площадке, расположенной вдали от дороги незначительные отклонения от нормы. На остальных площадках - состояние окружающей среды условно </a:t>
            </a:r>
            <a:r>
              <a:rPr lang="ru-RU" sz="2000" dirty="0" smtClean="0"/>
              <a:t>нормальное.</a:t>
            </a:r>
          </a:p>
          <a:p>
            <a:pPr indent="457200" algn="just"/>
            <a:r>
              <a:rPr lang="ru-RU" sz="2000" dirty="0" smtClean="0"/>
              <a:t>В </a:t>
            </a:r>
            <a:r>
              <a:rPr lang="ru-RU" sz="2000" dirty="0"/>
              <a:t>целях регуляции газового состава воздуха и степени его загрязнения необходимо высаживать деревья в зонах с высокой антропогенной </a:t>
            </a:r>
            <a:r>
              <a:rPr lang="ru-RU" sz="2000" dirty="0" smtClean="0"/>
              <a:t>нагрузкой. </a:t>
            </a:r>
            <a:endParaRPr lang="ru-RU" sz="2000" dirty="0"/>
          </a:p>
          <a:p>
            <a:pPr indent="457200" algn="just"/>
            <a:r>
              <a:rPr lang="ru-RU" sz="2000" dirty="0"/>
              <a:t>Использовать для этого наиболее устойчивые к воздействию пыли, дыма и газа виды древесных пород: тополь, липу, вяз, акацию белую, боярышник обыкновенный, шиповник, бересклет, барбарис обыкновенный, бузину красную.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332656"/>
            <a:ext cx="91440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500" b="1" dirty="0">
                <a:latin typeface="Arial" pitchFamily="34" charset="0"/>
                <a:ea typeface="+mj-ea"/>
                <a:cs typeface="Arial" pitchFamily="34" charset="0"/>
              </a:rPr>
              <a:t>ЗАКЛЮЧЕНИЕ</a:t>
            </a:r>
          </a:p>
        </p:txBody>
      </p:sp>
    </p:spTree>
    <p:extLst>
      <p:ext uri="{BB962C8B-B14F-4D97-AF65-F5344CB8AC3E}">
        <p14:creationId xmlns:p14="http://schemas.microsoft.com/office/powerpoint/2010/main" val="13042901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3"/>
          <p:cNvSpPr txBox="1">
            <a:spLocks/>
          </p:cNvSpPr>
          <p:nvPr/>
        </p:nvSpPr>
        <p:spPr>
          <a:xfrm>
            <a:off x="96080" y="260648"/>
            <a:ext cx="9036496" cy="6408712"/>
          </a:xfrm>
          <a:prstGeom prst="rect">
            <a:avLst/>
          </a:prstGeom>
        </p:spPr>
        <p:txBody>
          <a:bodyPr vert="horz" anchor="b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b="1" kern="120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just"/>
            <a:r>
              <a:rPr lang="ru-RU" sz="2800" b="0" u="sng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Цель проекта:</a:t>
            </a:r>
          </a:p>
          <a:p>
            <a:pPr algn="just"/>
            <a:r>
              <a:rPr lang="ru-RU" sz="2800" b="0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Проанализировать загрязненность атмосферы по асимметрии листьев берёзы в Аткарском районе.</a:t>
            </a:r>
          </a:p>
          <a:p>
            <a:pPr algn="just"/>
            <a:r>
              <a:rPr lang="ru-RU" sz="2800" b="0" u="sng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Задачи проекта:</a:t>
            </a:r>
          </a:p>
          <a:p>
            <a:pPr algn="just"/>
            <a:r>
              <a:rPr lang="ru-RU" sz="2800" b="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1.Провести анализ с помощью метода флуктуирующей асимметрии, характеризующей ненаправленные нарушения стабильности развития; </a:t>
            </a:r>
          </a:p>
          <a:p>
            <a:pPr algn="just"/>
            <a:r>
              <a:rPr lang="ru-RU" sz="2800" b="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2. Провести маршрутные исследования и определить показатели ФА листьев березы четырех участков на территории Аткарского района;</a:t>
            </a:r>
          </a:p>
          <a:p>
            <a:pPr algn="just"/>
            <a:r>
              <a:rPr lang="ru-RU" sz="2800" b="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3. Дать оценку экологическому состоянию окружающей среды, выявить основной вид антропогенного влияния на данных территориях.</a:t>
            </a:r>
          </a:p>
          <a:p>
            <a:pPr algn="just"/>
            <a:endParaRPr lang="ru-RU" sz="2800" b="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Заголовок 3"/>
          <p:cNvSpPr txBox="1">
            <a:spLocks/>
          </p:cNvSpPr>
          <p:nvPr/>
        </p:nvSpPr>
        <p:spPr>
          <a:xfrm>
            <a:off x="96080" y="116632"/>
            <a:ext cx="9036496" cy="504056"/>
          </a:xfrm>
          <a:prstGeom prst="rect">
            <a:avLst/>
          </a:prstGeom>
        </p:spPr>
        <p:txBody>
          <a:bodyPr vert="horz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b="1" kern="120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sz="3500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ЦЕЛИ И ЗАДАЧИ</a:t>
            </a:r>
          </a:p>
        </p:txBody>
      </p:sp>
    </p:spTree>
    <p:extLst>
      <p:ext uri="{BB962C8B-B14F-4D97-AF65-F5344CB8AC3E}">
        <p14:creationId xmlns:p14="http://schemas.microsoft.com/office/powerpoint/2010/main" val="4586399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A9F60DFF-EE4A-4CEC-8D76-5D0FDA0B5357}"/>
              </a:ext>
            </a:extLst>
          </p:cNvPr>
          <p:cNvSpPr txBox="1"/>
          <p:nvPr/>
        </p:nvSpPr>
        <p:spPr>
          <a:xfrm>
            <a:off x="2264112" y="-12693"/>
            <a:ext cx="583627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ФЛУКТУИРУЮЩАЯ АСИММЕТРИЯ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34FF880-E5DD-41B7-8F54-977A98AAF5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2160" y="650945"/>
            <a:ext cx="2546761" cy="3632149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3765C13-A5BD-4C30-80F7-9DDC914E63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6016" y="4485067"/>
            <a:ext cx="4140820" cy="22322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4E3B517-0229-4EA6-95A6-B1F7E6CA35CD}"/>
              </a:ext>
            </a:extLst>
          </p:cNvPr>
          <p:cNvSpPr txBox="1"/>
          <p:nvPr/>
        </p:nvSpPr>
        <p:spPr>
          <a:xfrm>
            <a:off x="287164" y="764704"/>
            <a:ext cx="4392488" cy="4659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ru-RU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Показатель флуктуирующей асимметрии (ФА) представляет собой ненаправленные различия между правой и левой сторонами морфологических структур, в нормальных условиях они симметричны. Такие различия являются результатом ошибок в развитии организма в целом или отдельных его частях.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09557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A535CD8-F9B9-4C15-A5AE-EA88614E67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0072" y="144137"/>
            <a:ext cx="3747178" cy="656972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FEB6BB1-F078-4291-BDFB-807730485A6D}"/>
              </a:ext>
            </a:extLst>
          </p:cNvPr>
          <p:cNvSpPr txBox="1"/>
          <p:nvPr/>
        </p:nvSpPr>
        <p:spPr>
          <a:xfrm>
            <a:off x="517465" y="797502"/>
            <a:ext cx="4054535" cy="5262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Объектом исследования была листовая пластинка березы повислой (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betula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pendula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Roth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.)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Домен – Эукариоты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Царство – Растения</a:t>
            </a:r>
          </a:p>
          <a:p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Подцарство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– Зеленые растения</a:t>
            </a:r>
          </a:p>
          <a:p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Надотдел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– Высшие растения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Отдел – Цветковые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Класс – Двудольные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Порядок –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Букоцветные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Семейство – Березовые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F455516-F35C-4ED4-9A95-E4068E9E9E1B}"/>
              </a:ext>
            </a:extLst>
          </p:cNvPr>
          <p:cNvSpPr txBox="1"/>
          <p:nvPr/>
        </p:nvSpPr>
        <p:spPr>
          <a:xfrm>
            <a:off x="669426" y="144137"/>
            <a:ext cx="57027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ОБЪЕКТ ИССЛЕДОВАНИЯ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8808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Аткарский район | ГАЗЕТА «КОММУНИСТ»">
            <a:extLst>
              <a:ext uri="{FF2B5EF4-FFF2-40B4-BE49-F238E27FC236}">
                <a16:creationId xmlns:a16="http://schemas.microsoft.com/office/drawing/2014/main" id="{CE745A6D-D5F3-45FD-A36E-76FBE82EAD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0900FF9-53D3-4606-BF17-C3BE3807BBA3}"/>
              </a:ext>
            </a:extLst>
          </p:cNvPr>
          <p:cNvSpPr txBox="1"/>
          <p:nvPr/>
        </p:nvSpPr>
        <p:spPr>
          <a:xfrm>
            <a:off x="3275856" y="15558"/>
            <a:ext cx="4572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АТКАРСКИЙ РАЙОН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57705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764704"/>
            <a:ext cx="48186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0047775"/>
              </p:ext>
            </p:extLst>
          </p:nvPr>
        </p:nvGraphicFramePr>
        <p:xfrm>
          <a:off x="107504" y="895484"/>
          <a:ext cx="3528392" cy="274320"/>
        </p:xfrm>
        <a:graphic>
          <a:graphicData uri="http://schemas.openxmlformats.org/drawingml/2006/table">
            <a:tbl>
              <a:tblPr firstRow="1" firstCol="1" bandRow="1"/>
              <a:tblGrid>
                <a:gridCol w="35283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0" y="3821564"/>
            <a:ext cx="640871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8F23230-C09F-428D-B084-5B6D9491F4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4002" y="215596"/>
            <a:ext cx="2402032" cy="323725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5CFF5B2-D2A4-42D7-AB25-CFF32E1B94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4002" y="3544861"/>
            <a:ext cx="2363813" cy="323725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6F49B1B-A0A6-4267-8EB0-1A2C272B94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8712" y="3544861"/>
            <a:ext cx="2402032" cy="3237257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0E7CE3C8-1756-4588-BFAE-BEA4B40B851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08712" y="215596"/>
            <a:ext cx="2402032" cy="3237257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DA55B33-7B6C-45F6-A467-A21EF9A861D0}"/>
              </a:ext>
            </a:extLst>
          </p:cNvPr>
          <p:cNvSpPr txBox="1"/>
          <p:nvPr/>
        </p:nvSpPr>
        <p:spPr>
          <a:xfrm>
            <a:off x="-3298" y="1134036"/>
            <a:ext cx="3384376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С каждой из 4 площадок было собрано по 20 листьев. Сбор проводился с площадок, находящихся на разных уровнях антропогенного воздействия. Листья собирались с берез, находящихся примерно в одинаковой экологической обстановке. Сбор листьев происходил только с укороченных побегов и по возможности со всех сторон света. Листья с одной исследуемой площадки складывались в полиэтиленовый пакет с этикеткой, на которой указано место сбора, дата сбора.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79154E1-4798-40CD-9001-16144F1BC63F}"/>
              </a:ext>
            </a:extLst>
          </p:cNvPr>
          <p:cNvSpPr txBox="1"/>
          <p:nvPr/>
        </p:nvSpPr>
        <p:spPr>
          <a:xfrm>
            <a:off x="-18764" y="-903"/>
            <a:ext cx="4572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СБОР МАТЕРИАЛА ДЛЯ ИССЛЕДОВАНИЙ</a:t>
            </a:r>
          </a:p>
        </p:txBody>
      </p:sp>
    </p:spTree>
    <p:extLst>
      <p:ext uri="{BB962C8B-B14F-4D97-AF65-F5344CB8AC3E}">
        <p14:creationId xmlns:p14="http://schemas.microsoft.com/office/powerpoint/2010/main" val="7662478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3"/>
          <p:cNvSpPr txBox="1">
            <a:spLocks/>
          </p:cNvSpPr>
          <p:nvPr/>
        </p:nvSpPr>
        <p:spPr>
          <a:xfrm>
            <a:off x="179511" y="224644"/>
            <a:ext cx="8784976" cy="1080120"/>
          </a:xfrm>
          <a:prstGeom prst="rect">
            <a:avLst/>
          </a:prstGeom>
        </p:spPr>
        <p:txBody>
          <a:bodyPr vert="horz" anchor="b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b="1" kern="120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endParaRPr lang="ru-RU" sz="2800" b="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algn="ctr"/>
            <a:endParaRPr lang="ru-RU" sz="2800" b="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FD5D525-2240-452A-BB2F-81F8755453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2939" y="764704"/>
            <a:ext cx="2814612" cy="36088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D1556AB-12E5-4F80-AE10-A07229C9738B}"/>
              </a:ext>
            </a:extLst>
          </p:cNvPr>
          <p:cNvSpPr txBox="1"/>
          <p:nvPr/>
        </p:nvSpPr>
        <p:spPr>
          <a:xfrm>
            <a:off x="271134" y="686309"/>
            <a:ext cx="2351335" cy="46166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У каждого листа измерялось пять признаков с левой и правой сторон </a:t>
            </a:r>
          </a:p>
          <a:p>
            <a:r>
              <a:rPr lang="ru-RU" sz="2400" dirty="0"/>
              <a:t>С каждого листа снимались 5 измерений: 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A163FF5-3A8B-4EDC-88CD-B7C9AD275F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6817" y="764704"/>
            <a:ext cx="2768009" cy="36088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3583663-6FAF-45A7-A39F-E48279B8E3BE}"/>
              </a:ext>
            </a:extLst>
          </p:cNvPr>
          <p:cNvSpPr txBox="1"/>
          <p:nvPr/>
        </p:nvSpPr>
        <p:spPr>
          <a:xfrm>
            <a:off x="159315" y="4355348"/>
            <a:ext cx="9522807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1 - ширина (измеряется по середине листовой пластинки); </a:t>
            </a:r>
          </a:p>
          <a:p>
            <a:r>
              <a:rPr lang="ru-RU" sz="2400" dirty="0"/>
              <a:t>2 - длина второй жилки второго порядка;</a:t>
            </a:r>
          </a:p>
          <a:p>
            <a:r>
              <a:rPr lang="ru-RU" sz="2400" dirty="0"/>
              <a:t>3 - расстояние между основаниями первой и второй жилок второго порядка;</a:t>
            </a:r>
          </a:p>
          <a:p>
            <a:r>
              <a:rPr lang="ru-RU" sz="2400" dirty="0"/>
              <a:t>4 - расстояние между внешними концами этих же жилок;</a:t>
            </a:r>
          </a:p>
          <a:p>
            <a:r>
              <a:rPr lang="ru-RU" sz="2400" dirty="0"/>
              <a:t>5 – угол между главной и второй жилкой второго порядка.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3050754-99CB-41A7-8D86-7D0364A9B7F1}"/>
              </a:ext>
            </a:extLst>
          </p:cNvPr>
          <p:cNvSpPr txBox="1"/>
          <p:nvPr/>
        </p:nvSpPr>
        <p:spPr>
          <a:xfrm>
            <a:off x="2594034" y="127142"/>
            <a:ext cx="483951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ПРОВЕДЕНИЕ ИЗМЕРЕНИЙ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87429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3"/>
          <p:cNvSpPr txBox="1">
            <a:spLocks/>
          </p:cNvSpPr>
          <p:nvPr/>
        </p:nvSpPr>
        <p:spPr>
          <a:xfrm>
            <a:off x="193247" y="192667"/>
            <a:ext cx="8784976" cy="1080120"/>
          </a:xfrm>
          <a:prstGeom prst="rect">
            <a:avLst/>
          </a:prstGeom>
        </p:spPr>
        <p:txBody>
          <a:bodyPr vert="horz" anchor="b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b="1" kern="120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endParaRPr lang="ru-RU" sz="2800" b="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E428CAD-BC00-40E0-8451-D9AAD8E9526D}"/>
              </a:ext>
            </a:extLst>
          </p:cNvPr>
          <p:cNvSpPr txBox="1"/>
          <p:nvPr/>
        </p:nvSpPr>
        <p:spPr>
          <a:xfrm>
            <a:off x="1259632" y="106275"/>
            <a:ext cx="5688632" cy="374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РАСЧЕТ АСИММЕТРИИ</a:t>
            </a:r>
            <a:endParaRPr lang="ru-RU" sz="14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7DD0E5A-599E-4F45-892E-B13A8EF11B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648" y="554184"/>
            <a:ext cx="6624736" cy="608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4365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3"/>
          <p:cNvSpPr txBox="1">
            <a:spLocks/>
          </p:cNvSpPr>
          <p:nvPr/>
        </p:nvSpPr>
        <p:spPr>
          <a:xfrm>
            <a:off x="193247" y="192667"/>
            <a:ext cx="8784976" cy="1080120"/>
          </a:xfrm>
          <a:prstGeom prst="rect">
            <a:avLst/>
          </a:prstGeom>
        </p:spPr>
        <p:txBody>
          <a:bodyPr vert="horz" anchor="b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b="1" kern="120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endParaRPr lang="ru-RU" sz="2800" b="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E428CAD-BC00-40E0-8451-D9AAD8E9526D}"/>
              </a:ext>
            </a:extLst>
          </p:cNvPr>
          <p:cNvSpPr txBox="1"/>
          <p:nvPr/>
        </p:nvSpPr>
        <p:spPr>
          <a:xfrm>
            <a:off x="1259632" y="106275"/>
            <a:ext cx="5688632" cy="374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РАСЧЕТ АСИММЕТРИИ</a:t>
            </a:r>
            <a:endParaRPr lang="ru-RU" sz="14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77593F3-6C55-4FDA-A0D2-1EB2FA1BD3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2" y="548019"/>
            <a:ext cx="6480720" cy="6194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177749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1026</TotalTime>
  <Words>928</Words>
  <Application>Microsoft Office PowerPoint</Application>
  <PresentationFormat>Экран (4:3)</PresentationFormat>
  <Paragraphs>223</Paragraphs>
  <Slides>15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3" baseType="lpstr">
      <vt:lpstr>Arial</vt:lpstr>
      <vt:lpstr>Calibri</vt:lpstr>
      <vt:lpstr>Cambria</vt:lpstr>
      <vt:lpstr>Georgia</vt:lpstr>
      <vt:lpstr>Times New Roman</vt:lpstr>
      <vt:lpstr>Trebuchet MS</vt:lpstr>
      <vt:lpstr>Verdana</vt:lpstr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Учитель</cp:lastModifiedBy>
  <cp:revision>156</cp:revision>
  <dcterms:created xsi:type="dcterms:W3CDTF">2017-04-18T10:03:41Z</dcterms:created>
  <dcterms:modified xsi:type="dcterms:W3CDTF">2024-09-23T04:20:45Z</dcterms:modified>
</cp:coreProperties>
</file>