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5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7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d0d4d29a96_0_0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g3d0d4d29a9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d0d4d29a96_1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d0d4d29a96_1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d13512125e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3d13512125e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d13512125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d13512125e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d13512125e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d13512125e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d13512125e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d13512125e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d0d4d29a96_0_7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g3d0d4d29a96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d0d4d29a96_0_24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g3d0d4d29a96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d0f59e61b0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d0f59e61b0_0_13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g3d0f59e61b0_0_13:notes"/>
          <p:cNvSpPr txBox="1">
            <a:spLocks noGrp="1"/>
          </p:cNvSpPr>
          <p:nvPr>
            <p:ph type="sldNum" idx="12"/>
          </p:nvPr>
        </p:nvSpPr>
        <p:spPr>
          <a:xfrm>
            <a:off x="3885886" y="8687430"/>
            <a:ext cx="2972100" cy="4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500" tIns="90500" rIns="90500" bIns="905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" sz="1400"/>
              <a:t>9</a:t>
            </a:fld>
            <a:endParaRPr sz="14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d0d4d29a96_0_34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g3d0d4d29a96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d3860f2dba_0_2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g3d3860f2dba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d3860f2dba_0_12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g3d3860f2db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d3860f2dba_0_21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g3d3860f2dba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d0d4d29a96_0_59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g3d0d4d29a96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d0d4d29a96_0_65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g3d0d4d29a96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d49d1cfe9f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3d49d1cfe9f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3d0d4d29a96_0_71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g3d0d4d29a96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d0d4d29a96_0_90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g3d0d4d29a96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d0d4d29a96_0_78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g3d0d4d29a96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d0d4d29a96_0_84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g3d0d4d29a96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d0d4d29a96_0_98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g3d0d4d29a96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3d0d4d29a96_0_104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g3d0d4d29a96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d49d1cfe9f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3d49d1cfe9f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3d14bc314af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3d14bc314af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3d146e0de1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3d146e0de1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3d3860f2dba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Google Shape;299;g3d3860f2dba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d3860f2dba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3d3860f2dba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3d3860f2dba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3d3860f2dba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3d3860f2dba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3d3860f2dba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d146e0de16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d146e0de16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d0d4d29a96_0_128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g3d0d4d29a96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d3c2f2bbdb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d3c2f2bbdb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3d0d4d29a96_0_134:notes"/>
          <p:cNvSpPr txBox="1">
            <a:spLocks noGrp="1"/>
          </p:cNvSpPr>
          <p:nvPr>
            <p:ph type="body" idx="1"/>
          </p:nvPr>
        </p:nvSpPr>
        <p:spPr>
          <a:xfrm>
            <a:off x="913772" y="4343715"/>
            <a:ext cx="5030700" cy="411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g3d0d4d29a96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9374" y="686430"/>
            <a:ext cx="60792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20040" y="1440180"/>
            <a:ext cx="4251900" cy="30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>
            <a:spLocks noGrp="1"/>
          </p:cNvSpPr>
          <p:nvPr>
            <p:ph type="pic" idx="2"/>
          </p:nvPr>
        </p:nvSpPr>
        <p:spPr>
          <a:xfrm>
            <a:off x="0" y="24003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53" name="Google Shape;53;p13"/>
          <p:cNvSpPr>
            <a:spLocks noGrp="1"/>
          </p:cNvSpPr>
          <p:nvPr>
            <p:ph type="pic" idx="3"/>
          </p:nvPr>
        </p:nvSpPr>
        <p:spPr>
          <a:xfrm>
            <a:off x="2377440" y="24003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54" name="Google Shape;54;p13"/>
          <p:cNvSpPr>
            <a:spLocks noGrp="1"/>
          </p:cNvSpPr>
          <p:nvPr>
            <p:ph type="pic" idx="4"/>
          </p:nvPr>
        </p:nvSpPr>
        <p:spPr>
          <a:xfrm>
            <a:off x="4754880" y="24003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55" name="Google Shape;55;p13"/>
          <p:cNvSpPr>
            <a:spLocks noGrp="1"/>
          </p:cNvSpPr>
          <p:nvPr>
            <p:ph type="pic" idx="5"/>
          </p:nvPr>
        </p:nvSpPr>
        <p:spPr>
          <a:xfrm>
            <a:off x="7132320" y="25146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4754880" y="1440180"/>
            <a:ext cx="4069200" cy="30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20040" algn="l">
              <a:spcBef>
                <a:spcPts val="0"/>
              </a:spcBef>
              <a:spcAft>
                <a:spcPts val="0"/>
              </a:spcAft>
              <a:buSzPts val="1440"/>
              <a:buFont typeface="Courier New"/>
              <a:buChar char="o"/>
              <a:defRPr sz="1800"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○"/>
              <a:defRPr/>
            </a:lvl2pPr>
            <a:lvl3pPr marL="1371600" lvl="2" indent="-320040" algn="l">
              <a:spcBef>
                <a:spcPts val="600"/>
              </a:spcBef>
              <a:spcAft>
                <a:spcPts val="0"/>
              </a:spcAft>
              <a:buSzPts val="1440"/>
              <a:buChar char="■"/>
              <a:defRPr/>
            </a:lvl3pPr>
            <a:lvl4pPr marL="1828800" lvl="3" indent="-320040" algn="l">
              <a:spcBef>
                <a:spcPts val="600"/>
              </a:spcBef>
              <a:spcAft>
                <a:spcPts val="0"/>
              </a:spcAft>
              <a:buSzPts val="1440"/>
              <a:buChar char="●"/>
              <a:defRPr/>
            </a:lvl4pPr>
            <a:lvl5pPr marL="2286000" lvl="4" indent="-320040" algn="l">
              <a:spcBef>
                <a:spcPts val="600"/>
              </a:spcBef>
              <a:spcAft>
                <a:spcPts val="0"/>
              </a:spcAft>
              <a:buSzPts val="1440"/>
              <a:buChar char="○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dt" idx="10"/>
          </p:nvPr>
        </p:nvSpPr>
        <p:spPr>
          <a:xfrm>
            <a:off x="32004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ftr" idx="11"/>
          </p:nvPr>
        </p:nvSpPr>
        <p:spPr>
          <a:xfrm>
            <a:off x="3028950" y="4823461"/>
            <a:ext cx="30861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670560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break">
  <p:cSld name="Section brea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>
            <a:off x="533400" y="1371600"/>
            <a:ext cx="8077200" cy="178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60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ubTitle" idx="1"/>
          </p:nvPr>
        </p:nvSpPr>
        <p:spPr>
          <a:xfrm>
            <a:off x="533400" y="3223260"/>
            <a:ext cx="8077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40"/>
              <a:buFont typeface="Noto Sans Symbols"/>
              <a:buNone/>
              <a:defRPr sz="1800" b="1" cap="none">
                <a:solidFill>
                  <a:srgbClr val="625D17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1000"/>
              </a:spcBef>
              <a:spcAft>
                <a:spcPts val="0"/>
              </a:spcAft>
              <a:buSzPts val="1440"/>
              <a:buChar char="○"/>
              <a:defRPr/>
            </a:lvl2pPr>
            <a:lvl3pPr lvl="2" algn="l">
              <a:spcBef>
                <a:spcPts val="600"/>
              </a:spcBef>
              <a:spcAft>
                <a:spcPts val="0"/>
              </a:spcAft>
              <a:buSzPts val="1440"/>
              <a:buChar char="■"/>
              <a:defRPr/>
            </a:lvl3pPr>
            <a:lvl4pPr lvl="3" algn="l">
              <a:spcBef>
                <a:spcPts val="600"/>
              </a:spcBef>
              <a:spcAft>
                <a:spcPts val="0"/>
              </a:spcAft>
              <a:buSzPts val="1440"/>
              <a:buChar char="●"/>
              <a:defRPr/>
            </a:lvl4pPr>
            <a:lvl5pPr lvl="4" algn="l">
              <a:spcBef>
                <a:spcPts val="600"/>
              </a:spcBef>
              <a:spcAft>
                <a:spcPts val="0"/>
              </a:spcAft>
              <a:buSzPts val="1440"/>
              <a:buChar char="○"/>
              <a:defRPr/>
            </a:lvl5pPr>
            <a:lvl6pPr lvl="5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lvl="6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lvl="7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lvl="8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0" y="24003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>
            <a:spLocks noGrp="1"/>
          </p:cNvSpPr>
          <p:nvPr>
            <p:ph type="pic" idx="3"/>
          </p:nvPr>
        </p:nvSpPr>
        <p:spPr>
          <a:xfrm>
            <a:off x="2377440" y="24003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4"/>
          <p:cNvSpPr>
            <a:spLocks noGrp="1"/>
          </p:cNvSpPr>
          <p:nvPr>
            <p:ph type="pic" idx="4"/>
          </p:nvPr>
        </p:nvSpPr>
        <p:spPr>
          <a:xfrm>
            <a:off x="4754880" y="24003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14"/>
          <p:cNvSpPr>
            <a:spLocks noGrp="1"/>
          </p:cNvSpPr>
          <p:nvPr>
            <p:ph type="pic" idx="5"/>
          </p:nvPr>
        </p:nvSpPr>
        <p:spPr>
          <a:xfrm>
            <a:off x="7132320" y="25146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67" name="Google Shape;67;p14"/>
          <p:cNvSpPr>
            <a:spLocks noGrp="1"/>
          </p:cNvSpPr>
          <p:nvPr>
            <p:ph type="pic" idx="6"/>
          </p:nvPr>
        </p:nvSpPr>
        <p:spPr>
          <a:xfrm>
            <a:off x="0" y="405765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4"/>
          <p:cNvSpPr>
            <a:spLocks noGrp="1"/>
          </p:cNvSpPr>
          <p:nvPr>
            <p:ph type="pic" idx="7"/>
          </p:nvPr>
        </p:nvSpPr>
        <p:spPr>
          <a:xfrm>
            <a:off x="2377440" y="405765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14"/>
          <p:cNvSpPr>
            <a:spLocks noGrp="1"/>
          </p:cNvSpPr>
          <p:nvPr>
            <p:ph type="pic" idx="8"/>
          </p:nvPr>
        </p:nvSpPr>
        <p:spPr>
          <a:xfrm>
            <a:off x="4754880" y="4057650"/>
            <a:ext cx="2011800" cy="903000"/>
          </a:xfrm>
          <a:prstGeom prst="rect">
            <a:avLst/>
          </a:prstGeom>
          <a:noFill/>
          <a:ln>
            <a:noFill/>
          </a:ln>
        </p:spPr>
      </p:sp>
      <p:sp>
        <p:nvSpPr>
          <p:cNvPr id="70" name="Google Shape;70;p14"/>
          <p:cNvSpPr>
            <a:spLocks noGrp="1"/>
          </p:cNvSpPr>
          <p:nvPr>
            <p:ph type="pic" idx="9"/>
          </p:nvPr>
        </p:nvSpPr>
        <p:spPr>
          <a:xfrm>
            <a:off x="7132320" y="4069080"/>
            <a:ext cx="2011800" cy="903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, and image right">
  <p:cSld name="Title, content, and image righ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320040" y="240030"/>
            <a:ext cx="4681800" cy="15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320040" y="1988820"/>
            <a:ext cx="4663500" cy="25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0"/>
              </a:spcBef>
              <a:spcAft>
                <a:spcPts val="0"/>
              </a:spcAft>
              <a:buSzPts val="1440"/>
              <a:buFont typeface="Courier New"/>
              <a:buChar char="o"/>
              <a:defRPr sz="1800" b="1" cap="none">
                <a:solidFill>
                  <a:srgbClr val="625D17"/>
                </a:solidFill>
              </a:defRPr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○"/>
              <a:defRPr/>
            </a:lvl2pPr>
            <a:lvl3pPr marL="1371600" lvl="2" indent="-320040" algn="l">
              <a:spcBef>
                <a:spcPts val="600"/>
              </a:spcBef>
              <a:spcAft>
                <a:spcPts val="0"/>
              </a:spcAft>
              <a:buSzPts val="1440"/>
              <a:buChar char="■"/>
              <a:defRPr/>
            </a:lvl3pPr>
            <a:lvl4pPr marL="1828800" lvl="3" indent="-320040" algn="l">
              <a:spcBef>
                <a:spcPts val="600"/>
              </a:spcBef>
              <a:spcAft>
                <a:spcPts val="0"/>
              </a:spcAft>
              <a:buSzPts val="1440"/>
              <a:buChar char="●"/>
              <a:defRPr/>
            </a:lvl4pPr>
            <a:lvl5pPr marL="2286000" lvl="4" indent="-320040" algn="l">
              <a:spcBef>
                <a:spcPts val="600"/>
              </a:spcBef>
              <a:spcAft>
                <a:spcPts val="0"/>
              </a:spcAft>
              <a:buSzPts val="1440"/>
              <a:buChar char="○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>
            <a:spLocks noGrp="1"/>
          </p:cNvSpPr>
          <p:nvPr>
            <p:ph type="pic" idx="2"/>
          </p:nvPr>
        </p:nvSpPr>
        <p:spPr>
          <a:xfrm>
            <a:off x="5334000" y="240029"/>
            <a:ext cx="3489900" cy="4274700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5"/>
          <p:cNvSpPr txBox="1">
            <a:spLocks noGrp="1"/>
          </p:cNvSpPr>
          <p:nvPr>
            <p:ph type="dt" idx="10"/>
          </p:nvPr>
        </p:nvSpPr>
        <p:spPr>
          <a:xfrm>
            <a:off x="32004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ftr" idx="11"/>
          </p:nvPr>
        </p:nvSpPr>
        <p:spPr>
          <a:xfrm>
            <a:off x="3124200" y="4823460"/>
            <a:ext cx="2895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70560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ntent 2">
  <p:cSld name="Title and two content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04800" y="240030"/>
            <a:ext cx="4572000" cy="19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>
            <a:off x="5181600" y="240030"/>
            <a:ext cx="3654600" cy="19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0"/>
              </a:spcBef>
              <a:spcAft>
                <a:spcPts val="0"/>
              </a:spcAft>
              <a:buSzPts val="1440"/>
              <a:buFont typeface="Arial"/>
              <a:buAutoNum type="arabicPeriod"/>
              <a:defRPr sz="1800" b="0" cap="none">
                <a:solidFill>
                  <a:schemeClr val="dk1"/>
                </a:solidFill>
              </a:defRPr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Font typeface="Arial"/>
              <a:buAutoNum type="alphaLcPeriod"/>
              <a:defRPr/>
            </a:lvl2pPr>
            <a:lvl3pPr marL="1371600" lvl="2" indent="-309880" algn="l">
              <a:spcBef>
                <a:spcPts val="600"/>
              </a:spcBef>
              <a:spcAft>
                <a:spcPts val="0"/>
              </a:spcAft>
              <a:buSzPts val="1280"/>
              <a:buFont typeface="Arial"/>
              <a:buAutoNum type="romanLcPeriod"/>
              <a:defRPr/>
            </a:lvl3pPr>
            <a:lvl4pPr marL="1828800" lvl="3" indent="-299720" algn="l">
              <a:spcBef>
                <a:spcPts val="600"/>
              </a:spcBef>
              <a:spcAft>
                <a:spcPts val="0"/>
              </a:spcAft>
              <a:buSzPts val="1120"/>
              <a:buFont typeface="Arial"/>
              <a:buAutoNum type="arabicParenR"/>
              <a:defRPr/>
            </a:lvl4pPr>
            <a:lvl5pPr marL="2286000" lvl="4" indent="-299720" algn="l">
              <a:spcBef>
                <a:spcPts val="600"/>
              </a:spcBef>
              <a:spcAft>
                <a:spcPts val="0"/>
              </a:spcAft>
              <a:buSzPts val="1120"/>
              <a:buFont typeface="Arial"/>
              <a:buAutoNum type="alphaLcParenR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2"/>
          </p:nvPr>
        </p:nvSpPr>
        <p:spPr>
          <a:xfrm>
            <a:off x="320040" y="2345436"/>
            <a:ext cx="8531400" cy="21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40"/>
              <a:buFont typeface="Courier New"/>
              <a:buNone/>
              <a:defRPr sz="1800" b="1" cap="none">
                <a:solidFill>
                  <a:srgbClr val="625D17"/>
                </a:solidFill>
              </a:defRPr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Font typeface="Courier New"/>
              <a:buChar char="o"/>
              <a:defRPr/>
            </a:lvl2pPr>
            <a:lvl3pPr marL="1371600" lvl="2" indent="-309880" algn="l">
              <a:spcBef>
                <a:spcPts val="600"/>
              </a:spcBef>
              <a:spcAft>
                <a:spcPts val="0"/>
              </a:spcAft>
              <a:buSzPts val="1280"/>
              <a:buChar char="■"/>
              <a:defRPr/>
            </a:lvl3pPr>
            <a:lvl4pPr marL="1828800" lvl="3" indent="-299720" algn="l">
              <a:spcBef>
                <a:spcPts val="600"/>
              </a:spcBef>
              <a:spcAft>
                <a:spcPts val="0"/>
              </a:spcAft>
              <a:buSzPts val="1120"/>
              <a:buChar char="●"/>
              <a:defRPr/>
            </a:lvl4pPr>
            <a:lvl5pPr marL="2286000" lvl="4" indent="-299720" algn="l">
              <a:spcBef>
                <a:spcPts val="600"/>
              </a:spcBef>
              <a:spcAft>
                <a:spcPts val="0"/>
              </a:spcAft>
              <a:buSzPts val="1120"/>
              <a:buChar char="○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dt" idx="10"/>
          </p:nvPr>
        </p:nvSpPr>
        <p:spPr>
          <a:xfrm>
            <a:off x="32004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3124200" y="4823460"/>
            <a:ext cx="2895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670560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 with three images">
  <p:cSld name="Two content with three images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xfrm>
            <a:off x="3352800" y="240030"/>
            <a:ext cx="5486400" cy="13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320040" y="240029"/>
            <a:ext cx="2743200" cy="1302900"/>
          </a:xfrm>
          <a:prstGeom prst="rect">
            <a:avLst/>
          </a:prstGeom>
          <a:noFill/>
          <a:ln>
            <a:noFill/>
          </a:ln>
        </p:spPr>
      </p:sp>
      <p:sp>
        <p:nvSpPr>
          <p:cNvPr id="88" name="Google Shape;88;p17"/>
          <p:cNvSpPr>
            <a:spLocks noGrp="1"/>
          </p:cNvSpPr>
          <p:nvPr>
            <p:ph type="pic" idx="3"/>
          </p:nvPr>
        </p:nvSpPr>
        <p:spPr>
          <a:xfrm>
            <a:off x="320040" y="1722165"/>
            <a:ext cx="2743200" cy="1302900"/>
          </a:xfrm>
          <a:prstGeom prst="rect">
            <a:avLst/>
          </a:prstGeom>
          <a:noFill/>
          <a:ln>
            <a:noFill/>
          </a:ln>
        </p:spPr>
      </p:sp>
      <p:sp>
        <p:nvSpPr>
          <p:cNvPr id="89" name="Google Shape;89;p17"/>
          <p:cNvSpPr>
            <a:spLocks noGrp="1"/>
          </p:cNvSpPr>
          <p:nvPr>
            <p:ph type="pic" idx="4"/>
          </p:nvPr>
        </p:nvSpPr>
        <p:spPr>
          <a:xfrm>
            <a:off x="320040" y="3204302"/>
            <a:ext cx="2743200" cy="1302900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17"/>
          <p:cNvSpPr>
            <a:spLocks noGrp="1"/>
          </p:cNvSpPr>
          <p:nvPr>
            <p:ph type="body" idx="1"/>
          </p:nvPr>
        </p:nvSpPr>
        <p:spPr>
          <a:xfrm>
            <a:off x="3352800" y="1721358"/>
            <a:ext cx="5498700" cy="1314600"/>
          </a:xfrm>
          <a:prstGeom prst="roundRect">
            <a:avLst>
              <a:gd name="adj" fmla="val 5506"/>
            </a:avLst>
          </a:prstGeom>
          <a:solidFill>
            <a:srgbClr val="F1EEC6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20040" algn="l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SzPts val="1440"/>
              <a:buFont typeface="Courier New"/>
              <a:buChar char="o"/>
              <a:defRPr sz="1800" b="1" cap="none">
                <a:solidFill>
                  <a:srgbClr val="625D17"/>
                </a:solidFill>
              </a:defRPr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Font typeface="Courier New"/>
              <a:buChar char="o"/>
              <a:defRPr/>
            </a:lvl2pPr>
            <a:lvl3pPr marL="1371600" lvl="2" indent="-309880" algn="l">
              <a:spcBef>
                <a:spcPts val="600"/>
              </a:spcBef>
              <a:spcAft>
                <a:spcPts val="0"/>
              </a:spcAft>
              <a:buSzPts val="1280"/>
              <a:buChar char="■"/>
              <a:defRPr/>
            </a:lvl3pPr>
            <a:lvl4pPr marL="1828800" lvl="3" indent="-299720" algn="l">
              <a:spcBef>
                <a:spcPts val="600"/>
              </a:spcBef>
              <a:spcAft>
                <a:spcPts val="0"/>
              </a:spcAft>
              <a:buSzPts val="1120"/>
              <a:buChar char="●"/>
              <a:defRPr/>
            </a:lvl4pPr>
            <a:lvl5pPr marL="2286000" lvl="4" indent="-299720" algn="l">
              <a:spcBef>
                <a:spcPts val="600"/>
              </a:spcBef>
              <a:spcAft>
                <a:spcPts val="0"/>
              </a:spcAft>
              <a:buSzPts val="1120"/>
              <a:buChar char="○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5"/>
          </p:nvPr>
        </p:nvSpPr>
        <p:spPr>
          <a:xfrm>
            <a:off x="3352800" y="3202686"/>
            <a:ext cx="5486400" cy="13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40"/>
              <a:buFont typeface="Courier New"/>
              <a:buNone/>
              <a:defRPr sz="1800" b="0" cap="none">
                <a:solidFill>
                  <a:schemeClr val="dk1"/>
                </a:solidFill>
              </a:defRPr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○"/>
              <a:defRPr/>
            </a:lvl2pPr>
            <a:lvl3pPr marL="1371600" lvl="2" indent="-320040" algn="l">
              <a:spcBef>
                <a:spcPts val="600"/>
              </a:spcBef>
              <a:spcAft>
                <a:spcPts val="0"/>
              </a:spcAft>
              <a:buSzPts val="1440"/>
              <a:buChar char="■"/>
              <a:defRPr/>
            </a:lvl3pPr>
            <a:lvl4pPr marL="1828800" lvl="3" indent="-320040" algn="l">
              <a:spcBef>
                <a:spcPts val="600"/>
              </a:spcBef>
              <a:spcAft>
                <a:spcPts val="0"/>
              </a:spcAft>
              <a:buSzPts val="1440"/>
              <a:buChar char="●"/>
              <a:defRPr/>
            </a:lvl4pPr>
            <a:lvl5pPr marL="2286000" lvl="4" indent="-320040" algn="l">
              <a:spcBef>
                <a:spcPts val="600"/>
              </a:spcBef>
              <a:spcAft>
                <a:spcPts val="0"/>
              </a:spcAft>
              <a:buSzPts val="1440"/>
              <a:buChar char="○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32004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3124200" y="4823460"/>
            <a:ext cx="2895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670560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ntent 3">
  <p:cSld name="Title and two content 3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304800" y="240030"/>
            <a:ext cx="4114800" cy="19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>
            <a:lvl1pPr lv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718304" y="240030"/>
            <a:ext cx="4114800" cy="19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0"/>
              </a:spcBef>
              <a:spcAft>
                <a:spcPts val="0"/>
              </a:spcAft>
              <a:buSzPts val="1440"/>
              <a:buFont typeface="Arial"/>
              <a:buAutoNum type="arabicPeriod"/>
              <a:defRPr sz="1800" b="0" cap="none">
                <a:solidFill>
                  <a:schemeClr val="dk1"/>
                </a:solidFill>
              </a:defRPr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Font typeface="Arial"/>
              <a:buAutoNum type="alphaLcPeriod"/>
              <a:defRPr/>
            </a:lvl2pPr>
            <a:lvl3pPr marL="1371600" lvl="2" indent="-309880" algn="l">
              <a:spcBef>
                <a:spcPts val="600"/>
              </a:spcBef>
              <a:spcAft>
                <a:spcPts val="0"/>
              </a:spcAft>
              <a:buSzPts val="1280"/>
              <a:buFont typeface="Arial"/>
              <a:buAutoNum type="romanLcPeriod"/>
              <a:defRPr/>
            </a:lvl3pPr>
            <a:lvl4pPr marL="1828800" lvl="3" indent="-299720" algn="l">
              <a:spcBef>
                <a:spcPts val="600"/>
              </a:spcBef>
              <a:spcAft>
                <a:spcPts val="0"/>
              </a:spcAft>
              <a:buSzPts val="1120"/>
              <a:buFont typeface="Arial"/>
              <a:buAutoNum type="arabicParenR"/>
              <a:defRPr/>
            </a:lvl4pPr>
            <a:lvl5pPr marL="2286000" lvl="4" indent="-299720" algn="l">
              <a:spcBef>
                <a:spcPts val="600"/>
              </a:spcBef>
              <a:spcAft>
                <a:spcPts val="0"/>
              </a:spcAft>
              <a:buSzPts val="1120"/>
              <a:buFont typeface="Arial"/>
              <a:buAutoNum type="alphaLcParenR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18"/>
          <p:cNvSpPr>
            <a:spLocks noGrp="1"/>
          </p:cNvSpPr>
          <p:nvPr>
            <p:ph type="body" idx="2"/>
          </p:nvPr>
        </p:nvSpPr>
        <p:spPr>
          <a:xfrm>
            <a:off x="320040" y="2400300"/>
            <a:ext cx="8531400" cy="2112300"/>
          </a:xfrm>
          <a:prstGeom prst="roundRect">
            <a:avLst>
              <a:gd name="adj" fmla="val 5461"/>
            </a:avLst>
          </a:prstGeom>
          <a:solidFill>
            <a:srgbClr val="F1EEC6">
              <a:alpha val="49800"/>
            </a:srgbClr>
          </a:solidFill>
          <a:ln>
            <a:noFill/>
          </a:ln>
        </p:spPr>
        <p:txBody>
          <a:bodyPr spcFirstLastPara="1" wrap="square" lIns="182875" tIns="182875" rIns="182875" bIns="182875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40"/>
              <a:buFont typeface="Courier New"/>
              <a:buNone/>
              <a:defRPr sz="1800" b="1" cap="none">
                <a:solidFill>
                  <a:srgbClr val="625D17"/>
                </a:solidFill>
              </a:defRPr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Font typeface="Courier New"/>
              <a:buChar char="o"/>
              <a:defRPr/>
            </a:lvl2pPr>
            <a:lvl3pPr marL="1371600" lvl="2" indent="-309880" algn="l">
              <a:spcBef>
                <a:spcPts val="1000"/>
              </a:spcBef>
              <a:spcAft>
                <a:spcPts val="0"/>
              </a:spcAft>
              <a:buSzPts val="1280"/>
              <a:buChar char="■"/>
              <a:defRPr/>
            </a:lvl3pPr>
            <a:lvl4pPr marL="1828800" lvl="3" indent="-299720" algn="l">
              <a:spcBef>
                <a:spcPts val="600"/>
              </a:spcBef>
              <a:spcAft>
                <a:spcPts val="0"/>
              </a:spcAft>
              <a:buSzPts val="1120"/>
              <a:buChar char="●"/>
              <a:defRPr/>
            </a:lvl4pPr>
            <a:lvl5pPr marL="2286000" lvl="4" indent="-299720" algn="l">
              <a:spcBef>
                <a:spcPts val="600"/>
              </a:spcBef>
              <a:spcAft>
                <a:spcPts val="0"/>
              </a:spcAft>
              <a:buSzPts val="1120"/>
              <a:buChar char="○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dt" idx="10"/>
          </p:nvPr>
        </p:nvSpPr>
        <p:spPr>
          <a:xfrm>
            <a:off x="32004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ftr" idx="11"/>
          </p:nvPr>
        </p:nvSpPr>
        <p:spPr>
          <a:xfrm>
            <a:off x="3124200" y="4823460"/>
            <a:ext cx="2895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8"/>
          <p:cNvSpPr txBox="1">
            <a:spLocks noGrp="1"/>
          </p:cNvSpPr>
          <p:nvPr>
            <p:ph type="sldNum" idx="12"/>
          </p:nvPr>
        </p:nvSpPr>
        <p:spPr>
          <a:xfrm>
            <a:off x="670560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bitobe.ru/article/kulturnye-izmereniya-khofstede/" TargetMode="External"/><Relationship Id="rId7" Type="http://schemas.openxmlformats.org/officeDocument/2006/relationships/hyperlink" Target="https://www.worldvaluessurvey.org/WVSNewsShow.jsp?ID=467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s://eflcafe.net/USING-FILM-AND-MEDIA-TO-TEACH-ENGLISH/" TargetMode="External"/><Relationship Id="rId5" Type="http://schemas.openxmlformats.org/officeDocument/2006/relationships/hyperlink" Target="https://www.britishcouncil.org/VOICES-MAGAZINE/HOW-CAN-FILM-HELP-YOU-TEACH-OR-LEARN-ENGLISH?YSCLID=M8GALSWQSC18582704" TargetMode="External"/><Relationship Id="rId4" Type="http://schemas.openxmlformats.org/officeDocument/2006/relationships/hyperlink" Target="https://eslspeaking.org/ESL-MOVIES-TV-LESSON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2110950" y="816450"/>
            <a:ext cx="5925900" cy="25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 fontScale="90000"/>
          </a:bodyPr>
          <a:lstStyle/>
          <a:p>
            <a:pPr marL="0" lvl="0" indent="0" algn="ctr" rtl="0">
              <a:lnSpc>
                <a:spcPct val="131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 b="1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" sz="2800" b="1"/>
              <a:t>МЕЖКУЛЬТУРНАЯ КОММУНИКАЦИЯ И ЛИНГВОКУЛЬТУРОЛОГИЯ КАК МЕТОДОЛОГИЧЕСКИЕ ОРИЕНТИРЫ ВНЕУРОЧНОЙ ПРОГРАММЫ “АНГЛИЙСКИЙ КИНОКЛУБ”</a:t>
            </a:r>
            <a:endParaRPr sz="28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9"/>
          <p:cNvSpPr txBox="1">
            <a:spLocks noGrp="1"/>
          </p:cNvSpPr>
          <p:nvPr>
            <p:ph type="body" idx="1"/>
          </p:nvPr>
        </p:nvSpPr>
        <p:spPr>
          <a:xfrm>
            <a:off x="5205900" y="3155397"/>
            <a:ext cx="3938100" cy="142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rPr lang="ru" sz="1400" b="0">
                <a:solidFill>
                  <a:schemeClr val="dk1"/>
                </a:solidFill>
              </a:rPr>
              <a:t>ИВАНОВА МАРИЯ МИХАЙЛОВНА, </a:t>
            </a:r>
            <a:r>
              <a:rPr lang="ru" sz="1400">
                <a:solidFill>
                  <a:schemeClr val="dk1"/>
                </a:solidFill>
              </a:rPr>
              <a:t>УЧИТЕЛЬ АНГЛИЙСКОГО ЯЗЫКА, МОУ “ЛИЦЕЙ № 11 ИМ.Т.И.АЛЕКСАНДРОВОЙ”</a:t>
            </a:r>
            <a:endParaRPr sz="1400" b="0">
              <a:solidFill>
                <a:schemeClr val="dk1"/>
              </a:solidFill>
            </a:endParaRPr>
          </a:p>
        </p:txBody>
      </p:sp>
      <p:sp>
        <p:nvSpPr>
          <p:cNvPr id="108" name="Google Shape;108;p19"/>
          <p:cNvSpPr txBox="1"/>
          <p:nvPr/>
        </p:nvSpPr>
        <p:spPr>
          <a:xfrm>
            <a:off x="3385700" y="4575911"/>
            <a:ext cx="30480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ЙОШКАР-ОЛА, 202</a:t>
            </a:r>
            <a:r>
              <a:rPr lang="ru">
                <a:solidFill>
                  <a:schemeClr val="dk1"/>
                </a:solidFill>
              </a:rPr>
              <a:t>6</a:t>
            </a:r>
            <a:endParaRPr/>
          </a:p>
        </p:txBody>
      </p:sp>
      <p:pic>
        <p:nvPicPr>
          <p:cNvPr id="109" name="Google Shape;10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046001" cy="204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0"/>
          <p:cNvSpPr txBox="1">
            <a:spLocks noGrp="1"/>
          </p:cNvSpPr>
          <p:nvPr>
            <p:ph type="body" idx="1"/>
          </p:nvPr>
        </p:nvSpPr>
        <p:spPr>
          <a:xfrm>
            <a:off x="132100" y="-103950"/>
            <a:ext cx="8868600" cy="5316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457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АКТУАЛЬНОСТЬ</a:t>
            </a:r>
            <a:endParaRPr sz="2000" b="1">
              <a:solidFill>
                <a:schemeClr val="dk1"/>
              </a:solidFill>
            </a:endParaRPr>
          </a:p>
          <a:p>
            <a:pPr marL="0" lvl="0" indent="45720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Усиление глобальных связей превращает способность к межкультурному диалогу в базовую компетенцию современного человека. При этом рост межкультурных контактов неизбежно сопряжен с риском коммуникативных конфликтов. В этой связи формирование у школьников навыков взаимопонимания в поликультурной среде становится залогом успеха будущего международного сотрудничества.</a:t>
            </a:r>
            <a:endParaRPr sz="2000">
              <a:solidFill>
                <a:schemeClr val="dk1"/>
              </a:solidFill>
            </a:endParaRPr>
          </a:p>
          <a:p>
            <a:pPr marL="0" lvl="0" indent="457200" algn="just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Возможности традиционного урока для решения данной задачи ограничены, что обусловливает необходимость разработки гибких внеурочных форматов, способных компенсировать дефицит реальной межкультурной практики в рамках стандартной программы.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 txBox="1">
            <a:spLocks noGrp="1"/>
          </p:cNvSpPr>
          <p:nvPr>
            <p:ph type="body" idx="1"/>
          </p:nvPr>
        </p:nvSpPr>
        <p:spPr>
          <a:xfrm>
            <a:off x="478625" y="307525"/>
            <a:ext cx="8208000" cy="2328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ЦЕЛЬ ПРОГРАММЫ</a:t>
            </a:r>
            <a:endParaRPr sz="2000" b="1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Создание условий для развития языковых, коммуникативных и социокультурных компетенций учащихся, а также учебно-познавательной активности средствами англоязычного кинематографа.</a:t>
            </a:r>
            <a:endParaRPr sz="200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1000"/>
              </a:spcBef>
              <a:spcAft>
                <a:spcPts val="1000"/>
              </a:spcAft>
              <a:buNone/>
            </a:pPr>
            <a:endParaRPr sz="1900"/>
          </a:p>
        </p:txBody>
      </p:sp>
      <p:pic>
        <p:nvPicPr>
          <p:cNvPr id="120" name="Google Shape;12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7075" y="2516400"/>
            <a:ext cx="3947355" cy="2203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164600" y="199250"/>
            <a:ext cx="8846700" cy="4807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000" b="1">
                <a:solidFill>
                  <a:schemeClr val="dk1"/>
                </a:solidFill>
              </a:rPr>
              <a:t>ЗАДАЧИ ПРОГРАММЫ</a:t>
            </a:r>
            <a:endParaRPr sz="20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900">
              <a:solidFill>
                <a:srgbClr val="0F1115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0F1115"/>
                </a:solidFill>
              </a:rPr>
              <a:t>1. Образовательные: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spcBef>
                <a:spcPts val="120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</a:rPr>
              <a:t>формировать навыки аудирования, устной и письменной речи на английском языке;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</a:rPr>
              <a:t>обеспечить усвоение грамматического и лексического материала с опорой на фильмы;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</a:rPr>
              <a:t>развивать умения языковой догадки;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</a:rPr>
              <a:t>обучить структуре отзыва на фильм и создания афиши.</a:t>
            </a:r>
            <a:endParaRPr sz="2000">
              <a:solidFill>
                <a:srgbClr val="0F111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000"/>
              </a:spcAft>
              <a:buNone/>
            </a:pPr>
            <a:endParaRPr sz="285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>
            <a:spLocks noGrp="1"/>
          </p:cNvSpPr>
          <p:nvPr>
            <p:ph type="body" idx="1"/>
          </p:nvPr>
        </p:nvSpPr>
        <p:spPr>
          <a:xfrm>
            <a:off x="164600" y="199250"/>
            <a:ext cx="8846700" cy="4418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000" b="1">
                <a:solidFill>
                  <a:schemeClr val="dk1"/>
                </a:solidFill>
              </a:rPr>
              <a:t>ЗАДАЧИ ПРОГРАММЫ</a:t>
            </a:r>
            <a:endParaRPr sz="20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900">
              <a:solidFill>
                <a:srgbClr val="0F1115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0F1115"/>
                </a:solidFill>
              </a:rPr>
              <a:t>2. Развивающие: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spcBef>
                <a:spcPts val="120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</a:rPr>
              <a:t>развивать умения устного и письменного изложения мыслей;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</a:rPr>
              <a:t>способствовать проявлению организаторских способностей;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</a:rPr>
              <a:t>формировать навыки выделения главного, целеполагания и планирования деятельности.</a:t>
            </a:r>
            <a:endParaRPr sz="20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4"/>
          <p:cNvSpPr txBox="1">
            <a:spLocks noGrp="1"/>
          </p:cNvSpPr>
          <p:nvPr>
            <p:ph type="body" idx="1"/>
          </p:nvPr>
        </p:nvSpPr>
        <p:spPr>
          <a:xfrm>
            <a:off x="164600" y="199250"/>
            <a:ext cx="8846700" cy="4872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ЗАДАЧИ ПРОГРАММЫ</a:t>
            </a:r>
            <a:r>
              <a:rPr lang="ru" sz="1900">
                <a:solidFill>
                  <a:schemeClr val="dk1"/>
                </a:solidFill>
              </a:rPr>
              <a:t>  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900">
              <a:solidFill>
                <a:srgbClr val="0F1115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0F1115"/>
                </a:solidFill>
              </a:rPr>
              <a:t>3. Воспитательные: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F1115"/>
              </a:buClr>
              <a:buSzPts val="2000"/>
              <a:buChar char="●"/>
            </a:pPr>
            <a:r>
              <a:rPr lang="ru" sz="2000">
                <a:solidFill>
                  <a:srgbClr val="0F1115"/>
                </a:solidFill>
              </a:rPr>
              <a:t>воспитывать нравственные, коммуникативные качества и морально-психологическую устойчивость;</a:t>
            </a:r>
            <a:endParaRPr sz="2000">
              <a:solidFill>
                <a:srgbClr val="0F1115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Char char="●"/>
            </a:pPr>
            <a:r>
              <a:rPr lang="ru" sz="2000">
                <a:solidFill>
                  <a:srgbClr val="0F1115"/>
                </a:solidFill>
                <a:highlight>
                  <a:srgbClr val="FFFFFF"/>
                </a:highlight>
              </a:rPr>
              <a:t>воспитывать уважительное отношение к культурному многообразию окружающего мира (толерантность, эмпатию);</a:t>
            </a:r>
            <a:endParaRPr sz="2000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Char char="●"/>
            </a:pPr>
            <a:r>
              <a:rPr lang="ru" sz="2000">
                <a:solidFill>
                  <a:srgbClr val="0F1115"/>
                </a:solidFill>
                <a:highlight>
                  <a:srgbClr val="FFFFFF"/>
                </a:highlight>
              </a:rPr>
              <a:t>формировать готовность к межкультурному диалогу;</a:t>
            </a:r>
            <a:endParaRPr sz="2000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Char char="●"/>
            </a:pPr>
            <a:r>
              <a:rPr lang="ru" sz="2000">
                <a:solidFill>
                  <a:srgbClr val="0F1115"/>
                </a:solidFill>
              </a:rPr>
              <a:t>формировать осознанный подход к выбору киноматериала.</a:t>
            </a:r>
            <a:endParaRPr sz="2000">
              <a:solidFill>
                <a:srgbClr val="0F1115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20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5"/>
          <p:cNvSpPr txBox="1">
            <a:spLocks noGrp="1"/>
          </p:cNvSpPr>
          <p:nvPr>
            <p:ph type="ctrTitle"/>
          </p:nvPr>
        </p:nvSpPr>
        <p:spPr>
          <a:xfrm>
            <a:off x="88800" y="1371600"/>
            <a:ext cx="8976900" cy="24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/>
              <a:t>“Английский киноклуб” </a:t>
            </a:r>
            <a:endParaRPr sz="2000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/>
              <a:t>в МОУ “Лицей № 11 им.Т.И.Александровой г.Йошкар-Ола” </a:t>
            </a:r>
            <a:endParaRPr sz="2000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/>
              <a:t>работает с 2024 года. </a:t>
            </a:r>
            <a:endParaRPr sz="2000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/>
              <a:t>Программа рассчитана на весь учебный год </a:t>
            </a:r>
            <a:endParaRPr sz="2000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/>
              <a:t>1 раз в неделю для учеников 9-11 классов. 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2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631" r="13631"/>
          <a:stretch/>
        </p:blipFill>
        <p:spPr>
          <a:xfrm>
            <a:off x="466175" y="58475"/>
            <a:ext cx="2011674" cy="113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5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t="27563" b="27568"/>
          <a:stretch/>
        </p:blipFill>
        <p:spPr>
          <a:xfrm>
            <a:off x="3554950" y="58475"/>
            <a:ext cx="2011675" cy="113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5"/>
          <p:cNvPicPr preferRelativeResize="0">
            <a:picLocks noGrp="1"/>
          </p:cNvPicPr>
          <p:nvPr>
            <p:ph type="pic" idx="4"/>
          </p:nvPr>
        </p:nvPicPr>
        <p:blipFill rotWithShape="1">
          <a:blip r:embed="rId5">
            <a:alphaModFix/>
          </a:blip>
          <a:srcRect t="10115" b="10115"/>
          <a:stretch/>
        </p:blipFill>
        <p:spPr>
          <a:xfrm>
            <a:off x="6666150" y="3886200"/>
            <a:ext cx="2011675" cy="120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/>
          <p:cNvPicPr preferRelativeResize="0">
            <a:picLocks noGrp="1"/>
          </p:cNvPicPr>
          <p:nvPr>
            <p:ph type="pic" idx="5"/>
          </p:nvPr>
        </p:nvPicPr>
        <p:blipFill rotWithShape="1">
          <a:blip r:embed="rId6">
            <a:alphaModFix/>
          </a:blip>
          <a:srcRect t="10147" b="10147"/>
          <a:stretch/>
        </p:blipFill>
        <p:spPr>
          <a:xfrm>
            <a:off x="6666150" y="58475"/>
            <a:ext cx="2011675" cy="113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/>
          <p:cNvPicPr preferRelativeResize="0">
            <a:picLocks noGrp="1"/>
          </p:cNvPicPr>
          <p:nvPr>
            <p:ph type="pic" idx="8"/>
          </p:nvPr>
        </p:nvPicPr>
        <p:blipFill rotWithShape="1">
          <a:blip r:embed="rId7">
            <a:alphaModFix/>
          </a:blip>
          <a:srcRect t="11522" b="11514"/>
          <a:stretch/>
        </p:blipFill>
        <p:spPr>
          <a:xfrm>
            <a:off x="3554950" y="3886200"/>
            <a:ext cx="2011675" cy="120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5"/>
          <p:cNvPicPr preferRelativeResize="0">
            <a:picLocks noGrp="1"/>
          </p:cNvPicPr>
          <p:nvPr>
            <p:ph type="pic" idx="7"/>
          </p:nvPr>
        </p:nvPicPr>
        <p:blipFill rotWithShape="1">
          <a:blip r:embed="rId8">
            <a:alphaModFix/>
          </a:blip>
          <a:srcRect t="27581" b="27586"/>
          <a:stretch/>
        </p:blipFill>
        <p:spPr>
          <a:xfrm>
            <a:off x="442475" y="3886200"/>
            <a:ext cx="2012950" cy="120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6"/>
          <p:cNvSpPr txBox="1">
            <a:spLocks noGrp="1"/>
          </p:cNvSpPr>
          <p:nvPr>
            <p:ph type="subTitle" idx="1"/>
          </p:nvPr>
        </p:nvSpPr>
        <p:spPr>
          <a:xfrm>
            <a:off x="533400" y="2186676"/>
            <a:ext cx="8077200" cy="159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" sz="2000">
                <a:solidFill>
                  <a:schemeClr val="dk1"/>
                </a:solidFill>
              </a:rPr>
              <a:t>2024-2025 учебный год:</a:t>
            </a:r>
            <a:endParaRPr sz="20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" sz="2000">
                <a:solidFill>
                  <a:schemeClr val="dk1"/>
                </a:solidFill>
              </a:rPr>
              <a:t>библиографические фильмы, </a:t>
            </a:r>
            <a:endParaRPr sz="20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" sz="2000">
                <a:solidFill>
                  <a:schemeClr val="dk1"/>
                </a:solidFill>
              </a:rPr>
              <a:t>основанные на реальных событиях</a:t>
            </a:r>
            <a:endParaRPr sz="20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1900"/>
          </a:p>
        </p:txBody>
      </p:sp>
      <p:pic>
        <p:nvPicPr>
          <p:cNvPr id="152" name="Google Shape;152;p26"/>
          <p:cNvPicPr preferRelativeResize="0">
            <a:picLocks noGrp="1"/>
          </p:cNvPicPr>
          <p:nvPr>
            <p:ph type="pic" idx="3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713752" y="20472"/>
            <a:ext cx="1287372" cy="1783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6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6824"/>
            <a:ext cx="1344521" cy="1783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6"/>
          <p:cNvPicPr preferRelativeResize="0">
            <a:picLocks noGrp="1"/>
          </p:cNvPicPr>
          <p:nvPr>
            <p:ph type="pic" idx="4"/>
          </p:nvPr>
        </p:nvPicPr>
        <p:blipFill rotWithShape="1">
          <a:blip r:embed="rId5">
            <a:alphaModFix/>
          </a:blip>
          <a:srcRect/>
          <a:stretch/>
        </p:blipFill>
        <p:spPr>
          <a:xfrm>
            <a:off x="6553200" y="0"/>
            <a:ext cx="1405890" cy="1783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6"/>
          <p:cNvPicPr preferRelativeResize="0">
            <a:picLocks noGrp="1"/>
          </p:cNvPicPr>
          <p:nvPr>
            <p:ph type="pic" idx="5"/>
          </p:nvPr>
        </p:nvPicPr>
        <p:blipFill rotWithShape="1">
          <a:blip r:embed="rId6">
            <a:alphaModFix/>
          </a:blip>
          <a:srcRect/>
          <a:stretch/>
        </p:blipFill>
        <p:spPr>
          <a:xfrm>
            <a:off x="5334000" y="3500379"/>
            <a:ext cx="1218642" cy="1643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6"/>
          <p:cNvPicPr preferRelativeResize="0">
            <a:picLocks noGrp="1"/>
          </p:cNvPicPr>
          <p:nvPr>
            <p:ph type="pic" idx="7"/>
          </p:nvPr>
        </p:nvPicPr>
        <p:blipFill rotWithShape="1">
          <a:blip r:embed="rId7">
            <a:alphaModFix/>
          </a:blip>
          <a:srcRect/>
          <a:stretch/>
        </p:blipFill>
        <p:spPr>
          <a:xfrm>
            <a:off x="2133600" y="3544274"/>
            <a:ext cx="1306932" cy="1599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7"/>
          <p:cNvSpPr txBox="1">
            <a:spLocks noGrp="1"/>
          </p:cNvSpPr>
          <p:nvPr>
            <p:ph type="subTitle" idx="1"/>
          </p:nvPr>
        </p:nvSpPr>
        <p:spPr>
          <a:xfrm>
            <a:off x="72600" y="2120300"/>
            <a:ext cx="8998800" cy="1392300"/>
          </a:xfrm>
          <a:prstGeom prst="rect">
            <a:avLst/>
          </a:prstGeom>
        </p:spPr>
        <p:txBody>
          <a:bodyPr spcFirstLastPara="1" wrap="square" lIns="91425" tIns="45700" rIns="91425" bIns="91425" anchor="t" anchorCtr="0">
            <a:normAutofit/>
          </a:bodyPr>
          <a:lstStyle/>
          <a:p>
            <a:pPr marL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ru" sz="2020">
                <a:solidFill>
                  <a:schemeClr val="dk1"/>
                </a:solidFill>
              </a:rPr>
              <a:t>2025-2026 учебный год: </a:t>
            </a:r>
            <a:endParaRPr sz="202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SzPts val="1018"/>
              <a:buNone/>
            </a:pPr>
            <a:r>
              <a:rPr lang="ru" sz="2020">
                <a:solidFill>
                  <a:schemeClr val="dk1"/>
                </a:solidFill>
              </a:rPr>
              <a:t>фильмы, направленные на развитие </a:t>
            </a:r>
            <a:endParaRPr sz="202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95000"/>
              </a:lnSpc>
              <a:spcBef>
                <a:spcPts val="1000"/>
              </a:spcBef>
              <a:spcAft>
                <a:spcPts val="1000"/>
              </a:spcAft>
              <a:buSzPts val="1018"/>
              <a:buNone/>
            </a:pPr>
            <a:r>
              <a:rPr lang="ru" sz="2020">
                <a:solidFill>
                  <a:schemeClr val="dk1"/>
                </a:solidFill>
              </a:rPr>
              <a:t>навыков межкультурной коммуникации </a:t>
            </a:r>
            <a:endParaRPr sz="2020">
              <a:solidFill>
                <a:schemeClr val="dk1"/>
              </a:solidFill>
            </a:endParaRPr>
          </a:p>
        </p:txBody>
      </p:sp>
      <p:pic>
        <p:nvPicPr>
          <p:cNvPr id="163" name="Google Shape;163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9387" y="163313"/>
            <a:ext cx="1204005" cy="1783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67075" y="151866"/>
            <a:ext cx="1204013" cy="1806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71675" y="169059"/>
            <a:ext cx="1204013" cy="1771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4150" y="3383370"/>
            <a:ext cx="1204012" cy="1782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207074" y="3377327"/>
            <a:ext cx="1204013" cy="1807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8"/>
          <p:cNvSpPr txBox="1">
            <a:spLocks noGrp="1"/>
          </p:cNvSpPr>
          <p:nvPr>
            <p:ph type="title"/>
          </p:nvPr>
        </p:nvSpPr>
        <p:spPr>
          <a:xfrm>
            <a:off x="2895600" y="91440"/>
            <a:ext cx="4572000" cy="11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/>
              <a:t>ЭТАПЫ РАБОТЫ</a:t>
            </a:r>
            <a:endParaRPr sz="2000" b="1"/>
          </a:p>
        </p:txBody>
      </p:sp>
      <p:sp>
        <p:nvSpPr>
          <p:cNvPr id="173" name="Google Shape;173;p28"/>
          <p:cNvSpPr/>
          <p:nvPr/>
        </p:nvSpPr>
        <p:spPr>
          <a:xfrm>
            <a:off x="4734175" y="3074875"/>
            <a:ext cx="4169100" cy="13830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28"/>
          <p:cNvSpPr txBox="1"/>
          <p:nvPr/>
        </p:nvSpPr>
        <p:spPr>
          <a:xfrm>
            <a:off x="372310" y="1428641"/>
            <a:ext cx="493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подготовительный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8"/>
          <p:cNvSpPr/>
          <p:nvPr/>
        </p:nvSpPr>
        <p:spPr>
          <a:xfrm>
            <a:off x="2589244" y="2005797"/>
            <a:ext cx="3659100" cy="12291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8"/>
          <p:cNvSpPr/>
          <p:nvPr/>
        </p:nvSpPr>
        <p:spPr>
          <a:xfrm>
            <a:off x="434906" y="1107500"/>
            <a:ext cx="3548700" cy="11040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28"/>
          <p:cNvSpPr txBox="1"/>
          <p:nvPr/>
        </p:nvSpPr>
        <p:spPr>
          <a:xfrm>
            <a:off x="2628900" y="2401511"/>
            <a:ext cx="3886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демонстрационный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8"/>
          <p:cNvSpPr txBox="1"/>
          <p:nvPr/>
        </p:nvSpPr>
        <p:spPr>
          <a:xfrm>
            <a:off x="4658631" y="3504787"/>
            <a:ext cx="5299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постдемонстрационный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9"/>
          <p:cNvSpPr txBox="1">
            <a:spLocks noGrp="1"/>
          </p:cNvSpPr>
          <p:nvPr>
            <p:ph type="sldNum" idx="12"/>
          </p:nvPr>
        </p:nvSpPr>
        <p:spPr>
          <a:xfrm>
            <a:off x="6705600" y="3617595"/>
            <a:ext cx="2133600" cy="1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"/>
              <a:t>11</a:t>
            </a:fld>
            <a:endParaRPr/>
          </a:p>
        </p:txBody>
      </p:sp>
      <p:sp>
        <p:nvSpPr>
          <p:cNvPr id="184" name="Google Shape;184;p29"/>
          <p:cNvSpPr txBox="1"/>
          <p:nvPr/>
        </p:nvSpPr>
        <p:spPr>
          <a:xfrm>
            <a:off x="196685" y="735788"/>
            <a:ext cx="4930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ПОДГОТОВИТЕЛЬНЫЙ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9"/>
          <p:cNvSpPr/>
          <p:nvPr/>
        </p:nvSpPr>
        <p:spPr>
          <a:xfrm>
            <a:off x="196681" y="383900"/>
            <a:ext cx="3548700" cy="1104000"/>
          </a:xfrm>
          <a:prstGeom prst="rightArrow">
            <a:avLst>
              <a:gd name="adj1" fmla="val 53787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6" name="Google Shape;18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49889" y="3514551"/>
            <a:ext cx="3540886" cy="150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965499"/>
            <a:ext cx="1815724" cy="25976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9"/>
          <p:cNvSpPr txBox="1"/>
          <p:nvPr/>
        </p:nvSpPr>
        <p:spPr>
          <a:xfrm>
            <a:off x="4073650" y="502450"/>
            <a:ext cx="4930500" cy="164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введение лексики;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прогнозирование;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актуализация опорных знаний учеников о проблеме, историческом периоде, раскрываемых в фильме;</a:t>
            </a:r>
            <a:endParaRPr sz="2000">
              <a:solidFill>
                <a:schemeClr val="dk1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</p:txBody>
      </p:sp>
      <p:pic>
        <p:nvPicPr>
          <p:cNvPr id="189" name="Google Shape;189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50850" y="2700924"/>
            <a:ext cx="3017110" cy="198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/>
          <p:nvPr/>
        </p:nvSpPr>
        <p:spPr>
          <a:xfrm>
            <a:off x="257044" y="240328"/>
            <a:ext cx="3659100" cy="12291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30"/>
          <p:cNvSpPr txBox="1"/>
          <p:nvPr/>
        </p:nvSpPr>
        <p:spPr>
          <a:xfrm>
            <a:off x="186250" y="654775"/>
            <a:ext cx="3800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ДЕМОНСТРАЦИОННЫЙ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30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27563" b="27568"/>
          <a:stretch/>
        </p:blipFill>
        <p:spPr>
          <a:xfrm>
            <a:off x="265225" y="2095875"/>
            <a:ext cx="2738298" cy="1229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9600" y="3593700"/>
            <a:ext cx="2689546" cy="144005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30"/>
          <p:cNvSpPr txBox="1"/>
          <p:nvPr/>
        </p:nvSpPr>
        <p:spPr>
          <a:xfrm>
            <a:off x="4398500" y="567400"/>
            <a:ext cx="4352400" cy="247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Проверка понимания в формате: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вопрос - ответ;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правда - ложь;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заполнение пропусков;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сопоставление;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викторина.</a:t>
            </a:r>
            <a:endParaRPr sz="2000">
              <a:solidFill>
                <a:schemeClr val="dk1"/>
              </a:solidFill>
            </a:endParaRPr>
          </a:p>
        </p:txBody>
      </p:sp>
      <p:pic>
        <p:nvPicPr>
          <p:cNvPr id="199" name="Google Shape;199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96750" y="3379430"/>
            <a:ext cx="3245848" cy="1522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55923" y="3199650"/>
            <a:ext cx="2864053" cy="17526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1"/>
          <p:cNvSpPr txBox="1">
            <a:spLocks noGrp="1"/>
          </p:cNvSpPr>
          <p:nvPr>
            <p:ph type="sldNum" idx="12"/>
          </p:nvPr>
        </p:nvSpPr>
        <p:spPr>
          <a:xfrm>
            <a:off x="6705600" y="3617595"/>
            <a:ext cx="2133600" cy="1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"/>
              <a:t>13</a:t>
            </a:fld>
            <a:endParaRPr/>
          </a:p>
        </p:txBody>
      </p:sp>
      <p:sp>
        <p:nvSpPr>
          <p:cNvPr id="206" name="Google Shape;206;p31"/>
          <p:cNvSpPr/>
          <p:nvPr/>
        </p:nvSpPr>
        <p:spPr>
          <a:xfrm>
            <a:off x="54150" y="-43375"/>
            <a:ext cx="4572000" cy="1383000"/>
          </a:xfrm>
          <a:prstGeom prst="rightArrow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31"/>
          <p:cNvSpPr txBox="1"/>
          <p:nvPr/>
        </p:nvSpPr>
        <p:spPr>
          <a:xfrm>
            <a:off x="54156" y="417265"/>
            <a:ext cx="529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ПОСТДЕМОНСТРАЦИОННЫЙ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p3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96324" y="2195202"/>
            <a:ext cx="1513776" cy="2997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31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t="12786" b="12793"/>
          <a:stretch/>
        </p:blipFill>
        <p:spPr>
          <a:xfrm>
            <a:off x="3194375" y="3491075"/>
            <a:ext cx="2713326" cy="165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1"/>
          <p:cNvPicPr preferRelativeResize="0">
            <a:picLocks noGrp="1"/>
          </p:cNvPicPr>
          <p:nvPr>
            <p:ph type="pic" idx="4"/>
          </p:nvPr>
        </p:nvPicPr>
        <p:blipFill rotWithShape="1">
          <a:blip r:embed="rId5">
            <a:alphaModFix/>
          </a:blip>
          <a:srcRect/>
          <a:stretch/>
        </p:blipFill>
        <p:spPr>
          <a:xfrm>
            <a:off x="6943175" y="2824325"/>
            <a:ext cx="1721724" cy="2366851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31"/>
          <p:cNvSpPr txBox="1"/>
          <p:nvPr/>
        </p:nvSpPr>
        <p:spPr>
          <a:xfrm>
            <a:off x="4723350" y="90950"/>
            <a:ext cx="4212300" cy="299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</a:rPr>
              <a:t>Творческие задания: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пост в соцсетях;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пост для видеоблога;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афиша;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перевод и озвучивание фрагмента;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дискуссия профориентационной направленности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проекты- презентации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2"/>
          <p:cNvSpPr txBox="1">
            <a:spLocks noGrp="1"/>
          </p:cNvSpPr>
          <p:nvPr>
            <p:ph type="title"/>
          </p:nvPr>
        </p:nvSpPr>
        <p:spPr>
          <a:xfrm>
            <a:off x="1676400" y="228600"/>
            <a:ext cx="5791200" cy="10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/>
              <a:t>ЦИФРОВЫЕ РЕСУРСЫ</a:t>
            </a:r>
            <a:endParaRPr sz="2000" b="1"/>
          </a:p>
        </p:txBody>
      </p:sp>
      <p:sp>
        <p:nvSpPr>
          <p:cNvPr id="217" name="Google Shape;217;p32"/>
          <p:cNvSpPr>
            <a:spLocks noGrp="1"/>
          </p:cNvSpPr>
          <p:nvPr>
            <p:ph type="body" idx="1"/>
          </p:nvPr>
        </p:nvSpPr>
        <p:spPr>
          <a:xfrm>
            <a:off x="543575" y="1143000"/>
            <a:ext cx="8307900" cy="3886200"/>
          </a:xfrm>
          <a:prstGeom prst="roundRect">
            <a:avLst>
              <a:gd name="adj" fmla="val 5506"/>
            </a:avLst>
          </a:prstGeom>
          <a:solidFill>
            <a:srgbClr val="F1EEC6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85750" lvl="0" indent="0" algn="l" rtl="0">
              <a:lnSpc>
                <a:spcPct val="6875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GOOGLE.DOCS</a:t>
            </a:r>
            <a:endParaRPr sz="2000" b="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MAGIC SCHOOL TOOLS - DEEP SEEK</a:t>
            </a:r>
            <a:endParaRPr sz="2000" b="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PERPLEXITY</a:t>
            </a:r>
            <a:endParaRPr sz="2000" b="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CONVERTER APP (SPEECH2TEXT)</a:t>
            </a:r>
            <a:endParaRPr sz="2000" b="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PLICKERS - DIA CLASS</a:t>
            </a:r>
            <a:endParaRPr sz="2000" b="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QUIZLET - УДОБА - UMAIGRA</a:t>
            </a:r>
            <a:endParaRPr sz="2000" b="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CAPCUT</a:t>
            </a:r>
            <a:endParaRPr sz="2000" b="0">
              <a:solidFill>
                <a:schemeClr val="dk1"/>
              </a:solidFill>
            </a:endParaRPr>
          </a:p>
          <a:p>
            <a:pPr marL="285750" lvl="0" indent="-250190" algn="l" rtl="0">
              <a:lnSpc>
                <a:spcPct val="6875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</a:pPr>
            <a:r>
              <a:rPr lang="ru" sz="2000" b="0">
                <a:solidFill>
                  <a:schemeClr val="dk1"/>
                </a:solidFill>
              </a:rPr>
              <a:t>QWEN CHAT</a:t>
            </a:r>
            <a:endParaRPr sz="2000" b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3"/>
          <p:cNvSpPr txBox="1">
            <a:spLocks noGrp="1"/>
          </p:cNvSpPr>
          <p:nvPr>
            <p:ph type="title"/>
          </p:nvPr>
        </p:nvSpPr>
        <p:spPr>
          <a:xfrm>
            <a:off x="2308800" y="773173"/>
            <a:ext cx="4526400" cy="4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/>
              <a:t>QUIZLET</a:t>
            </a:r>
            <a:endParaRPr sz="2000" b="1" u="sng"/>
          </a:p>
        </p:txBody>
      </p:sp>
      <p:pic>
        <p:nvPicPr>
          <p:cNvPr id="223" name="Google Shape;22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72450" y="1304522"/>
            <a:ext cx="2133600" cy="3637578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3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0700" y="1105250"/>
            <a:ext cx="6410424" cy="3922801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34"/>
          <p:cNvSpPr txBox="1"/>
          <p:nvPr/>
        </p:nvSpPr>
        <p:spPr>
          <a:xfrm>
            <a:off x="2178663" y="513275"/>
            <a:ext cx="4894500" cy="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>
                <a:solidFill>
                  <a:schemeClr val="dk1"/>
                </a:solidFill>
              </a:rPr>
              <a:t>UMAIGRA</a:t>
            </a:r>
            <a:endParaRPr sz="2000" b="1" u="sng">
              <a:solidFill>
                <a:schemeClr val="dk1"/>
              </a:solidFill>
            </a:endParaRPr>
          </a:p>
        </p:txBody>
      </p:sp>
      <p:sp>
        <p:nvSpPr>
          <p:cNvPr id="231" name="Google Shape;231;p34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5"/>
          <p:cNvSpPr txBox="1">
            <a:spLocks noGrp="1"/>
          </p:cNvSpPr>
          <p:nvPr>
            <p:ph type="title"/>
          </p:nvPr>
        </p:nvSpPr>
        <p:spPr>
          <a:xfrm>
            <a:off x="2035750" y="651347"/>
            <a:ext cx="5486400" cy="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/>
              <a:t>CONVERTER APP</a:t>
            </a:r>
            <a:endParaRPr sz="2000" b="1" u="sng"/>
          </a:p>
        </p:txBody>
      </p:sp>
      <p:sp>
        <p:nvSpPr>
          <p:cNvPr id="237" name="Google Shape;237;p35"/>
          <p:cNvSpPr txBox="1">
            <a:spLocks noGrp="1"/>
          </p:cNvSpPr>
          <p:nvPr>
            <p:ph type="sldNum" idx="12"/>
          </p:nvPr>
        </p:nvSpPr>
        <p:spPr>
          <a:xfrm>
            <a:off x="6705600" y="4823460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17</a:t>
            </a:fld>
            <a:endParaRPr/>
          </a:p>
        </p:txBody>
      </p:sp>
      <p:pic>
        <p:nvPicPr>
          <p:cNvPr id="238" name="Google Shape;23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" y="1303025"/>
            <a:ext cx="4229101" cy="2355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78125" y="3112309"/>
            <a:ext cx="3829053" cy="2031191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35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6"/>
          <p:cNvSpPr txBox="1">
            <a:spLocks noGrp="1"/>
          </p:cNvSpPr>
          <p:nvPr>
            <p:ph type="title"/>
          </p:nvPr>
        </p:nvSpPr>
        <p:spPr>
          <a:xfrm>
            <a:off x="207925" y="490825"/>
            <a:ext cx="8835900" cy="5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 dirty="0"/>
              <a:t>PLICKERS - Scan Class - Dia Class</a:t>
            </a:r>
            <a:endParaRPr sz="2000" b="1" u="sng" dirty="0"/>
          </a:p>
        </p:txBody>
      </p:sp>
      <p:pic>
        <p:nvPicPr>
          <p:cNvPr id="246" name="Google Shape;246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" y="963229"/>
            <a:ext cx="2514600" cy="1346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6" descr="C:\Users\User-411-12\Downloads\2025-03-31_10-31-54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00000" y="2033681"/>
            <a:ext cx="2800349" cy="1450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36" descr="C:\Users\User-411-12\Downloads\2025-03-31_10-15-48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638351" y="1443312"/>
            <a:ext cx="3037911" cy="1552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411905"/>
            <a:ext cx="3245848" cy="1522996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36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7"/>
          <p:cNvSpPr txBox="1">
            <a:spLocks noGrp="1"/>
          </p:cNvSpPr>
          <p:nvPr>
            <p:ph type="title"/>
          </p:nvPr>
        </p:nvSpPr>
        <p:spPr>
          <a:xfrm>
            <a:off x="2317275" y="481700"/>
            <a:ext cx="4831500" cy="4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/>
              <a:t>PERPLEXITY </a:t>
            </a:r>
            <a:endParaRPr sz="2000" b="1" u="sng"/>
          </a:p>
        </p:txBody>
      </p:sp>
      <p:sp>
        <p:nvSpPr>
          <p:cNvPr id="256" name="Google Shape;256;p37"/>
          <p:cNvSpPr txBox="1"/>
          <p:nvPr/>
        </p:nvSpPr>
        <p:spPr>
          <a:xfrm>
            <a:off x="0" y="968900"/>
            <a:ext cx="9144000" cy="40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Desmond’s speech at the court-martial with 1 word in each gap.</a:t>
            </a: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When the Japanese attacked Pearl Harbor, I took it personal. Everyone I knew was on (1)_______________ to join up, including me. There were two men in my home town...declared 4-F unfit. They (2)________________ themselves because they couldn't serve. I had a (3)____________ in a defense plant and I could've taken a deferment, but that ain't right. It isn't right that other men should (4)______________ and die, that I would just be sitting at home safe. I need to serve. I got the energy and the passion to serve as a (5)________________. Right in the middle with the other guys. No less danger, just... While everybody else is taking life, I'm going to be (6)______________________ it. With the world so set on tearing itself apart, it doesn't seem like such a bad thing to me to want to put a little bit of it back together.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37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8"/>
          <p:cNvSpPr txBox="1">
            <a:spLocks noGrp="1"/>
          </p:cNvSpPr>
          <p:nvPr>
            <p:ph type="title"/>
          </p:nvPr>
        </p:nvSpPr>
        <p:spPr>
          <a:xfrm>
            <a:off x="2057400" y="492874"/>
            <a:ext cx="4485000" cy="5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/>
              <a:t>MAGIC SCHOOL TOOLS</a:t>
            </a:r>
            <a:endParaRPr sz="2000" b="1" u="sng"/>
          </a:p>
        </p:txBody>
      </p:sp>
      <p:sp>
        <p:nvSpPr>
          <p:cNvPr id="263" name="Google Shape;263;p38"/>
          <p:cNvSpPr txBox="1"/>
          <p:nvPr/>
        </p:nvSpPr>
        <p:spPr>
          <a:xfrm>
            <a:off x="457200" y="1089265"/>
            <a:ext cx="8153400" cy="40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Watch up to 12:55 and choose the correct answer.</a:t>
            </a:r>
            <a:endParaRPr sz="2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arabicParenR"/>
            </a:pPr>
            <a:r>
              <a:rPr lang="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What’s the main character’s name?</a:t>
            </a:r>
            <a:endParaRPr sz="2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a)	Charles Herman	b)	John Nash	c)	Martin Hansen</a:t>
            </a:r>
            <a:endParaRPr sz="2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	The main character is a…</a:t>
            </a:r>
            <a:endParaRPr sz="2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a)	mathematician 	b)	chemist	c)	physicist </a:t>
            </a:r>
            <a:endParaRPr sz="2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	How long did he spend in the library?</a:t>
            </a:r>
            <a:endParaRPr sz="2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a)	2 hours	b)	20 minutes	c)	2 days</a:t>
            </a:r>
            <a:endParaRPr sz="2000"/>
          </a:p>
        </p:txBody>
      </p:sp>
      <p:sp>
        <p:nvSpPr>
          <p:cNvPr id="264" name="Google Shape;264;p38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9"/>
          <p:cNvSpPr txBox="1">
            <a:spLocks noGrp="1"/>
          </p:cNvSpPr>
          <p:nvPr>
            <p:ph type="title"/>
          </p:nvPr>
        </p:nvSpPr>
        <p:spPr>
          <a:xfrm>
            <a:off x="2464500" y="838125"/>
            <a:ext cx="4424700" cy="64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/>
              <a:t>CAPCUT</a:t>
            </a:r>
            <a:endParaRPr sz="2000" b="1" u="sng"/>
          </a:p>
        </p:txBody>
      </p:sp>
      <p:pic>
        <p:nvPicPr>
          <p:cNvPr id="270" name="Google Shape;270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84850" y="1486450"/>
            <a:ext cx="5831510" cy="3148099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9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0"/>
          <p:cNvSpPr txBox="1">
            <a:spLocks noGrp="1"/>
          </p:cNvSpPr>
          <p:nvPr>
            <p:ph type="title"/>
          </p:nvPr>
        </p:nvSpPr>
        <p:spPr>
          <a:xfrm>
            <a:off x="2429475" y="501525"/>
            <a:ext cx="4431300" cy="7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u="sng"/>
              <a:t>QWEN CHAT</a:t>
            </a:r>
            <a:endParaRPr sz="2000" b="1" u="sng"/>
          </a:p>
        </p:txBody>
      </p:sp>
      <p:pic>
        <p:nvPicPr>
          <p:cNvPr id="277" name="Google Shape;277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18" y="1314450"/>
            <a:ext cx="6812257" cy="3771902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40"/>
          <p:cNvSpPr txBox="1"/>
          <p:nvPr/>
        </p:nvSpPr>
        <p:spPr>
          <a:xfrm>
            <a:off x="1052525" y="80125"/>
            <a:ext cx="7254900" cy="6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ПРИМЕРЫ ИСПОЛЬЗОВАНИЯ ЦИФРОВЫХ РЕСУРСОВ</a:t>
            </a:r>
            <a:endParaRPr sz="20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1"/>
          <p:cNvSpPr txBox="1"/>
          <p:nvPr/>
        </p:nvSpPr>
        <p:spPr>
          <a:xfrm>
            <a:off x="716850" y="491600"/>
            <a:ext cx="7807200" cy="4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chemeClr val="dk1"/>
                </a:solidFill>
              </a:rPr>
              <a:t>КОЛИЧЕСТВО УЧАСТНИКОВ КИНОКЛУБА</a:t>
            </a:r>
            <a:endParaRPr sz="2000" b="1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2024-2025 учебный год - 15 человек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2025-2026 учебный год - 20 человек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42" descr="Диаграмма ответов в Формах. Вопрос: Тебе понравились фильмы, которые смотрели на заседаниях клуба?. Количество ответов: 15 ответов." title="Тебе понравились фильмы, которые смотрели на заседаниях клуба?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26175"/>
            <a:ext cx="4898376" cy="206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42" descr="Диаграмма ответов в Формах. Вопрос: Порекомендовала бы ты просмотренные фильмы друзьям/родным?. Количество ответов: 15 ответов." title="Порекомендовала бы ты просмотренные фильмы друзьям/родным?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76200" y="2968375"/>
            <a:ext cx="5167800" cy="2175126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42"/>
          <p:cNvSpPr txBox="1"/>
          <p:nvPr/>
        </p:nvSpPr>
        <p:spPr>
          <a:xfrm>
            <a:off x="0" y="0"/>
            <a:ext cx="9144000" cy="12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>
                <a:solidFill>
                  <a:schemeClr val="dk1"/>
                </a:solidFill>
              </a:rPr>
              <a:t>ОПРОС УЧАСТНИКОВ КИНОКЛУБА В КОНЦЕ ПЕРВОГО ГОДА РАБОТЫ </a:t>
            </a:r>
            <a:endParaRPr sz="1800" b="1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" sz="1800" b="1">
                <a:solidFill>
                  <a:schemeClr val="dk1"/>
                </a:solidFill>
              </a:rPr>
              <a:t>С ЦЕЛЬЮ ВЫЯВЛЕНИЯ НЕДОРАБОТОК И </a:t>
            </a:r>
            <a:endParaRPr sz="1800" b="1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ru" sz="1800" b="1">
                <a:solidFill>
                  <a:schemeClr val="dk1"/>
                </a:solidFill>
              </a:rPr>
              <a:t>ОПРЕДЕЛЕНИЯ ПЕРЕСПЕКТИВ ДАЛЬНЕЙШЕГО РАЗВИТИЯ КЛУБА</a:t>
            </a:r>
            <a:endParaRPr sz="18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43" descr="Диаграмма ответов в Формах. Вопрос: Тебя устраивал график работы клуба?. Количество ответов: 15 ответов." title="Тебя устраивал график работы клуба?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629079" cy="2790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3" descr="Диаграмма ответов в Формах. Вопрос: Какой формат работы клуба ты бы предпочёл в будущем?. Количество ответов: 15 ответов." title="Какой формат работы клуба ты бы предпочёл в будущем?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91525" y="2427700"/>
            <a:ext cx="6452475" cy="271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44" title="Получено очков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450776" cy="460705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44"/>
          <p:cNvSpPr txBox="1"/>
          <p:nvPr/>
        </p:nvSpPr>
        <p:spPr>
          <a:xfrm>
            <a:off x="7280100" y="1108850"/>
            <a:ext cx="1863900" cy="25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вертикаль </a:t>
            </a:r>
            <a:r>
              <a:rPr lang="ru" sz="2000">
                <a:solidFill>
                  <a:schemeClr val="dk1"/>
                </a:solidFill>
              </a:rPr>
              <a:t>-  количество человек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горизонталь </a:t>
            </a:r>
            <a:r>
              <a:rPr lang="ru" sz="2000">
                <a:solidFill>
                  <a:schemeClr val="dk1"/>
                </a:solidFill>
              </a:rPr>
              <a:t>- процент правильных ответов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Google Shape;307;p45" title="Получено очков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49000"/>
            <a:ext cx="7332999" cy="4534251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45"/>
          <p:cNvSpPr txBox="1"/>
          <p:nvPr/>
        </p:nvSpPr>
        <p:spPr>
          <a:xfrm>
            <a:off x="7280100" y="1108850"/>
            <a:ext cx="1863900" cy="25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вертикаль </a:t>
            </a:r>
            <a:r>
              <a:rPr lang="ru" sz="2000">
                <a:solidFill>
                  <a:schemeClr val="dk1"/>
                </a:solidFill>
              </a:rPr>
              <a:t>-  количество человек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горизонталь </a:t>
            </a:r>
            <a:r>
              <a:rPr lang="ru" sz="2000">
                <a:solidFill>
                  <a:schemeClr val="dk1"/>
                </a:solidFill>
              </a:rPr>
              <a:t>- процент правильных ответов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46" title="Получено очков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5825" y="-96650"/>
            <a:ext cx="7234749" cy="4479525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46"/>
          <p:cNvSpPr txBox="1"/>
          <p:nvPr/>
        </p:nvSpPr>
        <p:spPr>
          <a:xfrm>
            <a:off x="7280100" y="1108850"/>
            <a:ext cx="1863900" cy="25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вертикаль </a:t>
            </a:r>
            <a:r>
              <a:rPr lang="ru" sz="2000">
                <a:solidFill>
                  <a:schemeClr val="dk1"/>
                </a:solidFill>
              </a:rPr>
              <a:t>-  количество человек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горизонталь </a:t>
            </a:r>
            <a:r>
              <a:rPr lang="ru" sz="2000">
                <a:solidFill>
                  <a:schemeClr val="dk1"/>
                </a:solidFill>
              </a:rPr>
              <a:t>- процент правильных ответов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Google Shape;319;p47" title="Получено очков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365501" cy="4560463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47"/>
          <p:cNvSpPr txBox="1"/>
          <p:nvPr/>
        </p:nvSpPr>
        <p:spPr>
          <a:xfrm>
            <a:off x="7280100" y="1108850"/>
            <a:ext cx="1863900" cy="25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вертикаль </a:t>
            </a:r>
            <a:r>
              <a:rPr lang="ru" sz="2000">
                <a:solidFill>
                  <a:schemeClr val="dk1"/>
                </a:solidFill>
              </a:rPr>
              <a:t>-  количество человек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u="sng">
                <a:solidFill>
                  <a:schemeClr val="dk1"/>
                </a:solidFill>
              </a:rPr>
              <a:t>горизонталь </a:t>
            </a:r>
            <a:r>
              <a:rPr lang="ru" sz="2000">
                <a:solidFill>
                  <a:schemeClr val="dk1"/>
                </a:solidFill>
              </a:rPr>
              <a:t>- процент правильных ответов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8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000" b="1">
                <a:solidFill>
                  <a:srgbClr val="0F1115"/>
                </a:solidFill>
                <a:highlight>
                  <a:srgbClr val="FFFFFF"/>
                </a:highlight>
              </a:rPr>
              <a:t>РЕЗУЛЬТАТЫ</a:t>
            </a:r>
            <a:endParaRPr sz="2000" b="1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  <a:highlight>
                  <a:srgbClr val="FFFFFF"/>
                </a:highlight>
              </a:rPr>
              <a:t>За 2 года участниками клуба было просмотрено и проанализировано 11 художественных фильмов о 6 выдающихся личностях. Пополнен словарный запас на 200 лексических единиц, в том числе фраз и идиом. </a:t>
            </a:r>
            <a:endParaRPr sz="2000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  <a:highlight>
                  <a:srgbClr val="FFFFFF"/>
                </a:highlight>
              </a:rPr>
              <a:t>Научились составлять рецензию по плану (в устном и письменном виде), формировать видеоотчёты, участвовать в дискуссиях, составлять проекты.</a:t>
            </a:r>
            <a:endParaRPr sz="2000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Roboto"/>
              <a:buChar char="●"/>
            </a:pPr>
            <a:r>
              <a:rPr lang="ru" sz="2000">
                <a:solidFill>
                  <a:srgbClr val="0F1115"/>
                </a:solidFill>
                <a:highlight>
                  <a:srgbClr val="FFFFFF"/>
                </a:highlight>
              </a:rPr>
              <a:t>Ученики 10 класса разработали 3 исследовательских проекта на основе работы киноклуба, связанных с межкультурной коммуникацией и кинематографом.</a:t>
            </a:r>
            <a:endParaRPr sz="2000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F1115"/>
              </a:buClr>
              <a:buSzPts val="2000"/>
              <a:buFont typeface="Arial"/>
              <a:buChar char="●"/>
            </a:pPr>
            <a:r>
              <a:rPr lang="ru" sz="2000">
                <a:solidFill>
                  <a:srgbClr val="0F1115"/>
                </a:solidFill>
                <a:highlight>
                  <a:srgbClr val="FFFFFF"/>
                </a:highlight>
              </a:rPr>
              <a:t>Познакомились с основами теории межкультурной коммуникации, попробовали сравнить культуры с опорой на научные теории, осознали необходимость толерантного отношения к различиям культур.</a:t>
            </a:r>
            <a:endParaRPr sz="2000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9"/>
          <p:cNvSpPr txBox="1">
            <a:spLocks noGrp="1"/>
          </p:cNvSpPr>
          <p:nvPr>
            <p:ph type="title"/>
          </p:nvPr>
        </p:nvSpPr>
        <p:spPr>
          <a:xfrm>
            <a:off x="304800" y="240030"/>
            <a:ext cx="8531400" cy="9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/>
              <a:t>ПРОБЛЕМЫ</a:t>
            </a:r>
            <a:endParaRPr sz="2000" b="1"/>
          </a:p>
        </p:txBody>
      </p:sp>
      <p:sp>
        <p:nvSpPr>
          <p:cNvPr id="331" name="Google Shape;331;p49"/>
          <p:cNvSpPr>
            <a:spLocks noGrp="1"/>
          </p:cNvSpPr>
          <p:nvPr>
            <p:ph type="body" idx="2"/>
          </p:nvPr>
        </p:nvSpPr>
        <p:spPr>
          <a:xfrm>
            <a:off x="320040" y="1085850"/>
            <a:ext cx="8531400" cy="4057800"/>
          </a:xfrm>
          <a:prstGeom prst="roundRect">
            <a:avLst>
              <a:gd name="adj" fmla="val 5461"/>
            </a:avLst>
          </a:prstGeom>
          <a:solidFill>
            <a:srgbClr val="F1EEC6">
              <a:alpha val="49800"/>
            </a:srgbClr>
          </a:solidFill>
          <a:ln>
            <a:noFill/>
          </a:ln>
        </p:spPr>
        <p:txBody>
          <a:bodyPr spcFirstLastPara="1" wrap="square" lIns="182875" tIns="182875" rIns="182875" bIns="182875" anchor="t" anchorCtr="0">
            <a:noAutofit/>
          </a:bodyPr>
          <a:lstStyle/>
          <a:p>
            <a:pPr marL="0" lvl="0" indent="-1270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u" sz="2000" b="0">
                <a:solidFill>
                  <a:schemeClr val="dk1"/>
                </a:solidFill>
              </a:rPr>
              <a:t>ОТСУТСТВИЕ НЕКОТОРЫХ ФИЛЬМОВ В ОТКРЫТОМ ДОСТУПЕ ДЛЯ СКАЧИВАНИЯ</a:t>
            </a:r>
            <a:endParaRPr sz="2000" b="0">
              <a:solidFill>
                <a:schemeClr val="dk1"/>
              </a:solidFill>
            </a:endParaRPr>
          </a:p>
          <a:p>
            <a:pPr marL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u" sz="2000" b="0">
                <a:solidFill>
                  <a:schemeClr val="dk1"/>
                </a:solidFill>
              </a:rPr>
              <a:t>НЕОБХОДИМОСТЬ КОНТРОЛЯ И ФИЛЬТРАЦИИ КОНТЕНТА</a:t>
            </a:r>
            <a:endParaRPr sz="2000" b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>
              <a:solidFill>
                <a:schemeClr val="dk1"/>
              </a:solidFill>
            </a:endParaRPr>
          </a:p>
          <a:p>
            <a:pPr marL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u" sz="2000" b="0">
                <a:solidFill>
                  <a:schemeClr val="dk1"/>
                </a:solidFill>
              </a:rPr>
              <a:t>ИНТЕГРАЦИЯ ЦИФРОВЫХ РЕСУРСОВ ТРЕБУЕТ ОТ ПЕДАГОГА НОВЫХ КОМПЕТЕНЦИЙ</a:t>
            </a:r>
            <a:endParaRPr sz="2000" b="0">
              <a:solidFill>
                <a:schemeClr val="dk1"/>
              </a:solidFill>
            </a:endParaRPr>
          </a:p>
          <a:p>
            <a:pPr marL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ru" sz="2000" b="0">
                <a:solidFill>
                  <a:schemeClr val="dk1"/>
                </a:solidFill>
              </a:rPr>
              <a:t>ПРОБЛЕМЫ ЦИФРОВОГО НЕРАВЕНСТВА</a:t>
            </a:r>
            <a:endParaRPr sz="2000" b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50"/>
          <p:cNvSpPr txBox="1"/>
          <p:nvPr/>
        </p:nvSpPr>
        <p:spPr>
          <a:xfrm>
            <a:off x="33900" y="0"/>
            <a:ext cx="9076200" cy="469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000" b="1">
                <a:solidFill>
                  <a:srgbClr val="0F1115"/>
                </a:solidFill>
                <a:highlight>
                  <a:srgbClr val="FFFFFF"/>
                </a:highlight>
              </a:rPr>
              <a:t>ВЫВОДЫ</a:t>
            </a:r>
            <a:endParaRPr sz="2000" b="1">
              <a:solidFill>
                <a:srgbClr val="0F1115"/>
              </a:solidFill>
              <a:highlight>
                <a:srgbClr val="FFFFFF"/>
              </a:highlight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Просмотр фильмов на английском языке даёт возможность развивать навыки аудирования, языковой догадки, пополнять лексический запас.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Работа “Английского киноклуба” позволяет узнать о многообразии культур и способах выстроить грамотный и продуктивный диалог.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Фильмы о реальных событиях расширяют кругозор учеников и мотивируют их на достижение целей и способствуют личностному росту. 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ru" sz="2000">
                <a:solidFill>
                  <a:schemeClr val="dk1"/>
                </a:solidFill>
              </a:rPr>
              <a:t>Использование цифровых ресурсов расширяет возможности учителя при демонстрации материала и контроле, а также способствуют развитию цифровой грамотности учеников.  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51"/>
          <p:cNvSpPr txBox="1">
            <a:spLocks noGrp="1"/>
          </p:cNvSpPr>
          <p:nvPr>
            <p:ph type="title"/>
          </p:nvPr>
        </p:nvSpPr>
        <p:spPr>
          <a:xfrm>
            <a:off x="320050" y="5"/>
            <a:ext cx="8531400" cy="56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/>
              <a:t>ИСТОЧНИКИ</a:t>
            </a:r>
            <a:endParaRPr sz="2000" b="1"/>
          </a:p>
        </p:txBody>
      </p:sp>
      <p:sp>
        <p:nvSpPr>
          <p:cNvPr id="342" name="Google Shape;342;p51"/>
          <p:cNvSpPr>
            <a:spLocks noGrp="1"/>
          </p:cNvSpPr>
          <p:nvPr>
            <p:ph type="body" idx="2"/>
          </p:nvPr>
        </p:nvSpPr>
        <p:spPr>
          <a:xfrm>
            <a:off x="320050" y="513275"/>
            <a:ext cx="8531400" cy="4630200"/>
          </a:xfrm>
          <a:prstGeom prst="roundRect">
            <a:avLst>
              <a:gd name="adj" fmla="val 5461"/>
            </a:avLst>
          </a:prstGeom>
          <a:solidFill>
            <a:srgbClr val="F1EEC6">
              <a:alpha val="49800"/>
            </a:srgbClr>
          </a:solidFill>
          <a:ln>
            <a:noFill/>
          </a:ln>
        </p:spPr>
        <p:txBody>
          <a:bodyPr spcFirstLastPara="1" wrap="square" lIns="182875" tIns="182875" rIns="182875" bIns="182875" anchor="t" anchorCtr="0">
            <a:noAutofit/>
          </a:bodyPr>
          <a:lstStyle/>
          <a:p>
            <a:pPr marL="342900" lvl="0" indent="-32867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ЗАЙЦЕВА И.В. ИСТОРИЯ МЕТОДИКИ ОБУЧЕНИЯ ИНОСТРАННЫМ ЯЗЫКАМ В ОТЕЧЕСТВЕННОЙ И ЗАРУБЕЖНОЙ ЛИНГВОДИДАКТИКЕ. - ЕЛЕЦ: ЕЛЕЦКИЙ ГОСУДАРСТВЕННЫЙ УНИВЕРСИТЕТ ИМ. И.А. БУНИНА, 2018 – 129 С.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ПАССОВ Е.И. ОСНОВЫ КОММУНИКАТИВНОЙ ТЕОРИИ И ТЕХНОЛОГИИ ОБРАЗОВАНИЯ: МЕТОДИЧЕСКОЕ ПОСОБИЕ ПРЕПОДАВАТЕЛЕЙ РУССКОГО ЯЗЫКА КАК ИНОСТРАННОГО / Е.И. ПАССОВ, Н.Е. КУЗОВЛЕВА. — М.: РУССКИЙ ЯЗЫК. КУРСЫ, 2010 — 568 С.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СМОЛЕНЧУК В.П. ТОМАШУК Н.В. МЕТОДИКА РАБОТЫ С ВИДЕО НА УРОКЕ АНГЛИЙСКОГО ЯЗЫКА // ЕВРАЗИЙСКИЙ НАУЧНЫЙ ЖУРНАЛ. – 2022. – № 4. – С. 19-23.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HOFSTEDE, G. DIMENSIONALIZING CULTURES: THE HOFSTEDE MODEL IN CONTEXT. ONLINE READINGS IN PSYCHOLOGY AND CULTURE. - 2011.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КУЛЬТУРНЫЕ ИЗМЕРЕНИЯ ХОФСТЕДЕ [ЭЛЕКТРОННЫЙ РЕСУРС]. - РЕЖИМ ДОСТУПА : </a:t>
            </a:r>
            <a:r>
              <a:rPr lang="ru" sz="1000" b="0" u="sng">
                <a:solidFill>
                  <a:schemeClr val="hlink"/>
                </a:solidFill>
                <a:hlinkClick r:id="rId3"/>
              </a:rPr>
              <a:t>https://blog.bitobe.ru/article/kulturnye-izmereniya-khofstede/</a:t>
            </a:r>
            <a:r>
              <a:rPr lang="ru" sz="1000" b="0"/>
              <a:t> 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BOLEN, J. (2025). ESL TELEVISION AND MOVIES: ACTIVITIES, GAMES, WORKSHEETS, LESSON PLANS. [ЭЛЕКТРОННЫЙ РЕСУРС] / JACKIE BOLEN. – РЕЖИМ ДОСТУПА: </a:t>
            </a:r>
            <a:r>
              <a:rPr lang="ru" sz="1000" b="0" u="sng">
                <a:solidFill>
                  <a:schemeClr val="hlink"/>
                </a:solidFill>
                <a:hlinkClick r:id="rId4"/>
              </a:rPr>
              <a:t>HTTPS://ESLSPEAKING.ORG/ESL-MOVIES-TV-LESSONS/</a:t>
            </a:r>
            <a:r>
              <a:rPr lang="ru" sz="1000" b="0"/>
              <a:t>  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DONAGHY, K. (2014). HOW CAN FILM HELP YOU TEACH OR LEARN ENGLISH? [ЭЛЕКТРОННЫЙ РЕСУРС] / KIERAN DONAGHY. – РЕЖИМ ДОСТУПА: </a:t>
            </a:r>
            <a:r>
              <a:rPr lang="ru" sz="1000" b="0" u="sng">
                <a:solidFill>
                  <a:schemeClr val="hlink"/>
                </a:solidFill>
                <a:hlinkClick r:id="rId5"/>
              </a:rPr>
              <a:t>HTTPS://WWW.BRITISHCOUNCIL.ORG/VOICES-MAGAZINE/HOW-CAN-FILM-HELP-YOU-TEACH-OR-LEARN-ENGLISH?YSCLID=M8GALSWQSC18582704</a:t>
            </a:r>
            <a:r>
              <a:rPr lang="ru" sz="1000" b="0"/>
              <a:t> 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EFL CAFE. (2024, JUNE 11). USING FILM AND MEDIA TO TEACH ENGLISH. [ЭЛЕКТРОННЫЙ РЕСУРС] / EFL CAFE. – РЕЖИМ ДОСТУПА: </a:t>
            </a:r>
            <a:r>
              <a:rPr lang="ru" sz="1000" b="0" u="sng">
                <a:solidFill>
                  <a:schemeClr val="hlink"/>
                </a:solidFill>
                <a:hlinkClick r:id="rId6"/>
              </a:rPr>
              <a:t>HTTPS://EFLCAFE.NET/USING-FILM-AND-MEDIA-TO-TEACH-ENGLISH/</a:t>
            </a:r>
            <a:r>
              <a:rPr lang="ru" sz="1000" b="0"/>
              <a:t>  </a:t>
            </a:r>
            <a:endParaRPr sz="1000" b="0"/>
          </a:p>
          <a:p>
            <a:pPr marL="342900" lvl="0" indent="-3286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Font typeface="Arial"/>
              <a:buAutoNum type="arabicPeriod"/>
            </a:pPr>
            <a:r>
              <a:rPr lang="ru" sz="1000" b="0"/>
              <a:t>WVS CULTURAL MAP: 2023 VERSION RELEASED. - </a:t>
            </a:r>
            <a:r>
              <a:rPr lang="ru" sz="1000" b="0" u="sng">
                <a:solidFill>
                  <a:schemeClr val="hlink"/>
                </a:solidFill>
                <a:hlinkClick r:id="rId7"/>
              </a:rPr>
              <a:t>https://www.worldvaluessurvey.org/WVSNewsShow.jsp?ID=467</a:t>
            </a:r>
            <a:r>
              <a:rPr lang="ru" sz="1000" b="0"/>
              <a:t> </a:t>
            </a:r>
            <a:endParaRPr sz="1000" b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1313</Words>
  <Application>Microsoft Office PowerPoint</Application>
  <PresentationFormat>Экран (16:9)</PresentationFormat>
  <Paragraphs>152</Paragraphs>
  <Slides>33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Arial</vt:lpstr>
      <vt:lpstr>Courier New</vt:lpstr>
      <vt:lpstr>Noto Sans Symbols</vt:lpstr>
      <vt:lpstr>Roboto</vt:lpstr>
      <vt:lpstr>Simple Light</vt:lpstr>
      <vt:lpstr> МЕЖКУЛЬТУРНАЯ КОММУНИКАЦИЯ И ЛИНГВОКУЛЬТУРОЛОГИЯ КАК МЕТОДОЛОГИЧЕСКИЕ ОРИЕНТИРЫ ВНЕУРОЧНОЙ ПРОГРАММЫ “АНГЛИЙСКИЙ КИНОКЛУБ”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“Английский киноклуб”  в МОУ “Лицей № 11 им.Т.И.Александровой г.Йошкар-Ола”  работает с 2024 года.  Программа рассчитана на весь учебный год  1 раз в неделю для учеников 9-11 классов. </vt:lpstr>
      <vt:lpstr>Презентация PowerPoint</vt:lpstr>
      <vt:lpstr>Презентация PowerPoint</vt:lpstr>
      <vt:lpstr>ЭТАПЫ РАБОТЫ</vt:lpstr>
      <vt:lpstr>Презентация PowerPoint</vt:lpstr>
      <vt:lpstr>Презентация PowerPoint</vt:lpstr>
      <vt:lpstr>Презентация PowerPoint</vt:lpstr>
      <vt:lpstr>ЦИФРОВЫЕ РЕСУРСЫ</vt:lpstr>
      <vt:lpstr>QUIZLET</vt:lpstr>
      <vt:lpstr>Презентация PowerPoint</vt:lpstr>
      <vt:lpstr>CONVERTER APP</vt:lpstr>
      <vt:lpstr>PLICKERS - Scan Class - Dia Class</vt:lpstr>
      <vt:lpstr>PERPLEXITY </vt:lpstr>
      <vt:lpstr>MAGIC SCHOOL TOOLS</vt:lpstr>
      <vt:lpstr>CAPCUT</vt:lpstr>
      <vt:lpstr>QWEN CHAT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ПРОБЛЕМЫ</vt:lpstr>
      <vt:lpstr>Презентация PowerPoint</vt:lpstr>
      <vt:lpstr>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МЕЖКУЛЬТУРНАЯ КОММУНИКАЦИЯ И ЛИНГВОКУЛЬТУРОЛОГИЯ КАК МЕТОДОЛОГИЧЕСКИЕ ОРИЕНТИРЫ ВНЕУРОЧНОЙ ПРОГРАММЫ “АНГЛИЙСКИЙ КИНОКЛУБ”</dc:title>
  <cp:lastModifiedBy>maria ivanova</cp:lastModifiedBy>
  <cp:revision>1</cp:revision>
  <dcterms:modified xsi:type="dcterms:W3CDTF">2026-04-05T15:19:00Z</dcterms:modified>
</cp:coreProperties>
</file>