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80" r:id="rId4"/>
    <p:sldId id="272" r:id="rId5"/>
    <p:sldId id="274" r:id="rId6"/>
    <p:sldId id="275" r:id="rId7"/>
    <p:sldId id="276" r:id="rId8"/>
    <p:sldId id="277" r:id="rId9"/>
    <p:sldId id="278" r:id="rId10"/>
    <p:sldId id="27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99392"/>
            <a:ext cx="9144000" cy="69573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51520" y="1547500"/>
            <a:ext cx="8208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200" b="1" dirty="0">
                <a:solidFill>
                  <a:srgbClr val="C00000"/>
                </a:solidFill>
                <a:latin typeface="Times New Roman"/>
              </a:rPr>
              <a:t>Формирование духовно-нравственных ценностей у детей дошкольного </a:t>
            </a:r>
            <a:r>
              <a:rPr lang="ru-RU" sz="3200" b="1" dirty="0" smtClean="0">
                <a:solidFill>
                  <a:srgbClr val="C00000"/>
                </a:solidFill>
                <a:latin typeface="Times New Roman"/>
              </a:rPr>
              <a:t>возраста </a:t>
            </a:r>
          </a:p>
          <a:p>
            <a:pPr lvl="0" algn="ctr"/>
            <a:r>
              <a:rPr lang="ru-RU" sz="3200" b="1" dirty="0" smtClean="0">
                <a:solidFill>
                  <a:srgbClr val="C00000"/>
                </a:solidFill>
                <a:latin typeface="Times New Roman"/>
              </a:rPr>
              <a:t>в процессе использования </a:t>
            </a:r>
          </a:p>
          <a:p>
            <a:pPr lvl="0" algn="ctr"/>
            <a:r>
              <a:rPr lang="ru-RU" sz="3200" b="1" dirty="0" smtClean="0">
                <a:solidFill>
                  <a:srgbClr val="C00000"/>
                </a:solidFill>
                <a:latin typeface="Times New Roman"/>
              </a:rPr>
              <a:t>макета </a:t>
            </a:r>
            <a:r>
              <a:rPr lang="ru-RU" sz="3200" b="1" dirty="0">
                <a:solidFill>
                  <a:srgbClr val="C00000"/>
                </a:solidFill>
                <a:latin typeface="Times New Roman"/>
              </a:rPr>
              <a:t>«Русская изба»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7585" y="539388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Детский сад № 50 "</a:t>
            </a: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Нордик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 - филиал АН ДОО "</a:t>
            </a:r>
            <a:r>
              <a:rPr lang="ru-RU" b="1" i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Алмазик</a:t>
            </a:r>
            <a:r>
              <a:rPr lang="ru-RU" b="1" i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55976" y="4794830"/>
            <a:ext cx="40731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Выполнили воспитатели:</a:t>
            </a:r>
            <a:endParaRPr lang="ru-RU" b="1" dirty="0">
              <a:solidFill>
                <a:srgbClr val="800080"/>
              </a:solidFill>
              <a:latin typeface="Times New Roman"/>
            </a:endParaRPr>
          </a:p>
          <a:p>
            <a:pPr lvl="0"/>
            <a:r>
              <a:rPr lang="ru-RU" b="1" dirty="0">
                <a:solidFill>
                  <a:srgbClr val="800080"/>
                </a:solidFill>
                <a:latin typeface="Times New Roman"/>
              </a:rPr>
              <a:t>Плотницкая Кристина Георгиевна</a:t>
            </a:r>
          </a:p>
          <a:p>
            <a:pPr lvl="0"/>
            <a:r>
              <a:rPr lang="ru-RU" b="1" dirty="0" err="1">
                <a:solidFill>
                  <a:srgbClr val="800080"/>
                </a:solidFill>
                <a:latin typeface="Times New Roman"/>
              </a:rPr>
              <a:t>Аницкая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 Анастасия Николаевна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45597" y="5826415"/>
            <a:ext cx="3620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РС(Я) </a:t>
            </a:r>
            <a:r>
              <a:rPr lang="ru-RU" b="1" dirty="0" err="1" smtClean="0">
                <a:solidFill>
                  <a:srgbClr val="0000FF"/>
                </a:solidFill>
                <a:latin typeface="Times New Roman"/>
              </a:rPr>
              <a:t>Мирнинский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 район</a:t>
            </a:r>
          </a:p>
          <a:p>
            <a:pPr lvl="0" algn="ctr"/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п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. </a:t>
            </a:r>
            <a:r>
              <a:rPr lang="ru-RU" b="1" dirty="0" err="1">
                <a:solidFill>
                  <a:srgbClr val="0000FF"/>
                </a:solidFill>
                <a:latin typeface="Times New Roman"/>
              </a:rPr>
              <a:t>Айхал</a:t>
            </a:r>
            <a:endParaRPr lang="ru-RU" b="1" dirty="0">
              <a:solidFill>
                <a:srgbClr val="0000FF"/>
              </a:solidFill>
              <a:latin typeface="Times New Roman"/>
            </a:endParaRPr>
          </a:p>
          <a:p>
            <a:pPr lvl="0" algn="ctr"/>
            <a:r>
              <a:rPr lang="ru-RU" b="1" dirty="0">
                <a:solidFill>
                  <a:srgbClr val="0000FF"/>
                </a:solidFill>
                <a:latin typeface="Times New Roman"/>
              </a:rPr>
              <a:t>2020г</a:t>
            </a:r>
          </a:p>
        </p:txBody>
      </p:sp>
    </p:spTree>
    <p:extLst>
      <p:ext uri="{BB962C8B-B14F-4D97-AF65-F5344CB8AC3E}">
        <p14:creationId xmlns:p14="http://schemas.microsoft.com/office/powerpoint/2010/main" val="3164137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493796"/>
            <a:ext cx="8136904" cy="346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100" b="1" dirty="0">
                <a:solidFill>
                  <a:srgbClr val="FF0000"/>
                </a:solidFill>
                <a:latin typeface="Times New Roman"/>
              </a:rPr>
              <a:t> </a:t>
            </a:r>
            <a:r>
              <a:rPr lang="ru-RU" sz="2100" b="1" dirty="0" smtClean="0">
                <a:solidFill>
                  <a:srgbClr val="FF0000"/>
                </a:solidFill>
                <a:latin typeface="Times New Roman"/>
              </a:rPr>
              <a:t>    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Современным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детям сложно представить, как жили раньше люди без телевизоров, компьютеров, что такое печка. Данный макет способствует раннему приобщению детей к национальной культуре, познанию прошлого своей Родины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.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 </a:t>
            </a:r>
            <a:endParaRPr lang="ru-RU" b="1" dirty="0" smtClean="0">
              <a:solidFill>
                <a:srgbClr val="800080"/>
              </a:solidFill>
              <a:latin typeface="Times New Roman"/>
            </a:endParaRPr>
          </a:p>
          <a:p>
            <a:pPr lvl="0"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       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Макет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сделан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из дерева: боковые стены и пол обклеены гофрированным картоном, что придает вид «сруба», центральную стену избы также оформили под «сруб» с помощью выжигательного аппарата, окна со ставнями; крыша дома и ставни украшены деревянными украшениями. У избы «растет» символ России «Русская береза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». </a:t>
            </a:r>
            <a:endParaRPr lang="ru-RU" b="1" dirty="0">
              <a:solidFill>
                <a:srgbClr val="0000FF"/>
              </a:solidFill>
              <a:latin typeface="Times New Roman"/>
            </a:endParaRPr>
          </a:p>
          <a:p>
            <a:pPr lvl="0" algn="just"/>
            <a:endParaRPr lang="ru-RU" b="1" dirty="0" smtClean="0">
              <a:solidFill>
                <a:srgbClr val="0000FF"/>
              </a:solidFill>
              <a:latin typeface="Times New Roman"/>
            </a:endParaRPr>
          </a:p>
          <a:p>
            <a:pPr lvl="0" algn="just"/>
            <a:endParaRPr lang="ru-RU" b="1" dirty="0" smtClean="0">
              <a:solidFill>
                <a:srgbClr val="0000FF"/>
              </a:solidFill>
              <a:latin typeface="Times New Roman"/>
            </a:endParaRPr>
          </a:p>
          <a:p>
            <a:pPr lvl="0" algn="just"/>
            <a:endParaRPr lang="ru-RU" b="1" dirty="0">
              <a:solidFill>
                <a:srgbClr val="0000FF"/>
              </a:solidFill>
              <a:latin typeface="Times New Roman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973" y="2924944"/>
            <a:ext cx="4824536" cy="37901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8733" y="3881121"/>
            <a:ext cx="3487522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10741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3608" y="692696"/>
            <a:ext cx="7776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          Макет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«Русская изба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» используется во всех направлениях развития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ребенка: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социально-коммуникативному, речевому, познавательному, художественно–эстетическому.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Макет применяется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для проведения различных мероприятий: НОД, бесед, для игр детей, на которых дети воспитываются нравственно, духовно и приобретают первоначальные азы патриотизма. Так же хорошо развивается разговорная речь детей, расширяется словарный запас, дети получают здесь положительные эмоции, учатся воображать. </a:t>
            </a:r>
            <a:endParaRPr lang="ru-RU" b="1" dirty="0" smtClean="0">
              <a:solidFill>
                <a:srgbClr val="0000FF"/>
              </a:solidFill>
              <a:latin typeface="Times New Roman"/>
            </a:endParaRPr>
          </a:p>
          <a:p>
            <a:pPr lvl="0" algn="just"/>
            <a:r>
              <a:rPr lang="ru-RU" b="1" dirty="0">
                <a:solidFill>
                  <a:srgbClr val="0000FF"/>
                </a:solidFill>
                <a:latin typeface="Times New Roman"/>
              </a:rPr>
              <a:t> </a:t>
            </a:r>
            <a:r>
              <a:rPr lang="ru-RU" b="1" dirty="0" smtClean="0">
                <a:solidFill>
                  <a:srgbClr val="0000FF"/>
                </a:solidFill>
                <a:latin typeface="Times New Roman"/>
              </a:rPr>
              <a:t>          Макет </a:t>
            </a:r>
            <a:r>
              <a:rPr lang="ru-RU" b="1" dirty="0">
                <a:solidFill>
                  <a:srgbClr val="0000FF"/>
                </a:solidFill>
                <a:latin typeface="Times New Roman"/>
              </a:rPr>
              <a:t>«Русская изба» мобильный. Его можно переставлять с места на место. В нашей группе он находится в уголке духовно- нравственного воспитания. По желанию макет можно поставить на стол, чтобы было удобно играть.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4153526"/>
            <a:ext cx="2952328" cy="247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943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-8415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2068593"/>
            <a:ext cx="86043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000" b="1" dirty="0" smtClean="0">
                <a:solidFill>
                  <a:srgbClr val="FF0000"/>
                </a:solidFill>
                <a:latin typeface="Times New Roman"/>
              </a:rPr>
              <a:t>Задачи</a:t>
            </a:r>
            <a:r>
              <a:rPr lang="ru-RU" sz="2000" b="1" dirty="0">
                <a:solidFill>
                  <a:srgbClr val="FF0000"/>
                </a:solidFill>
                <a:latin typeface="Times New Roman"/>
              </a:rPr>
              <a:t>:</a:t>
            </a:r>
          </a:p>
          <a:p>
            <a:pPr lvl="0" algn="just">
              <a:buFont typeface="Symbol"/>
              <a:buChar char="·"/>
            </a:pP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Познакомить детей с убранством русской избы, рассказать о старинной русской мебели, домашней утвари.</a:t>
            </a:r>
          </a:p>
          <a:p>
            <a:pPr lvl="0" algn="just">
              <a:buFont typeface="Symbol"/>
              <a:buChar char="·"/>
            </a:pP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Развивать интерес к народным обычаям через знакомство с бытом крестьян, убранством избы. Расширять словарный запас.</a:t>
            </a:r>
          </a:p>
          <a:p>
            <a:pPr lvl="0" algn="just">
              <a:buFont typeface="Symbol"/>
              <a:buChar char="·"/>
            </a:pP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Воспитывать любовь и уважение к народным традициям, истокам русской культуры. Приобщать к культуре своего народа.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8988" y="98072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000" b="1" dirty="0" smtClean="0">
                <a:solidFill>
                  <a:srgbClr val="FF0000"/>
                </a:solidFill>
                <a:latin typeface="Times New Roman"/>
              </a:rPr>
              <a:t>Цель:</a:t>
            </a:r>
            <a:r>
              <a:rPr lang="ru-RU" sz="20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вызвать интерес к прошлому, желание узнавать новое, воспитывать любовь к малой родине.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4148823"/>
            <a:ext cx="2493480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4981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043608" y="620688"/>
            <a:ext cx="7776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Печь сделана из коробочек разной величины, окрашена белой гуашью.</a:t>
            </a:r>
          </a:p>
          <a:p>
            <a:pPr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Печь - это сердце дома. Печь кормила семью, обогревала дом, на ней спали младшие детки и старики, сушили одежду. В печи готовилась еда, пекли хлеб. На печке сушили грибы, ягоды и разные полезные травы. А ещё печь нужна для обогрева жилища. Как встанет поутру хозяйка, так первым делом начинает растапливать печку. Печка — деревенская кормилица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.</a:t>
            </a:r>
            <a:endParaRPr lang="ru-RU" b="1" dirty="0">
              <a:solidFill>
                <a:srgbClr val="800080"/>
              </a:solidFill>
              <a:latin typeface="Times New Roman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93739" y="3272701"/>
            <a:ext cx="488849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Как же можно было достать из печи горячий горшок? Здесь был нужен другой помощник. Возле русской печи всегда стоял ухват, которым хозяйка доставала горячие горшки со щами и вкусной кашей. Ухват и кочерга сделаны из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палочек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и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картона.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Кочергой выгребали золу из печи.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101" y="2660606"/>
            <a:ext cx="3585874" cy="37730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2555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548680"/>
            <a:ext cx="7200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Стол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– одна из основных частей избы. «Божья ладонь» называли его. Это место семейной трапезы. Непременным элементом всех праздников и торжеств являлось ЗАСТОЛЬЕ: семья собиралась вокруг стола, показывая свое единство. «Когда семья вместе, и душа на месте» - говорили наши предки.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2838005"/>
            <a:ext cx="352839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В нашей избе поселилась кукла – Матрешка. Матрёшка — символ России и русской души. Слово «матрёшка» образовано от женского крестьянского имени Матрёна. В то время на Руси это имя было одним из самых распространённых. Теперь мы называем матрёшками всех подобных кукол.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0096" y="2026008"/>
            <a:ext cx="3607073" cy="42608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5044720" y="5566484"/>
            <a:ext cx="4176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>
                <a:solidFill>
                  <a:prstClr val="black"/>
                </a:solidFill>
                <a:latin typeface="Times New Roman"/>
              </a:rPr>
              <a:t>Лавка и стол сделаны из дерева</a:t>
            </a:r>
            <a:r>
              <a:rPr lang="ru-RU" b="1">
                <a:solidFill>
                  <a:srgbClr val="800080"/>
                </a:solidFill>
                <a:latin typeface="Times New Roman"/>
              </a:rPr>
              <a:t>.</a:t>
            </a:r>
            <a:endParaRPr lang="ru-RU" b="1" dirty="0">
              <a:solidFill>
                <a:srgbClr val="80008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97755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9392"/>
            <a:ext cx="9144793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67359" y="548680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solidFill>
                  <a:srgbClr val="800080"/>
                </a:solidFill>
                <a:latin typeface="Times New Roman"/>
              </a:rPr>
              <a:t>Такой предмет, как коромысло, большинство людей забыли, а когда-то коромысло было в быту одним из главных предметов. Коромысло раньше считалось первостепенным предметом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русского быта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.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 </a:t>
            </a:r>
            <a:endParaRPr lang="ru-RU" b="1" dirty="0">
              <a:solidFill>
                <a:srgbClr val="800080"/>
              </a:solidFill>
              <a:latin typeface="Times New Roman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4387" y="188640"/>
            <a:ext cx="3312368" cy="3134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2780928"/>
            <a:ext cx="3215154" cy="332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636898" y="3683146"/>
            <a:ext cx="49875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err="1">
                <a:solidFill>
                  <a:srgbClr val="800080"/>
                </a:solidFill>
                <a:latin typeface="Times New Roman"/>
              </a:rPr>
              <a:t>Л</a:t>
            </a:r>
            <a:r>
              <a:rPr lang="ru-RU" b="1" dirty="0" err="1" smtClean="0">
                <a:solidFill>
                  <a:srgbClr val="800080"/>
                </a:solidFill>
                <a:latin typeface="Times New Roman"/>
              </a:rPr>
              <a:t>а́поть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— низкая обувь, распространённая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на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Руси в старину, и бывшая в широком употреблении в сельской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местности,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сплетённая из древесного лыка (липовые, вязовые, ивовые и другие), бересты или пеньки. Для прочности подошву подплетали лозой, лыком, верёвкой или подшивали кожей.</a:t>
            </a:r>
          </a:p>
        </p:txBody>
      </p:sp>
    </p:spTree>
    <p:extLst>
      <p:ext uri="{BB962C8B-B14F-4D97-AF65-F5344CB8AC3E}">
        <p14:creationId xmlns:p14="http://schemas.microsoft.com/office/powerpoint/2010/main" val="19807310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355" y="2492896"/>
            <a:ext cx="3970008" cy="30285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4571999" y="1772816"/>
            <a:ext cx="417646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На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Руси были распространены два вида сундуков — подголовник с</a:t>
            </a:r>
          </a:p>
          <a:p>
            <a:r>
              <a:rPr lang="ru-RU" b="1" dirty="0">
                <a:solidFill>
                  <a:srgbClr val="800080"/>
                </a:solidFill>
                <a:latin typeface="Times New Roman"/>
              </a:rPr>
              <a:t>плоской откидной крышкой и теремок с выпуклой. В маленьких,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больше похожих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на шкатулки, хранили ценные украшения, бытовые мелочи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и деньги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. В сундуках больших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 размеров 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— приданое, предметы одежды 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и продукты</a:t>
            </a:r>
            <a:r>
              <a:rPr lang="ru-RU" b="1" dirty="0">
                <a:solidFill>
                  <a:srgbClr val="800080"/>
                </a:solidFill>
                <a:latin typeface="Times New Roman"/>
              </a:rPr>
              <a:t>.</a:t>
            </a:r>
          </a:p>
          <a:p>
            <a:r>
              <a:rPr lang="ru-RU" b="1" dirty="0">
                <a:solidFill>
                  <a:srgbClr val="800080"/>
                </a:solidFill>
                <a:latin typeface="Times New Roman"/>
              </a:rPr>
              <a:t>Для надежности сундук оковывали железными полосами и навешивали</a:t>
            </a:r>
          </a:p>
          <a:p>
            <a:r>
              <a:rPr lang="ru-RU" b="1" dirty="0">
                <a:solidFill>
                  <a:srgbClr val="800080"/>
                </a:solidFill>
                <a:latin typeface="Times New Roman"/>
              </a:rPr>
              <a:t>тяжелые замки. А для красоты… Для красоты расписывали стенки яркими</a:t>
            </a:r>
          </a:p>
          <a:p>
            <a:r>
              <a:rPr lang="ru-RU" b="1" dirty="0">
                <a:solidFill>
                  <a:srgbClr val="800080"/>
                </a:solidFill>
                <a:latin typeface="Times New Roman"/>
              </a:rPr>
              <a:t>узорами: былинные богатыри, сказочные травы, «чудная птица</a:t>
            </a:r>
            <a:r>
              <a:rPr lang="ru-RU" b="1" dirty="0" smtClean="0">
                <a:solidFill>
                  <a:srgbClr val="800080"/>
                </a:solidFill>
                <a:latin typeface="Times New Roman"/>
              </a:rPr>
              <a:t>».</a:t>
            </a:r>
            <a:endParaRPr lang="ru-RU" b="1" dirty="0">
              <a:solidFill>
                <a:srgbClr val="800080"/>
              </a:solidFill>
              <a:latin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694379"/>
            <a:ext cx="77048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Сундуки и </a:t>
            </a:r>
            <a:r>
              <a:rPr lang="ru-RU" sz="2000" b="1" dirty="0" err="1">
                <a:solidFill>
                  <a:srgbClr val="800080"/>
                </a:solidFill>
                <a:latin typeface="Times New Roman"/>
              </a:rPr>
              <a:t>коробьи</a:t>
            </a: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 — коренная русская утварь». Сундук называют скрыней. Это слово означают «скрывать», то </a:t>
            </a:r>
            <a:r>
              <a:rPr lang="ru-RU" sz="2000" b="1" dirty="0" smtClean="0">
                <a:solidFill>
                  <a:srgbClr val="800080"/>
                </a:solidFill>
                <a:latin typeface="Times New Roman"/>
              </a:rPr>
              <a:t>есть «прятать</a:t>
            </a:r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» что-нибудь.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468158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75656" y="620688"/>
            <a:ext cx="7200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800080"/>
                </a:solidFill>
                <a:latin typeface="Times New Roman"/>
              </a:rPr>
              <a:t>Дети любят играть и самое главное, они могут напрямую соприкоснуться с историческим прошлым нашего народа.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411" y="3579649"/>
            <a:ext cx="1971749" cy="26289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144" y="1383989"/>
            <a:ext cx="3036071" cy="19082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94134" y="3008779"/>
            <a:ext cx="2769381" cy="20036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2983" y="1463771"/>
            <a:ext cx="3123703" cy="21158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7339" y="3887437"/>
            <a:ext cx="3061668" cy="232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6386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-16472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1830" y="2674974"/>
            <a:ext cx="2883658" cy="38164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664" y="563112"/>
            <a:ext cx="6767147" cy="247519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2080" y="2791104"/>
            <a:ext cx="2520280" cy="33621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898066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754</Words>
  <Application>Microsoft Office PowerPoint</Application>
  <PresentationFormat>Экран (4:3)</PresentationFormat>
  <Paragraphs>35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37</cp:revision>
  <dcterms:created xsi:type="dcterms:W3CDTF">2019-05-18T06:08:17Z</dcterms:created>
  <dcterms:modified xsi:type="dcterms:W3CDTF">2020-11-18T05:21:13Z</dcterms:modified>
</cp:coreProperties>
</file>