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8" r:id="rId33"/>
    <p:sldId id="290" r:id="rId34"/>
    <p:sldId id="287" r:id="rId35"/>
    <p:sldId id="289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063C52-B35F-447C-941E-E480BDF386DD}" type="datetimeFigureOut">
              <a:rPr lang="ru-RU" smtClean="0"/>
              <a:t>18.01.2016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914FC34-E305-4CAD-8DC7-E14DDF790E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063C52-B35F-447C-941E-E480BDF386DD}" type="datetimeFigureOut">
              <a:rPr lang="ru-RU" smtClean="0"/>
              <a:t>18.01.2016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914FC34-E305-4CAD-8DC7-E14DDF790E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063C52-B35F-447C-941E-E480BDF386DD}" type="datetimeFigureOut">
              <a:rPr lang="ru-RU" smtClean="0"/>
              <a:t>18.01.2016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914FC34-E305-4CAD-8DC7-E14DDF790E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063C52-B35F-447C-941E-E480BDF386DD}" type="datetimeFigureOut">
              <a:rPr lang="ru-RU" smtClean="0"/>
              <a:t>18.01.2016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914FC34-E305-4CAD-8DC7-E14DDF790E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063C52-B35F-447C-941E-E480BDF386DD}" type="datetimeFigureOut">
              <a:rPr lang="ru-RU" smtClean="0"/>
              <a:t>18.01.2016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914FC34-E305-4CAD-8DC7-E14DDF790E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063C52-B35F-447C-941E-E480BDF386DD}" type="datetimeFigureOut">
              <a:rPr lang="ru-RU" smtClean="0"/>
              <a:t>18.01.2016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914FC34-E305-4CAD-8DC7-E14DDF790E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063C52-B35F-447C-941E-E480BDF386DD}" type="datetimeFigureOut">
              <a:rPr lang="ru-RU" smtClean="0"/>
              <a:t>18.01.2016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914FC34-E305-4CAD-8DC7-E14DDF790E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063C52-B35F-447C-941E-E480BDF386DD}" type="datetimeFigureOut">
              <a:rPr lang="ru-RU" smtClean="0"/>
              <a:t>18.01.2016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914FC34-E305-4CAD-8DC7-E14DDF790E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063C52-B35F-447C-941E-E480BDF386DD}" type="datetimeFigureOut">
              <a:rPr lang="ru-RU" smtClean="0"/>
              <a:t>18.01.2016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914FC34-E305-4CAD-8DC7-E14DDF790EEE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063C52-B35F-447C-941E-E480BDF386DD}" type="datetimeFigureOut">
              <a:rPr lang="ru-RU" smtClean="0"/>
              <a:t>18.01.2016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914FC34-E305-4CAD-8DC7-E14DDF790E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063C52-B35F-447C-941E-E480BDF386DD}" type="datetimeFigureOut">
              <a:rPr lang="ru-RU" smtClean="0"/>
              <a:t>18.01.2016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914FC34-E305-4CAD-8DC7-E14DDF790E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A063C52-B35F-447C-941E-E480BDF386DD}" type="datetimeFigureOut">
              <a:rPr lang="ru-RU" smtClean="0"/>
              <a:t>18.01.2016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0914FC34-E305-4CAD-8DC7-E14DDF790EEE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IMG_668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8" y="2000240"/>
            <a:ext cx="6572296" cy="43815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00100" y="1071546"/>
            <a:ext cx="7772400" cy="1828800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20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«Русский уклад, приобщение детей к русской культуре через народные традиции, быт и праздники»</a:t>
            </a:r>
            <a:br>
              <a:rPr lang="ru-RU" sz="320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ru-RU" sz="320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14414" y="1000108"/>
            <a:ext cx="657229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Тип проекта:</a:t>
            </a:r>
            <a:endParaRPr lang="ru-RU" dirty="0"/>
          </a:p>
          <a:p>
            <a:r>
              <a:rPr lang="ru-RU" dirty="0"/>
              <a:t>Творческий, познавательный</a:t>
            </a:r>
            <a:r>
              <a:rPr lang="ru-RU" b="1" dirty="0"/>
              <a:t>.</a:t>
            </a:r>
            <a:endParaRPr lang="ru-RU" dirty="0"/>
          </a:p>
          <a:p>
            <a:r>
              <a:rPr lang="ru-RU" b="1" dirty="0"/>
              <a:t> </a:t>
            </a:r>
            <a:endParaRPr lang="ru-RU" dirty="0"/>
          </a:p>
          <a:p>
            <a:r>
              <a:rPr lang="ru-RU" b="1" dirty="0"/>
              <a:t>Вид проекта:</a:t>
            </a:r>
            <a:endParaRPr lang="ru-RU" dirty="0"/>
          </a:p>
          <a:p>
            <a:r>
              <a:rPr lang="ru-RU" dirty="0"/>
              <a:t> Долгосрочный, групповой, семейный.</a:t>
            </a:r>
          </a:p>
          <a:p>
            <a:r>
              <a:rPr lang="ru-RU" b="1" dirty="0"/>
              <a:t> </a:t>
            </a:r>
            <a:endParaRPr lang="ru-RU" dirty="0"/>
          </a:p>
          <a:p>
            <a:r>
              <a:rPr lang="ru-RU" b="1" dirty="0"/>
              <a:t>Участники проекта:</a:t>
            </a:r>
            <a:endParaRPr lang="ru-RU" dirty="0"/>
          </a:p>
          <a:p>
            <a:r>
              <a:rPr lang="ru-RU" b="1" dirty="0"/>
              <a:t> </a:t>
            </a:r>
            <a:r>
              <a:rPr lang="ru-RU" dirty="0"/>
              <a:t>Дети, педагоги ,родители.</a:t>
            </a:r>
          </a:p>
          <a:p>
            <a:r>
              <a:rPr lang="ru-RU" b="1" dirty="0"/>
              <a:t>Место проведения;</a:t>
            </a:r>
            <a:endParaRPr lang="ru-RU" dirty="0"/>
          </a:p>
          <a:p>
            <a:r>
              <a:rPr lang="ru-RU" dirty="0"/>
              <a:t>МБДОУ д/с № </a:t>
            </a:r>
            <a:r>
              <a:rPr lang="ru-RU" dirty="0" smtClean="0"/>
              <a:t>7</a:t>
            </a:r>
          </a:p>
          <a:p>
            <a:endParaRPr lang="ru-RU" dirty="0"/>
          </a:p>
          <a:p>
            <a:r>
              <a:rPr lang="ru-RU" b="1" dirty="0"/>
              <a:t>Старшая- подготовительная коррекционная </a:t>
            </a:r>
            <a:r>
              <a:rPr lang="ru-RU" b="1" dirty="0" smtClean="0"/>
              <a:t>группа « </a:t>
            </a:r>
            <a:r>
              <a:rPr lang="ru-RU" b="1" dirty="0"/>
              <a:t>Журавушка»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142984"/>
            <a:ext cx="818388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Направление проекта:</a:t>
            </a:r>
            <a:r>
              <a:rPr lang="ru-RU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ru-RU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endParaRPr lang="ru-RU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00100" y="1857364"/>
            <a:ext cx="7429552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/>
              <a:t>    Воспитание </a:t>
            </a:r>
            <a:r>
              <a:rPr lang="ru-RU" sz="2000" dirty="0"/>
              <a:t>в традициях отечественной народной культуры, приобщение детей к народным обычаям, традициям, русскому фольклору</a:t>
            </a:r>
            <a:r>
              <a:rPr lang="ru-RU" sz="2000" dirty="0" smtClean="0"/>
              <a:t>.</a:t>
            </a:r>
          </a:p>
          <a:p>
            <a:pPr algn="just"/>
            <a:endParaRPr lang="ru-RU" dirty="0"/>
          </a:p>
          <a:p>
            <a:pPr algn="just"/>
            <a:r>
              <a:rPr lang="ru-RU" sz="2000" dirty="0" smtClean="0"/>
              <a:t>    В </a:t>
            </a:r>
            <a:r>
              <a:rPr lang="ru-RU" sz="2000" dirty="0"/>
              <a:t>ходе реализации проекта дети погружаются в старину; знакомятся с различными формами фольклора; знакомятся с русскими  народными обычаями и праздниками; русским бытом; играют в русские народные игры. </a:t>
            </a:r>
            <a:r>
              <a:rPr lang="ru-RU" sz="2000" dirty="0" smtClean="0"/>
              <a:t>Дети, совместно </a:t>
            </a:r>
            <a:r>
              <a:rPr lang="ru-RU" sz="2000" dirty="0"/>
              <a:t>со </a:t>
            </a:r>
            <a:r>
              <a:rPr lang="ru-RU" sz="2000" dirty="0" smtClean="0"/>
              <a:t>взрослыми, </a:t>
            </a:r>
            <a:r>
              <a:rPr lang="ru-RU" sz="2000" dirty="0"/>
              <a:t>принимают участие в фольклорных праздниках.</a:t>
            </a:r>
          </a:p>
          <a:p>
            <a:pPr algn="just"/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000108"/>
            <a:ext cx="8183880" cy="105156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Образовательные области:</a:t>
            </a:r>
            <a:endParaRPr lang="ru-RU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15616" y="2708920"/>
            <a:ext cx="7171160" cy="2446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itchFamily="2" charset="2"/>
              <a:buChar char="q"/>
            </a:pPr>
            <a:r>
              <a:rPr lang="ru-RU" dirty="0"/>
              <a:t>п</a:t>
            </a:r>
            <a:r>
              <a:rPr lang="ru-RU" dirty="0" smtClean="0"/>
              <a:t>ознавательное развитие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q"/>
            </a:pPr>
            <a:r>
              <a:rPr lang="ru-RU" dirty="0" smtClean="0"/>
              <a:t>социально-коммуникативное развитие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q"/>
            </a:pPr>
            <a:r>
              <a:rPr lang="ru-RU" dirty="0" smtClean="0"/>
              <a:t> речевое развитие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q"/>
            </a:pPr>
            <a:r>
              <a:rPr lang="ru-RU" dirty="0" smtClean="0"/>
              <a:t>художественно-эстетическое развитие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q"/>
            </a:pPr>
            <a:r>
              <a:rPr lang="ru-RU" dirty="0" smtClean="0"/>
              <a:t>физическое развитие</a:t>
            </a:r>
            <a:endParaRPr lang="ru-RU" dirty="0"/>
          </a:p>
          <a:p>
            <a:pPr marL="285750" indent="-285750">
              <a:buFont typeface="Wingdings" pitchFamily="2" charset="2"/>
              <a:buChar char="q"/>
            </a:pP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8183880" cy="105156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Актуальность проекта:</a:t>
            </a:r>
            <a:endParaRPr lang="ru-RU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4348" y="1214422"/>
            <a:ext cx="7643866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    </a:t>
            </a:r>
            <a:r>
              <a:rPr lang="ru-RU" sz="1600" dirty="0" smtClean="0"/>
              <a:t>В </a:t>
            </a:r>
            <a:r>
              <a:rPr lang="ru-RU" sz="1600" dirty="0"/>
              <a:t>последнее время в нашей стране произошло много сложных, противоречивых событий в общественной жизни, ослабление общечеловеческих, морально-этических ценностей, изменение нравственных устоев. В связи с этим у подрастающего поколения наблюдается падение интереса и уважения к прошлому России. Поэтому на современном этапе так актуально  ознакомление детей с русской народной культурой.</a:t>
            </a:r>
          </a:p>
          <a:p>
            <a:pPr algn="just"/>
            <a:r>
              <a:rPr lang="ru-RU" sz="1600" dirty="0" smtClean="0"/>
              <a:t>    Вопросы </a:t>
            </a:r>
            <a:r>
              <a:rPr lang="ru-RU" sz="1600" dirty="0"/>
              <a:t>духовно-нравственного воспитания являются приоритетными с тоски зрения государственной политики в области образования и связаны прежде всего с воспитанием высоконравственной личности гражданина нашего отечества, развитием его духовности, личностным принятием исторически сложившейся морали и нравственности</a:t>
            </a:r>
            <a:r>
              <a:rPr lang="ru-RU" sz="1600" dirty="0" smtClean="0"/>
              <a:t>.</a:t>
            </a:r>
          </a:p>
          <a:p>
            <a:pPr algn="just"/>
            <a:r>
              <a:rPr lang="ru-RU" sz="1600" dirty="0" smtClean="0"/>
              <a:t>    На </a:t>
            </a:r>
            <a:r>
              <a:rPr lang="ru-RU" sz="1600" dirty="0"/>
              <a:t>современном этапе Россия переживает кризис воспитания подрастающего поколения. Нарушились традиции, порвались нити, которые связывали младшие и старшие поколения</a:t>
            </a:r>
            <a:r>
              <a:rPr lang="ru-RU" sz="1600" dirty="0" smtClean="0"/>
              <a:t>.</a:t>
            </a:r>
            <a:r>
              <a:rPr lang="ru-RU" sz="1600" dirty="0"/>
              <a:t> Безжалостное обрубание своих корней, отказ от народности в воспитательном процессе ведет к бездуховности, отбивает желание у детей проявить себя творчески. </a:t>
            </a:r>
            <a:endParaRPr lang="ru-RU" sz="1600" dirty="0" smtClean="0"/>
          </a:p>
          <a:p>
            <a:pPr algn="just"/>
            <a:endParaRPr lang="ru-RU" sz="16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42910" y="571481"/>
            <a:ext cx="778674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 smtClean="0"/>
              <a:t>Обращение </a:t>
            </a:r>
            <a:r>
              <a:rPr lang="ru-RU" sz="1600" dirty="0"/>
              <a:t>к народным праздникам ,традициям, быту, народной культуре  в воспитании дошкольников, открывает широкие возможности педагогическому творчеству, смелому поиску инновационных методов обучения и воспитания. По этому так важно опираться на национальное народное искусство,  изначально несущее в себе нравственность, эстетику, элементы народной мудрости.  Поэтому необходимо</a:t>
            </a:r>
            <a:r>
              <a:rPr lang="ru-RU" sz="1600" dirty="0" smtClean="0"/>
              <a:t>:</a:t>
            </a:r>
          </a:p>
          <a:p>
            <a:pPr algn="just"/>
            <a:endParaRPr lang="ru-RU" sz="1600" dirty="0"/>
          </a:p>
          <a:p>
            <a:pPr algn="just"/>
            <a:r>
              <a:rPr lang="ru-RU" sz="1600" dirty="0" smtClean="0"/>
              <a:t>    </a:t>
            </a:r>
            <a:r>
              <a:rPr lang="ru-RU" sz="1600" i="1" dirty="0" smtClean="0"/>
              <a:t>- </a:t>
            </a:r>
            <a:r>
              <a:rPr lang="ru-RU" sz="1600" i="1" dirty="0"/>
              <a:t>Показать детям лучшие стороны русской народной жизни через:</a:t>
            </a:r>
          </a:p>
          <a:p>
            <a:pPr algn="just"/>
            <a:r>
              <a:rPr lang="ru-RU" sz="1600" i="1" dirty="0" smtClean="0"/>
              <a:t>    - Создание </a:t>
            </a:r>
            <a:r>
              <a:rPr lang="ru-RU" sz="1600" i="1" dirty="0"/>
              <a:t>атмосферы национального быта</a:t>
            </a:r>
          </a:p>
          <a:p>
            <a:pPr algn="just"/>
            <a:r>
              <a:rPr lang="ru-RU" sz="1600" i="1" dirty="0" smtClean="0"/>
              <a:t>    - Широкое </a:t>
            </a:r>
            <a:r>
              <a:rPr lang="ru-RU" sz="1600" i="1" dirty="0"/>
              <a:t>использование фольклора(сказок, песен, частушек</a:t>
            </a:r>
            <a:r>
              <a:rPr lang="ru-RU" sz="1600" i="1" dirty="0" smtClean="0"/>
              <a:t>,</a:t>
            </a:r>
          </a:p>
          <a:p>
            <a:pPr algn="just"/>
            <a:r>
              <a:rPr lang="ru-RU" sz="1600" i="1" dirty="0" smtClean="0"/>
              <a:t>       пословиц</a:t>
            </a:r>
            <a:r>
              <a:rPr lang="ru-RU" sz="1600" i="1" dirty="0"/>
              <a:t>, поговорок и т.п.) </a:t>
            </a:r>
          </a:p>
          <a:p>
            <a:pPr algn="just"/>
            <a:r>
              <a:rPr lang="ru-RU" sz="1600" i="1" dirty="0" smtClean="0"/>
              <a:t>    - Знакомство </a:t>
            </a:r>
            <a:r>
              <a:rPr lang="ru-RU" sz="1600" i="1" dirty="0"/>
              <a:t>с традиционными и обрядовыми праздниками.</a:t>
            </a:r>
          </a:p>
          <a:p>
            <a:pPr algn="just"/>
            <a:r>
              <a:rPr lang="ru-RU" sz="1600" i="1" dirty="0" smtClean="0"/>
              <a:t>    - Знакомство </a:t>
            </a:r>
            <a:r>
              <a:rPr lang="ru-RU" sz="1600" i="1" dirty="0"/>
              <a:t>с народным искусством.</a:t>
            </a:r>
          </a:p>
          <a:p>
            <a:pPr algn="just"/>
            <a:r>
              <a:rPr lang="ru-RU" sz="1600" i="1" dirty="0" smtClean="0"/>
              <a:t>    - Знакомство </a:t>
            </a:r>
            <a:r>
              <a:rPr lang="ru-RU" sz="1600" i="1" dirty="0"/>
              <a:t>с русскими народными играми.</a:t>
            </a:r>
          </a:p>
          <a:p>
            <a:pPr algn="just"/>
            <a:r>
              <a:rPr lang="ru-RU" sz="1600" i="1" dirty="0" smtClean="0"/>
              <a:t>    - Научить </a:t>
            </a:r>
            <a:r>
              <a:rPr lang="ru-RU" sz="1600" i="1" dirty="0"/>
              <a:t>чувствовать и любить родную землю, родную природу</a:t>
            </a:r>
            <a:r>
              <a:rPr lang="ru-RU" sz="1600" i="1" dirty="0" smtClean="0"/>
              <a:t>,</a:t>
            </a:r>
          </a:p>
          <a:p>
            <a:pPr algn="just"/>
            <a:r>
              <a:rPr lang="ru-RU" sz="1600" i="1" dirty="0" smtClean="0"/>
              <a:t>      свой </a:t>
            </a:r>
            <a:r>
              <a:rPr lang="ru-RU" sz="1600" i="1" dirty="0"/>
              <a:t>народ</a:t>
            </a:r>
            <a:r>
              <a:rPr lang="ru-RU" sz="1600" i="1" dirty="0" smtClean="0"/>
              <a:t>.</a:t>
            </a:r>
          </a:p>
          <a:p>
            <a:pPr algn="just"/>
            <a:r>
              <a:rPr lang="ru-RU" sz="1600" dirty="0" smtClean="0"/>
              <a:t>    - </a:t>
            </a:r>
            <a:r>
              <a:rPr lang="ru-RU" sz="1600" i="1" dirty="0"/>
              <a:t>Научить гордиться величием и богатством своей страны, </a:t>
            </a:r>
            <a:r>
              <a:rPr lang="ru-RU" sz="1600" i="1" dirty="0" smtClean="0"/>
              <a:t>помочь</a:t>
            </a:r>
          </a:p>
          <a:p>
            <a:pPr algn="just"/>
            <a:r>
              <a:rPr lang="ru-RU" sz="1600" i="1" dirty="0" smtClean="0"/>
              <a:t>      </a:t>
            </a:r>
            <a:r>
              <a:rPr lang="ru-RU" sz="1600" i="1" dirty="0"/>
              <a:t>осознать большую ответственность, возложенную на нас </a:t>
            </a:r>
            <a:r>
              <a:rPr lang="ru-RU" sz="1600" i="1" dirty="0" smtClean="0"/>
              <a:t>жизнью</a:t>
            </a:r>
          </a:p>
          <a:p>
            <a:pPr algn="just"/>
            <a:r>
              <a:rPr lang="ru-RU" sz="1600" i="1" dirty="0" smtClean="0"/>
              <a:t>      </a:t>
            </a:r>
            <a:r>
              <a:rPr lang="ru-RU" sz="1600" i="1" dirty="0"/>
              <a:t>– самим творить историю своей страны, страны </a:t>
            </a:r>
            <a:r>
              <a:rPr lang="ru-RU" sz="1600" i="1" dirty="0" smtClean="0"/>
              <a:t>преодолевающей</a:t>
            </a:r>
          </a:p>
          <a:p>
            <a:pPr algn="just"/>
            <a:r>
              <a:rPr lang="ru-RU" sz="1600" i="1" dirty="0"/>
              <a:t> </a:t>
            </a:r>
            <a:r>
              <a:rPr lang="ru-RU" sz="1600" i="1" dirty="0" smtClean="0"/>
              <a:t>     </a:t>
            </a:r>
            <a:r>
              <a:rPr lang="ru-RU" sz="1600" i="1" dirty="0"/>
              <a:t>нелегкие испытания на всем протяжении своей истории, страны</a:t>
            </a:r>
            <a:r>
              <a:rPr lang="ru-RU" sz="1600" i="1" dirty="0" smtClean="0"/>
              <a:t>.</a:t>
            </a:r>
            <a:endParaRPr lang="ru-RU" sz="16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14348" y="642918"/>
            <a:ext cx="7858180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 smtClean="0"/>
              <a:t>    Русское </a:t>
            </a:r>
            <a:r>
              <a:rPr lang="ru-RU" sz="1600" dirty="0"/>
              <a:t>народное творчество не перестаёт восхищать и удивлять своим глубоким содержанием и совершенной формой</a:t>
            </a:r>
            <a:r>
              <a:rPr lang="ru-RU" sz="1600" dirty="0" smtClean="0"/>
              <a:t>.</a:t>
            </a:r>
          </a:p>
          <a:p>
            <a:pPr algn="just"/>
            <a:endParaRPr lang="ru-RU" sz="1600" dirty="0"/>
          </a:p>
          <a:p>
            <a:pPr algn="just"/>
            <a:r>
              <a:rPr lang="ru-RU" sz="1600" dirty="0" smtClean="0"/>
              <a:t>    Устное </a:t>
            </a:r>
            <a:r>
              <a:rPr lang="ru-RU" sz="1600" dirty="0"/>
              <a:t>народное творчество обладает удивительной способностью пробуждать в людях доброе начало. Использование  в работе с детьми устного народного творчества создает уникальные условия для развития речи, мышления детей, мотивации поведения, накопления положительного морального опыта в межличностных отношениях</a:t>
            </a:r>
            <a:r>
              <a:rPr lang="ru-RU" sz="1600" dirty="0" smtClean="0"/>
              <a:t>.</a:t>
            </a:r>
          </a:p>
          <a:p>
            <a:pPr algn="just"/>
            <a:endParaRPr lang="ru-RU" sz="1600" dirty="0"/>
          </a:p>
          <a:p>
            <a:pPr algn="just"/>
            <a:r>
              <a:rPr lang="ru-RU" sz="1600" dirty="0" smtClean="0"/>
              <a:t>    Через </a:t>
            </a:r>
            <a:r>
              <a:rPr lang="ru-RU" sz="1600" dirty="0"/>
              <a:t>устное народное творчество ребёнок не только овладевает родным языком, но и, осваивая его красоту, лаконичность, приобщается к культуре своего народа. Получает первое впечатление о ней.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42852"/>
            <a:ext cx="8183880" cy="105156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Гипотеза реализации проекта:</a:t>
            </a:r>
            <a:endParaRPr lang="ru-RU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4348" y="1500174"/>
            <a:ext cx="7929618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/>
              <a:t>Русская народная культура оказывает огромное влияние на формирование  духовного мира ребенка, развитие его интеллекта, эмоций, творческих способностей .Соприкосновение с традициями духовно обогащают ребенка, воспитывают гордость за свой народ, поддерживают интерес к его истории и культуре. Приобщение детей к участию в праздниках и обрядах родного народа дает им возможность на практике познать его культурно-исторический опыт, формирует чувство благородства и ответственности за личную деятельность, творческое созидание и достойное поведение</a:t>
            </a:r>
            <a:r>
              <a:rPr lang="ru-RU" sz="1600" dirty="0" smtClean="0"/>
              <a:t>.</a:t>
            </a:r>
          </a:p>
          <a:p>
            <a:pPr algn="just"/>
            <a:endParaRPr lang="ru-RU" sz="1600" dirty="0"/>
          </a:p>
          <a:p>
            <a:pPr algn="just"/>
            <a:r>
              <a:rPr lang="ru-RU" sz="1600" dirty="0"/>
              <a:t>Реализация проекта позволит объединить усилия ДОУ и семьи для успешной социализации ребенка и формирования устойчивого интереса к народной культуре, ее духовным  ценностям.  Находясь  в постоянном соприкосновении с фольклором  дети постепенно осваивают народный музыкально-поэтический язык, стереотипы поведения, коммуникативные навыки. </a:t>
            </a:r>
          </a:p>
          <a:p>
            <a:endParaRPr lang="ru-RU" sz="16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714356"/>
            <a:ext cx="8183880" cy="105156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Цель проекта:</a:t>
            </a:r>
            <a:endParaRPr lang="ru-RU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57224" y="2500306"/>
            <a:ext cx="742955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/>
              <a:t>Формирование начал национальной культуры детей и взрослых, приобщение детей к традициям и обычаям русского народа, </a:t>
            </a:r>
            <a:r>
              <a:rPr lang="ru-RU" dirty="0" smtClean="0"/>
              <a:t>общечеловеческим ценностям </a:t>
            </a:r>
            <a:r>
              <a:rPr lang="ru-RU" dirty="0"/>
              <a:t>на основе приобщения к культурному наследию народа России, национального самосознания, расширение социального и исторического кругозора.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8183880" cy="105156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Задачи:</a:t>
            </a:r>
            <a:endParaRPr lang="ru-RU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285860"/>
            <a:ext cx="7929618" cy="47551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buClr>
                <a:schemeClr val="tx1"/>
              </a:buClr>
              <a:buFont typeface="Arial" pitchFamily="34" charset="0"/>
              <a:buChar char="•"/>
            </a:pPr>
            <a:r>
              <a:rPr lang="ru-RU" sz="1400" dirty="0" smtClean="0"/>
              <a:t> </a:t>
            </a:r>
            <a:r>
              <a:rPr lang="ru-RU" sz="1500" dirty="0" smtClean="0"/>
              <a:t>  Воспитывать </a:t>
            </a:r>
            <a:r>
              <a:rPr lang="ru-RU" sz="1500" dirty="0"/>
              <a:t>интерес и любовь к русской национальной </a:t>
            </a:r>
            <a:r>
              <a:rPr lang="ru-RU" sz="1500" dirty="0" smtClean="0"/>
              <a:t>культуре.</a:t>
            </a:r>
          </a:p>
          <a:p>
            <a:pPr lvl="0" algn="just">
              <a:buFont typeface="Arial" pitchFamily="34" charset="0"/>
              <a:buChar char="•"/>
            </a:pPr>
            <a:r>
              <a:rPr lang="ru-RU" sz="1500" dirty="0" smtClean="0"/>
              <a:t>   Знакомить </a:t>
            </a:r>
            <a:r>
              <a:rPr lang="ru-RU" sz="1500" dirty="0"/>
              <a:t>детей с народными праздниками, обычаями, традициями</a:t>
            </a:r>
            <a:r>
              <a:rPr lang="ru-RU" sz="1500" dirty="0" smtClean="0"/>
              <a:t>,</a:t>
            </a:r>
          </a:p>
          <a:p>
            <a:pPr lvl="0" algn="just"/>
            <a:r>
              <a:rPr lang="ru-RU" sz="1500" dirty="0"/>
              <a:t> </a:t>
            </a:r>
            <a:r>
              <a:rPr lang="ru-RU" sz="1500" dirty="0" smtClean="0"/>
              <a:t>   </a:t>
            </a:r>
            <a:r>
              <a:rPr lang="ru-RU" sz="1500" dirty="0"/>
              <a:t>народными промыслами, расширять представления о </a:t>
            </a:r>
            <a:r>
              <a:rPr lang="ru-RU" sz="1500" dirty="0" smtClean="0"/>
              <a:t>них.</a:t>
            </a:r>
          </a:p>
          <a:p>
            <a:pPr lvl="0" algn="just">
              <a:buFont typeface="Arial" pitchFamily="34" charset="0"/>
              <a:buChar char="•"/>
            </a:pPr>
            <a:r>
              <a:rPr lang="ru-RU" sz="1500" dirty="0" smtClean="0"/>
              <a:t>   Воспитывать </a:t>
            </a:r>
            <a:r>
              <a:rPr lang="ru-RU" sz="1500" dirty="0"/>
              <a:t>патриотическую гордость за богатую народными </a:t>
            </a:r>
            <a:r>
              <a:rPr lang="ru-RU" sz="1500" dirty="0" smtClean="0"/>
              <a:t>талантами</a:t>
            </a:r>
          </a:p>
          <a:p>
            <a:pPr lvl="0" algn="just"/>
            <a:r>
              <a:rPr lang="ru-RU" sz="1500" dirty="0"/>
              <a:t> </a:t>
            </a:r>
            <a:r>
              <a:rPr lang="ru-RU" sz="1500" dirty="0" smtClean="0"/>
              <a:t>   Россию</a:t>
            </a:r>
            <a:r>
              <a:rPr lang="ru-RU" sz="1500" dirty="0"/>
              <a:t>. </a:t>
            </a:r>
            <a:endParaRPr lang="ru-RU" sz="1500" dirty="0" smtClean="0"/>
          </a:p>
          <a:p>
            <a:pPr lvl="0" algn="just">
              <a:buFont typeface="Arial" pitchFamily="34" charset="0"/>
              <a:buChar char="•"/>
            </a:pPr>
            <a:r>
              <a:rPr lang="ru-RU" sz="1500" dirty="0" smtClean="0"/>
              <a:t>   Создать </a:t>
            </a:r>
            <a:r>
              <a:rPr lang="ru-RU" sz="1500" dirty="0"/>
              <a:t>условия для приобретения детьми </a:t>
            </a:r>
            <a:r>
              <a:rPr lang="ru-RU" sz="1500" dirty="0" smtClean="0"/>
              <a:t>чувственно-интеллектуального</a:t>
            </a:r>
          </a:p>
          <a:p>
            <a:pPr lvl="0" algn="just"/>
            <a:r>
              <a:rPr lang="ru-RU" sz="1500" dirty="0"/>
              <a:t> </a:t>
            </a:r>
            <a:r>
              <a:rPr lang="ru-RU" sz="1500" dirty="0" smtClean="0"/>
              <a:t>   </a:t>
            </a:r>
            <a:r>
              <a:rPr lang="ru-RU" sz="1500" dirty="0"/>
              <a:t>опыта через ознакомление с праздниками и традициями русского </a:t>
            </a:r>
            <a:r>
              <a:rPr lang="ru-RU" sz="1500" dirty="0" smtClean="0"/>
              <a:t>народа.</a:t>
            </a:r>
          </a:p>
          <a:p>
            <a:pPr lvl="0" algn="just">
              <a:buFont typeface="Arial" pitchFamily="34" charset="0"/>
              <a:buChar char="•"/>
            </a:pPr>
            <a:r>
              <a:rPr lang="ru-RU" sz="1500" dirty="0" smtClean="0"/>
              <a:t>   Развить </a:t>
            </a:r>
            <a:r>
              <a:rPr lang="ru-RU" sz="1500" dirty="0"/>
              <a:t>интерес к русскому народному творчеству, традициям и </a:t>
            </a:r>
            <a:r>
              <a:rPr lang="ru-RU" sz="1500" dirty="0" smtClean="0"/>
              <a:t>обычаям</a:t>
            </a:r>
          </a:p>
          <a:p>
            <a:pPr lvl="0" algn="just"/>
            <a:r>
              <a:rPr lang="ru-RU" sz="1500" dirty="0"/>
              <a:t> </a:t>
            </a:r>
            <a:r>
              <a:rPr lang="ru-RU" sz="1500" dirty="0" smtClean="0"/>
              <a:t>   </a:t>
            </a:r>
            <a:r>
              <a:rPr lang="ru-RU" sz="1500" dirty="0"/>
              <a:t>русского </a:t>
            </a:r>
            <a:r>
              <a:rPr lang="ru-RU" sz="1500" dirty="0" smtClean="0"/>
              <a:t>народа.</a:t>
            </a:r>
          </a:p>
          <a:p>
            <a:pPr lvl="0" algn="just">
              <a:buFont typeface="Arial" pitchFamily="34" charset="0"/>
              <a:buChar char="•"/>
            </a:pPr>
            <a:r>
              <a:rPr lang="ru-RU" sz="1500" dirty="0" smtClean="0"/>
              <a:t>   Знакомить </a:t>
            </a:r>
            <a:r>
              <a:rPr lang="ru-RU" sz="1500" dirty="0"/>
              <a:t>детей с историей возникновения </a:t>
            </a:r>
            <a:r>
              <a:rPr lang="ru-RU" sz="1500" dirty="0" smtClean="0"/>
              <a:t>праздников.</a:t>
            </a:r>
          </a:p>
          <a:p>
            <a:pPr lvl="0" algn="just">
              <a:buFont typeface="Arial" pitchFamily="34" charset="0"/>
              <a:buChar char="•"/>
            </a:pPr>
            <a:r>
              <a:rPr lang="ru-RU" sz="1500" dirty="0" smtClean="0"/>
              <a:t>   Развивать </a:t>
            </a:r>
            <a:r>
              <a:rPr lang="ru-RU" sz="1500" dirty="0"/>
              <a:t>эмоциональную сферу, чувство сопричастности, </a:t>
            </a:r>
            <a:r>
              <a:rPr lang="ru-RU" sz="1500" dirty="0" smtClean="0"/>
              <a:t>вызвать</a:t>
            </a:r>
          </a:p>
          <a:p>
            <a:pPr lvl="0" algn="just"/>
            <a:r>
              <a:rPr lang="ru-RU" sz="1500" dirty="0"/>
              <a:t> </a:t>
            </a:r>
            <a:r>
              <a:rPr lang="ru-RU" sz="1500" dirty="0" smtClean="0"/>
              <a:t>   </a:t>
            </a:r>
            <a:r>
              <a:rPr lang="ru-RU" sz="1500" dirty="0"/>
              <a:t>эмоционально-положительное отношение к праздникам и </a:t>
            </a:r>
            <a:r>
              <a:rPr lang="ru-RU" sz="1500" dirty="0" smtClean="0"/>
              <a:t>традициям.</a:t>
            </a:r>
          </a:p>
          <a:p>
            <a:pPr lvl="0" algn="just">
              <a:buFont typeface="Arial" pitchFamily="34" charset="0"/>
              <a:buChar char="•"/>
            </a:pPr>
            <a:r>
              <a:rPr lang="ru-RU" sz="1500" dirty="0" smtClean="0"/>
              <a:t>   Воспитывать </a:t>
            </a:r>
            <a:r>
              <a:rPr lang="ru-RU" sz="1500" dirty="0"/>
              <a:t>человека-патриота, носителя традиций и чаяний </a:t>
            </a:r>
            <a:r>
              <a:rPr lang="ru-RU" sz="1500" dirty="0" smtClean="0"/>
              <a:t>своего</a:t>
            </a:r>
          </a:p>
          <a:p>
            <a:pPr lvl="0" algn="just"/>
            <a:r>
              <a:rPr lang="ru-RU" sz="1500" dirty="0"/>
              <a:t> </a:t>
            </a:r>
            <a:r>
              <a:rPr lang="ru-RU" sz="1500" dirty="0" smtClean="0"/>
              <a:t>   народа.</a:t>
            </a:r>
          </a:p>
          <a:p>
            <a:pPr lvl="0" algn="just">
              <a:buFont typeface="Arial" pitchFamily="34" charset="0"/>
              <a:buChar char="•"/>
            </a:pPr>
            <a:r>
              <a:rPr lang="ru-RU" sz="1500" dirty="0" smtClean="0"/>
              <a:t>   Развивать </a:t>
            </a:r>
            <a:r>
              <a:rPr lang="ru-RU" sz="1500" dirty="0"/>
              <a:t>познавательный интерес, любознательность к </a:t>
            </a:r>
            <a:r>
              <a:rPr lang="ru-RU" sz="1500" dirty="0" smtClean="0"/>
              <a:t>народной</a:t>
            </a:r>
          </a:p>
          <a:p>
            <a:pPr lvl="0" algn="just"/>
            <a:r>
              <a:rPr lang="ru-RU" sz="1500" dirty="0"/>
              <a:t> </a:t>
            </a:r>
            <a:r>
              <a:rPr lang="ru-RU" sz="1500" dirty="0" smtClean="0"/>
              <a:t>   культуре.</a:t>
            </a:r>
          </a:p>
          <a:p>
            <a:pPr lvl="0" algn="just">
              <a:buFont typeface="Arial" pitchFamily="34" charset="0"/>
              <a:buChar char="•"/>
            </a:pPr>
            <a:r>
              <a:rPr lang="ru-RU" sz="1500" dirty="0" smtClean="0"/>
              <a:t>   Активизировать </a:t>
            </a:r>
            <a:r>
              <a:rPr lang="ru-RU" sz="1500" dirty="0"/>
              <a:t>речь. Расширять словарь </a:t>
            </a:r>
            <a:r>
              <a:rPr lang="ru-RU" sz="1500" dirty="0" smtClean="0"/>
              <a:t>детей.</a:t>
            </a:r>
          </a:p>
          <a:p>
            <a:pPr lvl="0" algn="just">
              <a:buFont typeface="Arial" pitchFamily="34" charset="0"/>
              <a:buChar char="•"/>
            </a:pPr>
            <a:r>
              <a:rPr lang="ru-RU" sz="1500" dirty="0" smtClean="0"/>
              <a:t>   Развивать </a:t>
            </a:r>
            <a:r>
              <a:rPr lang="ru-RU" sz="1500" dirty="0"/>
              <a:t>коммуникативные </a:t>
            </a:r>
            <a:r>
              <a:rPr lang="ru-RU" sz="1500" dirty="0" smtClean="0"/>
              <a:t>навыки.</a:t>
            </a:r>
          </a:p>
          <a:p>
            <a:pPr lvl="0" algn="just">
              <a:buFont typeface="Arial" pitchFamily="34" charset="0"/>
              <a:buChar char="•"/>
            </a:pPr>
            <a:r>
              <a:rPr lang="ru-RU" sz="1500" dirty="0" smtClean="0"/>
              <a:t>   Активно </a:t>
            </a:r>
            <a:r>
              <a:rPr lang="ru-RU" sz="1500" dirty="0"/>
              <a:t>привлекать родителей.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183880" cy="105156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Прогнозируемый результат:</a:t>
            </a:r>
            <a:br>
              <a:rPr lang="ru-RU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endParaRPr lang="ru-RU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500174"/>
            <a:ext cx="7643866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Font typeface="Arial" pitchFamily="34" charset="0"/>
              <a:buChar char="•"/>
            </a:pPr>
            <a:r>
              <a:rPr lang="ru-RU" sz="1600" dirty="0" smtClean="0"/>
              <a:t>   Дети </a:t>
            </a:r>
            <a:r>
              <a:rPr lang="ru-RU" sz="1600" dirty="0"/>
              <a:t>проявляют интерес к изучению русской народной культуры;</a:t>
            </a:r>
          </a:p>
          <a:p>
            <a:pPr lvl="0">
              <a:buFont typeface="Arial" pitchFamily="34" charset="0"/>
              <a:buChar char="•"/>
            </a:pPr>
            <a:r>
              <a:rPr lang="ru-RU" sz="1600" dirty="0" smtClean="0"/>
              <a:t>   Имеют </a:t>
            </a:r>
            <a:r>
              <a:rPr lang="ru-RU" sz="1600" dirty="0"/>
              <a:t>представления о традициях, обычаях, быте русского </a:t>
            </a:r>
            <a:endParaRPr lang="ru-RU" sz="1600" dirty="0" smtClean="0"/>
          </a:p>
          <a:p>
            <a:pPr lvl="0"/>
            <a:r>
              <a:rPr lang="ru-RU" sz="1600" dirty="0"/>
              <a:t> </a:t>
            </a:r>
            <a:r>
              <a:rPr lang="ru-RU" sz="1600" dirty="0" smtClean="0"/>
              <a:t>   народа</a:t>
            </a:r>
            <a:r>
              <a:rPr lang="ru-RU" sz="1600" dirty="0"/>
              <a:t>;</a:t>
            </a:r>
          </a:p>
          <a:p>
            <a:pPr lvl="0">
              <a:buFont typeface="Arial" pitchFamily="34" charset="0"/>
              <a:buChar char="•"/>
            </a:pPr>
            <a:r>
              <a:rPr lang="ru-RU" sz="1600" dirty="0" smtClean="0"/>
              <a:t>   Осознают </a:t>
            </a:r>
            <a:r>
              <a:rPr lang="ru-RU" sz="1600" dirty="0"/>
              <a:t>принадлежность к своему народу;</a:t>
            </a:r>
          </a:p>
          <a:p>
            <a:pPr lvl="0">
              <a:buFont typeface="Arial" pitchFamily="34" charset="0"/>
              <a:buChar char="•"/>
            </a:pPr>
            <a:r>
              <a:rPr lang="ru-RU" sz="1600" dirty="0" smtClean="0"/>
              <a:t>   Используют </a:t>
            </a:r>
            <a:r>
              <a:rPr lang="ru-RU" sz="1600" dirty="0"/>
              <a:t>в активной речи устный народный </a:t>
            </a:r>
            <a:endParaRPr lang="ru-RU" sz="1600" dirty="0" smtClean="0"/>
          </a:p>
          <a:p>
            <a:pPr lvl="0"/>
            <a:r>
              <a:rPr lang="ru-RU" sz="1600" dirty="0"/>
              <a:t> </a:t>
            </a:r>
            <a:r>
              <a:rPr lang="ru-RU" sz="1600" dirty="0" smtClean="0"/>
              <a:t>   фольклор(</a:t>
            </a:r>
            <a:r>
              <a:rPr lang="ru-RU" sz="1600" dirty="0" err="1" smtClean="0"/>
              <a:t>заклички</a:t>
            </a:r>
            <a:r>
              <a:rPr lang="ru-RU" sz="1600" dirty="0"/>
              <a:t>, пословицы, поговорки, считалки, загадки)</a:t>
            </a:r>
          </a:p>
          <a:p>
            <a:pPr lvl="0">
              <a:buFont typeface="Arial" pitchFamily="34" charset="0"/>
              <a:buChar char="•"/>
            </a:pPr>
            <a:r>
              <a:rPr lang="ru-RU" sz="1600" dirty="0" smtClean="0"/>
              <a:t>   Желают </a:t>
            </a:r>
            <a:r>
              <a:rPr lang="ru-RU" sz="1600" dirty="0"/>
              <a:t>и умеют играть в народные игры;</a:t>
            </a:r>
          </a:p>
          <a:p>
            <a:pPr lvl="0">
              <a:buFont typeface="Arial" pitchFamily="34" charset="0"/>
              <a:buChar char="•"/>
            </a:pPr>
            <a:r>
              <a:rPr lang="ru-RU" sz="1600" dirty="0" smtClean="0"/>
              <a:t>   Имеют </a:t>
            </a:r>
            <a:r>
              <a:rPr lang="ru-RU" sz="1600" dirty="0"/>
              <a:t>представления о национальной русской одежде;</a:t>
            </a:r>
          </a:p>
          <a:p>
            <a:pPr lvl="0">
              <a:buFont typeface="Arial" pitchFamily="34" charset="0"/>
              <a:buChar char="•"/>
            </a:pPr>
            <a:r>
              <a:rPr lang="ru-RU" sz="1600" dirty="0" smtClean="0"/>
              <a:t>   Знают </a:t>
            </a:r>
            <a:r>
              <a:rPr lang="ru-RU" sz="1600" dirty="0"/>
              <a:t>историю возникновения русских народных праздников;</a:t>
            </a:r>
          </a:p>
          <a:p>
            <a:pPr lvl="0">
              <a:buFont typeface="Arial" pitchFamily="34" charset="0"/>
              <a:buChar char="•"/>
            </a:pPr>
            <a:r>
              <a:rPr lang="ru-RU" sz="1600" dirty="0" smtClean="0"/>
              <a:t>   Осмысленное </a:t>
            </a:r>
            <a:r>
              <a:rPr lang="ru-RU" sz="1600" dirty="0"/>
              <a:t>и активное участие детей в русских народных </a:t>
            </a:r>
            <a:endParaRPr lang="ru-RU" sz="1600" dirty="0" smtClean="0"/>
          </a:p>
          <a:p>
            <a:pPr lvl="0"/>
            <a:r>
              <a:rPr lang="ru-RU" sz="1600" dirty="0"/>
              <a:t> </a:t>
            </a:r>
            <a:r>
              <a:rPr lang="ru-RU" sz="1600" dirty="0" smtClean="0"/>
              <a:t>   праздниках(знают </a:t>
            </a:r>
            <a:r>
              <a:rPr lang="ru-RU" sz="1600" dirty="0"/>
              <a:t>название праздника, поют песни, частушки, </a:t>
            </a:r>
            <a:endParaRPr lang="ru-RU" sz="1600" dirty="0" smtClean="0"/>
          </a:p>
          <a:p>
            <a:pPr lvl="0"/>
            <a:r>
              <a:rPr lang="ru-RU" sz="1600" dirty="0" smtClean="0"/>
              <a:t>    читают </a:t>
            </a:r>
            <a:r>
              <a:rPr lang="ru-RU" sz="1600" dirty="0"/>
              <a:t>стихи)</a:t>
            </a:r>
          </a:p>
          <a:p>
            <a:pPr lvl="0">
              <a:buFont typeface="Arial" pitchFamily="34" charset="0"/>
              <a:buChar char="•"/>
            </a:pPr>
            <a:r>
              <a:rPr lang="ru-RU" sz="1600" dirty="0" smtClean="0"/>
              <a:t>   Дети </a:t>
            </a:r>
            <a:r>
              <a:rPr lang="ru-RU" sz="1600" dirty="0"/>
              <a:t>общительны, доброжелательны, раскрепощены, </a:t>
            </a:r>
            <a:endParaRPr lang="ru-RU" sz="1600" dirty="0" smtClean="0"/>
          </a:p>
          <a:p>
            <a:pPr lvl="0"/>
            <a:r>
              <a:rPr lang="ru-RU" sz="1600" dirty="0"/>
              <a:t> </a:t>
            </a:r>
            <a:r>
              <a:rPr lang="ru-RU" sz="1600" dirty="0" smtClean="0"/>
              <a:t>   любознательны</a:t>
            </a:r>
            <a:r>
              <a:rPr lang="ru-RU" sz="1600" dirty="0"/>
              <a:t>, умеющие подчиняться правилам.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183880" cy="1051560"/>
          </a:xfrm>
        </p:spPr>
        <p:txBody>
          <a:bodyPr/>
          <a:lstStyle/>
          <a:p>
            <a:r>
              <a:rPr lang="ru-RU" dirty="0" smtClean="0"/>
              <a:t> </a:t>
            </a:r>
            <a:r>
              <a:rPr lang="ru-RU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Этапы работы над проектом:</a:t>
            </a:r>
            <a:endParaRPr lang="ru-RU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71472" y="1785926"/>
            <a:ext cx="785818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AutoNum type="arabicPeriod"/>
            </a:pPr>
            <a:r>
              <a:rPr lang="ru-RU" b="1" dirty="0" smtClean="0"/>
              <a:t>Подготовительный </a:t>
            </a:r>
            <a:r>
              <a:rPr lang="ru-RU" b="1" dirty="0"/>
              <a:t>этап</a:t>
            </a:r>
            <a:r>
              <a:rPr lang="ru-RU" b="1" dirty="0" smtClean="0"/>
              <a:t>:</a:t>
            </a:r>
          </a:p>
          <a:p>
            <a:pPr marL="342900" lvl="0" indent="-342900"/>
            <a:endParaRPr lang="ru-RU" dirty="0"/>
          </a:p>
          <a:p>
            <a:r>
              <a:rPr lang="ru-RU" b="1" dirty="0" smtClean="0"/>
              <a:t>         </a:t>
            </a:r>
            <a:r>
              <a:rPr lang="ru-RU" dirty="0" smtClean="0"/>
              <a:t> * Диагностика;</a:t>
            </a:r>
          </a:p>
          <a:p>
            <a:r>
              <a:rPr lang="ru-RU" b="1" dirty="0" smtClean="0"/>
              <a:t>          </a:t>
            </a:r>
            <a:r>
              <a:rPr lang="ru-RU" dirty="0" smtClean="0"/>
              <a:t>*  Определение целей и задач;</a:t>
            </a:r>
          </a:p>
          <a:p>
            <a:r>
              <a:rPr lang="ru-RU" dirty="0" smtClean="0"/>
              <a:t>          * Изучение педагогической и специальной литературы </a:t>
            </a:r>
          </a:p>
          <a:p>
            <a:r>
              <a:rPr lang="ru-RU" dirty="0" smtClean="0"/>
              <a:t>             по данной теме;</a:t>
            </a:r>
          </a:p>
          <a:p>
            <a:r>
              <a:rPr lang="ru-RU" dirty="0" smtClean="0"/>
              <a:t>          * Определение основных направлений работы над </a:t>
            </a:r>
          </a:p>
          <a:p>
            <a:r>
              <a:rPr lang="ru-RU" dirty="0" smtClean="0"/>
              <a:t>             проектом;</a:t>
            </a:r>
          </a:p>
          <a:p>
            <a:r>
              <a:rPr lang="ru-RU" dirty="0" smtClean="0"/>
              <a:t>          * Составление плана основного этапа проектирования;</a:t>
            </a:r>
          </a:p>
          <a:p>
            <a:r>
              <a:rPr lang="ru-RU" dirty="0" smtClean="0"/>
              <a:t>          * Подбор и изготовление наглядно- дидактического </a:t>
            </a:r>
          </a:p>
          <a:p>
            <a:r>
              <a:rPr lang="ru-RU" dirty="0" smtClean="0"/>
              <a:t>             материала;</a:t>
            </a:r>
          </a:p>
          <a:p>
            <a:r>
              <a:rPr lang="ru-RU" dirty="0" smtClean="0"/>
              <a:t>          * Создание развивающей среды в групповой комнате.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85786" y="642918"/>
            <a:ext cx="742955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 2. Основной этап</a:t>
            </a:r>
            <a:r>
              <a:rPr lang="ru-RU" b="1" dirty="0" smtClean="0"/>
              <a:t>:</a:t>
            </a:r>
          </a:p>
          <a:p>
            <a:endParaRPr lang="ru-RU" dirty="0"/>
          </a:p>
          <a:p>
            <a:r>
              <a:rPr lang="ru-RU" dirty="0"/>
              <a:t>             * Знакомство с устным народным творчеством </a:t>
            </a:r>
            <a:endParaRPr lang="ru-RU" dirty="0" smtClean="0"/>
          </a:p>
          <a:p>
            <a:r>
              <a:rPr lang="ru-RU" dirty="0"/>
              <a:t> </a:t>
            </a:r>
            <a:r>
              <a:rPr lang="ru-RU" dirty="0" smtClean="0"/>
              <a:t>               русского </a:t>
            </a:r>
            <a:r>
              <a:rPr lang="ru-RU" dirty="0"/>
              <a:t>народа;</a:t>
            </a:r>
          </a:p>
          <a:p>
            <a:r>
              <a:rPr lang="ru-RU" dirty="0"/>
              <a:t>             * Совместная деятельность </a:t>
            </a:r>
            <a:r>
              <a:rPr lang="ru-RU" dirty="0" smtClean="0"/>
              <a:t>детей и взрослых;</a:t>
            </a:r>
            <a:endParaRPr lang="ru-RU" dirty="0"/>
          </a:p>
          <a:p>
            <a:r>
              <a:rPr lang="ru-RU" dirty="0"/>
              <a:t>             * Привлечение родителей к предстоящим </a:t>
            </a:r>
            <a:endParaRPr lang="ru-RU" dirty="0" smtClean="0"/>
          </a:p>
          <a:p>
            <a:r>
              <a:rPr lang="ru-RU" dirty="0"/>
              <a:t> </a:t>
            </a:r>
            <a:r>
              <a:rPr lang="ru-RU" dirty="0" smtClean="0"/>
              <a:t>               мероприятиям</a:t>
            </a:r>
            <a:r>
              <a:rPr lang="ru-RU" dirty="0"/>
              <a:t>;</a:t>
            </a:r>
          </a:p>
          <a:p>
            <a:r>
              <a:rPr lang="ru-RU" dirty="0"/>
              <a:t>             * Индивидуальные консультации </a:t>
            </a:r>
            <a:r>
              <a:rPr lang="ru-RU" dirty="0" smtClean="0"/>
              <a:t>для родителей по</a:t>
            </a:r>
          </a:p>
          <a:p>
            <a:r>
              <a:rPr lang="ru-RU" dirty="0"/>
              <a:t> </a:t>
            </a:r>
            <a:r>
              <a:rPr lang="ru-RU" dirty="0" smtClean="0"/>
              <a:t>               </a:t>
            </a:r>
            <a:r>
              <a:rPr lang="ru-RU" dirty="0"/>
              <a:t>участию в мероприятиях;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85786" y="928670"/>
            <a:ext cx="778674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 3.  Завершающий этап</a:t>
            </a:r>
            <a:r>
              <a:rPr lang="ru-RU" b="1" dirty="0" smtClean="0"/>
              <a:t>;</a:t>
            </a:r>
          </a:p>
          <a:p>
            <a:endParaRPr lang="ru-RU" dirty="0"/>
          </a:p>
          <a:p>
            <a:r>
              <a:rPr lang="ru-RU" b="1" dirty="0"/>
              <a:t>          </a:t>
            </a:r>
            <a:r>
              <a:rPr lang="ru-RU" b="1" dirty="0" smtClean="0"/>
              <a:t>   </a:t>
            </a:r>
            <a:r>
              <a:rPr lang="ru-RU" dirty="0" smtClean="0"/>
              <a:t>* </a:t>
            </a:r>
            <a:r>
              <a:rPr lang="ru-RU" dirty="0"/>
              <a:t>Совместная с детьми деятельность;</a:t>
            </a:r>
          </a:p>
          <a:p>
            <a:r>
              <a:rPr lang="ru-RU" dirty="0"/>
              <a:t>             * Участие в праздниках и обрядах;</a:t>
            </a:r>
          </a:p>
          <a:p>
            <a:r>
              <a:rPr lang="ru-RU" dirty="0"/>
              <a:t>             * Диагностика;</a:t>
            </a:r>
          </a:p>
          <a:p>
            <a:r>
              <a:rPr lang="ru-RU" dirty="0"/>
              <a:t>             * Оформление материала проекта;</a:t>
            </a:r>
          </a:p>
          <a:p>
            <a:r>
              <a:rPr lang="ru-RU" dirty="0"/>
              <a:t>             * Подготовка презентации для выступления из </a:t>
            </a:r>
            <a:r>
              <a:rPr lang="ru-RU" dirty="0" smtClean="0"/>
              <a:t>опыта</a:t>
            </a:r>
          </a:p>
          <a:p>
            <a:r>
              <a:rPr lang="ru-RU" dirty="0"/>
              <a:t> </a:t>
            </a:r>
            <a:r>
              <a:rPr lang="ru-RU" dirty="0" smtClean="0"/>
              <a:t>               работы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8183880" cy="105156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n w="10541" cmpd="sng">
                  <a:noFill/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Обеспечение проекта:</a:t>
            </a:r>
            <a:r>
              <a:rPr lang="ru-RU" dirty="0" smtClean="0">
                <a:ln w="10541" cmpd="sng">
                  <a:solidFill>
                    <a:schemeClr val="bg2"/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ru-RU" dirty="0" smtClean="0">
                <a:ln w="10541" cmpd="sng">
                  <a:solidFill>
                    <a:schemeClr val="bg2"/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endParaRPr lang="ru-RU" dirty="0">
              <a:ln w="10541" cmpd="sng">
                <a:solidFill>
                  <a:schemeClr val="bg2"/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4348" y="1500174"/>
            <a:ext cx="764386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b="1" dirty="0"/>
              <a:t>Научно - методическое:</a:t>
            </a:r>
            <a:r>
              <a:rPr lang="ru-RU" dirty="0"/>
              <a:t> </a:t>
            </a:r>
          </a:p>
          <a:p>
            <a:pPr marL="360000" lvl="0" indent="180000">
              <a:buFont typeface="Arial" pitchFamily="34" charset="0"/>
              <a:buChar char="•"/>
            </a:pPr>
            <a:r>
              <a:rPr lang="ru-RU" dirty="0"/>
              <a:t>П</a:t>
            </a:r>
            <a:r>
              <a:rPr lang="ru-RU" dirty="0" smtClean="0"/>
              <a:t>одбор </a:t>
            </a:r>
            <a:r>
              <a:rPr lang="ru-RU" dirty="0"/>
              <a:t>необходимой литературы, сценариев,</a:t>
            </a:r>
          </a:p>
          <a:p>
            <a:pPr marL="360000" lvl="0"/>
            <a:r>
              <a:rPr lang="ru-RU" dirty="0"/>
              <a:t>к</a:t>
            </a:r>
            <a:r>
              <a:rPr lang="ru-RU" dirty="0" smtClean="0"/>
              <a:t>онспектов;</a:t>
            </a:r>
            <a:endParaRPr lang="ru-RU" dirty="0"/>
          </a:p>
          <a:p>
            <a:pPr marL="360000" lvl="0" indent="180000">
              <a:buFont typeface="Arial" pitchFamily="34" charset="0"/>
              <a:buChar char="•"/>
            </a:pPr>
            <a:r>
              <a:rPr lang="ru-RU" dirty="0" err="1" smtClean="0"/>
              <a:t>Интернетресурсы</a:t>
            </a:r>
            <a:r>
              <a:rPr lang="ru-RU" dirty="0"/>
              <a:t>;</a:t>
            </a:r>
          </a:p>
          <a:p>
            <a:pPr marL="360000" lvl="0" indent="180000">
              <a:buFont typeface="Arial" pitchFamily="34" charset="0"/>
              <a:buChar char="•"/>
            </a:pPr>
            <a:r>
              <a:rPr lang="ru-RU" dirty="0"/>
              <a:t>Подписные </a:t>
            </a:r>
            <a:r>
              <a:rPr lang="ru-RU" dirty="0" smtClean="0"/>
              <a:t>издания;</a:t>
            </a:r>
          </a:p>
          <a:p>
            <a:pPr marL="360000" lvl="0" indent="180000">
              <a:buFont typeface="Arial" pitchFamily="34" charset="0"/>
              <a:buChar char="•"/>
            </a:pPr>
            <a:r>
              <a:rPr lang="ru-RU" dirty="0" smtClean="0"/>
              <a:t>Программа </a:t>
            </a:r>
            <a:r>
              <a:rPr lang="ru-RU" dirty="0" err="1"/>
              <a:t>Маханевой</a:t>
            </a:r>
            <a:r>
              <a:rPr lang="ru-RU" dirty="0"/>
              <a:t>, Князевой – « Приобщение </a:t>
            </a:r>
            <a:r>
              <a:rPr lang="ru-RU" dirty="0" smtClean="0"/>
              <a:t>детей        к </a:t>
            </a:r>
            <a:r>
              <a:rPr lang="ru-RU" dirty="0"/>
              <a:t>истокам русской народной культуры»</a:t>
            </a:r>
          </a:p>
          <a:p>
            <a:r>
              <a:rPr lang="ru-RU" dirty="0"/>
              <a:t> </a:t>
            </a:r>
          </a:p>
          <a:p>
            <a:r>
              <a:rPr lang="ru-RU" b="1" dirty="0"/>
              <a:t>Социальные ресурсы:</a:t>
            </a:r>
            <a:endParaRPr lang="ru-RU" dirty="0"/>
          </a:p>
          <a:p>
            <a:pPr marL="360000" lvl="0" indent="180000">
              <a:buFont typeface="Arial" pitchFamily="34" charset="0"/>
              <a:buChar char="•"/>
            </a:pPr>
            <a:r>
              <a:rPr lang="ru-RU" dirty="0"/>
              <a:t>Взаимодействие с городскими музеями</a:t>
            </a:r>
          </a:p>
          <a:p>
            <a:pPr marL="360000" lvl="0" indent="180000">
              <a:buFont typeface="Arial" pitchFamily="34" charset="0"/>
              <a:buChar char="•"/>
            </a:pPr>
            <a:r>
              <a:rPr lang="ru-RU" dirty="0"/>
              <a:t>Городской Дом Культуры 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285860"/>
            <a:ext cx="8183880" cy="1051560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Методы и приемы работы по приобщению детей к русской народной культуре: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928662" y="2285992"/>
            <a:ext cx="7643866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0000" lvl="0" indent="180000">
              <a:buFont typeface="Wingdings" pitchFamily="2" charset="2"/>
              <a:buChar char="§"/>
            </a:pPr>
            <a:r>
              <a:rPr lang="ru-RU" sz="1600" dirty="0"/>
              <a:t>Заучивание и использование  </a:t>
            </a:r>
            <a:r>
              <a:rPr lang="ru-RU" sz="1600" dirty="0" err="1"/>
              <a:t>закличек</a:t>
            </a:r>
            <a:r>
              <a:rPr lang="ru-RU" sz="1600" dirty="0"/>
              <a:t>, прибауток, пословиц</a:t>
            </a:r>
            <a:r>
              <a:rPr lang="ru-RU" sz="1600" dirty="0" smtClean="0"/>
              <a:t>, </a:t>
            </a:r>
          </a:p>
          <a:p>
            <a:pPr marL="360000" lvl="0" indent="180000"/>
            <a:r>
              <a:rPr lang="ru-RU" sz="1600" dirty="0" smtClean="0"/>
              <a:t> </a:t>
            </a:r>
            <a:r>
              <a:rPr lang="ru-RU" sz="1600" dirty="0"/>
              <a:t>поговорок, загадок, народных примет;</a:t>
            </a:r>
          </a:p>
          <a:p>
            <a:pPr marL="360000" lvl="0" indent="180000">
              <a:buFont typeface="Wingdings" pitchFamily="2" charset="2"/>
              <a:buChar char="§"/>
            </a:pPr>
            <a:r>
              <a:rPr lang="ru-RU" sz="1600" dirty="0"/>
              <a:t>Чтение художественной литературы;</a:t>
            </a:r>
          </a:p>
          <a:p>
            <a:pPr marL="360000" lvl="0" indent="180000">
              <a:buFont typeface="Wingdings" pitchFamily="2" charset="2"/>
              <a:buChar char="§"/>
            </a:pPr>
            <a:r>
              <a:rPr lang="ru-RU" sz="1600" dirty="0"/>
              <a:t>Заучивание русских народных песен, танцев, хороводов, </a:t>
            </a:r>
            <a:endParaRPr lang="ru-RU" sz="1600" dirty="0" smtClean="0"/>
          </a:p>
          <a:p>
            <a:pPr marL="360000" lvl="0" indent="180000"/>
            <a:r>
              <a:rPr lang="ru-RU" sz="1600" dirty="0" smtClean="0"/>
              <a:t>частушек</a:t>
            </a:r>
            <a:r>
              <a:rPr lang="ru-RU" sz="1600" dirty="0"/>
              <a:t>;</a:t>
            </a:r>
          </a:p>
          <a:p>
            <a:pPr marL="360000" lvl="0" indent="180000">
              <a:buFont typeface="Wingdings" pitchFamily="2" charset="2"/>
              <a:buChar char="§"/>
            </a:pPr>
            <a:r>
              <a:rPr lang="ru-RU" sz="1600" dirty="0"/>
              <a:t>Проведение русских народных игр;</a:t>
            </a:r>
          </a:p>
          <a:p>
            <a:pPr marL="360000" lvl="0" indent="180000">
              <a:buFont typeface="Wingdings" pitchFamily="2" charset="2"/>
              <a:buChar char="§"/>
            </a:pPr>
            <a:r>
              <a:rPr lang="ru-RU" sz="1600" dirty="0"/>
              <a:t>Использование русских народных костюмов в праздниках и </a:t>
            </a:r>
            <a:endParaRPr lang="ru-RU" sz="1600" dirty="0" smtClean="0"/>
          </a:p>
          <a:p>
            <a:pPr marL="360000" lvl="0" indent="180000"/>
            <a:r>
              <a:rPr lang="ru-RU" sz="1600" dirty="0" smtClean="0"/>
              <a:t>самостоятельной </a:t>
            </a:r>
            <a:r>
              <a:rPr lang="ru-RU" sz="1600" dirty="0"/>
              <a:t>деятельности;</a:t>
            </a:r>
          </a:p>
          <a:p>
            <a:pPr marL="360000" lvl="0" indent="180000">
              <a:buFont typeface="Wingdings" pitchFamily="2" charset="2"/>
              <a:buChar char="§"/>
            </a:pPr>
            <a:r>
              <a:rPr lang="ru-RU" sz="1600" dirty="0"/>
              <a:t>Применение игрушек и изделий народных промыслов.</a:t>
            </a:r>
          </a:p>
          <a:p>
            <a:pPr marL="360000" lvl="0" indent="180000">
              <a:buFont typeface="Wingdings" pitchFamily="2" charset="2"/>
              <a:buChar char="§"/>
            </a:pPr>
            <a:r>
              <a:rPr lang="ru-RU" sz="1600" dirty="0"/>
              <a:t>Использование народных инструментов;</a:t>
            </a:r>
          </a:p>
          <a:p>
            <a:pPr marL="360000" lvl="0" indent="180000">
              <a:buFont typeface="Wingdings" pitchFamily="2" charset="2"/>
              <a:buChar char="§"/>
            </a:pPr>
            <a:r>
              <a:rPr lang="ru-RU" sz="1600" dirty="0"/>
              <a:t>Рассказывание о народных обычаях и традициях;</a:t>
            </a:r>
          </a:p>
          <a:p>
            <a:pPr marL="360000" lvl="0" indent="180000">
              <a:buFont typeface="Wingdings" pitchFamily="2" charset="2"/>
              <a:buChar char="§"/>
            </a:pPr>
            <a:r>
              <a:rPr lang="ru-RU" sz="1600" dirty="0"/>
              <a:t>Рассматривание иллюстраций, фотографий о русском быте;.</a:t>
            </a:r>
          </a:p>
          <a:p>
            <a:pPr marL="360000" lvl="0" indent="180000">
              <a:buFont typeface="Wingdings" pitchFamily="2" charset="2"/>
              <a:buChar char="§"/>
            </a:pPr>
            <a:r>
              <a:rPr lang="ru-RU" sz="1600" dirty="0"/>
              <a:t>Беседы, вопросы, разъяснения;</a:t>
            </a:r>
          </a:p>
          <a:p>
            <a:pPr marL="360000" lvl="0" indent="180000">
              <a:buFont typeface="Wingdings" pitchFamily="2" charset="2"/>
              <a:buChar char="§"/>
            </a:pPr>
            <a:r>
              <a:rPr lang="ru-RU" sz="1600" dirty="0"/>
              <a:t>Рассматривание книг, энциклопедий;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928670"/>
            <a:ext cx="8183880" cy="105156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rPr>
              <a:t>Формы работы с детьми и родителями: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857224" y="1785926"/>
            <a:ext cx="771530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0000" lvl="0" indent="360000">
              <a:buFont typeface="Wingdings" pitchFamily="2" charset="2"/>
              <a:buChar char="v"/>
            </a:pPr>
            <a:r>
              <a:rPr lang="ru-RU" dirty="0"/>
              <a:t>Организованная образовательная деятельность;</a:t>
            </a:r>
          </a:p>
          <a:p>
            <a:pPr marL="360000" lvl="0" indent="360000">
              <a:buFont typeface="Wingdings" pitchFamily="2" charset="2"/>
              <a:buChar char="v"/>
            </a:pPr>
            <a:r>
              <a:rPr lang="ru-RU" dirty="0"/>
              <a:t>Совместная деятельность;</a:t>
            </a:r>
          </a:p>
          <a:p>
            <a:pPr marL="360000" lvl="0" indent="360000">
              <a:buFont typeface="Wingdings" pitchFamily="2" charset="2"/>
              <a:buChar char="v"/>
            </a:pPr>
            <a:r>
              <a:rPr lang="ru-RU" dirty="0"/>
              <a:t>Самостоятельная деятельность;</a:t>
            </a:r>
          </a:p>
          <a:p>
            <a:pPr marL="360000" lvl="0" indent="360000">
              <a:buFont typeface="Wingdings" pitchFamily="2" charset="2"/>
              <a:buChar char="v"/>
            </a:pPr>
            <a:r>
              <a:rPr lang="ru-RU" dirty="0"/>
              <a:t>Праздники и развлечения;</a:t>
            </a:r>
          </a:p>
          <a:p>
            <a:pPr marL="360000" lvl="0" indent="360000">
              <a:buFont typeface="Wingdings" pitchFamily="2" charset="2"/>
              <a:buChar char="v"/>
            </a:pPr>
            <a:r>
              <a:rPr lang="ru-RU" dirty="0"/>
              <a:t>Наблюдения в быту и природе;</a:t>
            </a:r>
          </a:p>
          <a:p>
            <a:pPr marL="360000" lvl="0" indent="360000">
              <a:buFont typeface="Wingdings" pitchFamily="2" charset="2"/>
              <a:buChar char="v"/>
            </a:pPr>
            <a:r>
              <a:rPr lang="ru-RU" dirty="0"/>
              <a:t>Организация конкурсов;</a:t>
            </a:r>
          </a:p>
          <a:p>
            <a:pPr marL="360000" lvl="0" indent="360000">
              <a:buFont typeface="Wingdings" pitchFamily="2" charset="2"/>
              <a:buChar char="v"/>
            </a:pPr>
            <a:r>
              <a:rPr lang="ru-RU" dirty="0"/>
              <a:t>Посещение выставок;</a:t>
            </a:r>
          </a:p>
          <a:p>
            <a:pPr marL="360000" lvl="0" indent="360000">
              <a:buFont typeface="Wingdings" pitchFamily="2" charset="2"/>
              <a:buChar char="v"/>
            </a:pPr>
            <a:r>
              <a:rPr lang="ru-RU" dirty="0"/>
              <a:t>Просмотр видеофильмов;</a:t>
            </a:r>
          </a:p>
          <a:p>
            <a:pPr marL="360000" lvl="0" indent="360000">
              <a:buFont typeface="Wingdings" pitchFamily="2" charset="2"/>
              <a:buChar char="v"/>
            </a:pPr>
            <a:r>
              <a:rPr lang="ru-RU" dirty="0"/>
              <a:t>Слушание и разучивание фольклорных произведений;</a:t>
            </a:r>
          </a:p>
          <a:p>
            <a:pPr marL="360000" lvl="0" indent="360000">
              <a:buFont typeface="Wingdings" pitchFamily="2" charset="2"/>
              <a:buChar char="v"/>
            </a:pPr>
            <a:r>
              <a:rPr lang="ru-RU" dirty="0"/>
              <a:t>Встреча с интересными людьми;</a:t>
            </a:r>
          </a:p>
          <a:p>
            <a:pPr marL="360000" lvl="0" indent="360000">
              <a:buFont typeface="Wingdings" pitchFamily="2" charset="2"/>
              <a:buChar char="v"/>
            </a:pPr>
            <a:r>
              <a:rPr lang="ru-RU" dirty="0"/>
              <a:t>Посиделки с родителями;</a:t>
            </a:r>
          </a:p>
          <a:p>
            <a:pPr marL="360000" lvl="0" indent="360000">
              <a:buFont typeface="Wingdings" pitchFamily="2" charset="2"/>
              <a:buChar char="v"/>
            </a:pPr>
            <a:r>
              <a:rPr lang="ru-RU" dirty="0"/>
              <a:t>Беседы;</a:t>
            </a:r>
          </a:p>
          <a:p>
            <a:pPr marL="360000" lvl="0" indent="360000">
              <a:buFont typeface="Wingdings" pitchFamily="2" charset="2"/>
              <a:buChar char="v"/>
            </a:pPr>
            <a:r>
              <a:rPr lang="ru-RU" dirty="0"/>
              <a:t>Игры (дидактические, творческие, сюжетные, </a:t>
            </a:r>
            <a:endParaRPr lang="ru-RU" dirty="0" smtClean="0"/>
          </a:p>
          <a:p>
            <a:pPr marL="360000" lvl="0" indent="360000"/>
            <a:r>
              <a:rPr lang="ru-RU" dirty="0" smtClean="0"/>
              <a:t>хороводные</a:t>
            </a:r>
            <a:r>
              <a:rPr lang="ru-RU" dirty="0"/>
              <a:t>, подвижные)</a:t>
            </a:r>
          </a:p>
          <a:p>
            <a:pPr marL="360000" lvl="0" indent="360000">
              <a:buFont typeface="Wingdings" pitchFamily="2" charset="2"/>
              <a:buChar char="v"/>
            </a:pPr>
            <a:r>
              <a:rPr lang="ru-RU" dirty="0"/>
              <a:t>Экскурсии.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14290"/>
            <a:ext cx="8183880" cy="105156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3">
                    <a:lumMod val="7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rPr>
              <a:t>Основные направления работы:</a:t>
            </a:r>
            <a:endParaRPr lang="ru-RU" dirty="0">
              <a:solidFill>
                <a:schemeClr val="accent3">
                  <a:lumMod val="75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4348" y="1571612"/>
            <a:ext cx="778674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0000" lvl="0" indent="360000">
              <a:buFont typeface="Wingdings" pitchFamily="2" charset="2"/>
              <a:buChar char="Ø"/>
            </a:pPr>
            <a:r>
              <a:rPr lang="ru-RU" dirty="0"/>
              <a:t>Создание атмосферы национального быта( самовар, чугунок, деревянные ложки, миски, скатерти ,салфетки, рушники, вышивки, плетения, плетения, вязания, народные игрушки, образцы народных промыслов, детские и взрослые костюмы, платки и т.д.)</a:t>
            </a:r>
          </a:p>
          <a:p>
            <a:pPr marL="360000" lvl="0" indent="360000"/>
            <a:endParaRPr lang="ru-RU" dirty="0"/>
          </a:p>
          <a:p>
            <a:pPr marL="360000" lvl="0" indent="360000">
              <a:buFont typeface="Wingdings" pitchFamily="2" charset="2"/>
              <a:buChar char="Ø"/>
            </a:pPr>
            <a:r>
              <a:rPr lang="ru-RU" dirty="0"/>
              <a:t>Использование русского фольклора( сказок, пословиц, поговорок, считалок, </a:t>
            </a:r>
            <a:r>
              <a:rPr lang="ru-RU" dirty="0" err="1"/>
              <a:t>закличек</a:t>
            </a:r>
            <a:r>
              <a:rPr lang="ru-RU" dirty="0"/>
              <a:t>, частушек, песен и т.д.)</a:t>
            </a:r>
          </a:p>
          <a:p>
            <a:pPr marL="360000" lvl="0" indent="360000"/>
            <a:endParaRPr lang="ru-RU" dirty="0"/>
          </a:p>
          <a:p>
            <a:pPr marL="360000" lvl="0" indent="360000">
              <a:buFont typeface="Wingdings" pitchFamily="2" charset="2"/>
              <a:buChar char="Ø"/>
            </a:pPr>
            <a:r>
              <a:rPr lang="ru-RU" dirty="0"/>
              <a:t>Знакомство с народным искусством (росписи, узоры, игрушки)</a:t>
            </a:r>
          </a:p>
          <a:p>
            <a:pPr marL="360000" lvl="0" indent="360000">
              <a:buFont typeface="Wingdings" pitchFamily="2" charset="2"/>
              <a:buChar char="Ø"/>
            </a:pPr>
            <a:r>
              <a:rPr lang="ru-RU" dirty="0"/>
              <a:t>Знакомство с русскими народными играми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285992"/>
            <a:ext cx="8183880" cy="1051560"/>
          </a:xfrm>
        </p:spPr>
        <p:txBody>
          <a:bodyPr>
            <a:prstTxWarp prst="textChevronInverted">
              <a:avLst/>
            </a:prstTxWarp>
          </a:bodyPr>
          <a:lstStyle/>
          <a:p>
            <a:r>
              <a:rPr lang="ru-RU" dirty="0" smtClean="0">
                <a:solidFill>
                  <a:srgbClr val="00B050"/>
                </a:solidFill>
              </a:rPr>
              <a:t>СОДЕРЖАНИЕ ПРОЕКТА</a:t>
            </a:r>
            <a:endParaRPr lang="ru-RU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571472" y="428604"/>
          <a:ext cx="7858179" cy="5860417"/>
        </p:xfrm>
        <a:graphic>
          <a:graphicData uri="http://schemas.openxmlformats.org/drawingml/2006/table">
            <a:tbl>
              <a:tblPr/>
              <a:tblGrid>
                <a:gridCol w="1838019"/>
                <a:gridCol w="3010080"/>
                <a:gridCol w="3010080"/>
              </a:tblGrid>
              <a:tr h="2413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Дата</a:t>
                      </a:r>
                      <a:endParaRPr lang="ru-RU" sz="1050" dirty="0">
                        <a:latin typeface="Times New Roman"/>
                        <a:ea typeface="Times New Roman"/>
                      </a:endParaRPr>
                    </a:p>
                  </a:txBody>
                  <a:tcPr marL="45720" marR="45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Содержание</a:t>
                      </a:r>
                      <a:endParaRPr lang="ru-RU" sz="1050" dirty="0">
                        <a:latin typeface="Times New Roman"/>
                        <a:ea typeface="Times New Roman"/>
                      </a:endParaRPr>
                    </a:p>
                  </a:txBody>
                  <a:tcPr marL="45720" marR="45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</a:rPr>
                        <a:t>Задачи</a:t>
                      </a:r>
                      <a:endParaRPr lang="ru-RU" sz="1050" dirty="0">
                        <a:latin typeface="Times New Roman"/>
                        <a:ea typeface="Times New Roman"/>
                      </a:endParaRPr>
                    </a:p>
                  </a:txBody>
                  <a:tcPr marL="45720" marR="45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04145">
                <a:tc row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</a:rPr>
                        <a:t>Сентябрь </a:t>
                      </a:r>
                      <a:endParaRPr lang="ru-RU" sz="1100" dirty="0">
                        <a:latin typeface="Times New Roman"/>
                        <a:ea typeface="Times New Roman"/>
                      </a:endParaRPr>
                    </a:p>
                  </a:txBody>
                  <a:tcPr marL="45720" marR="4572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</a:rPr>
                        <a:t>«</a:t>
                      </a:r>
                      <a:r>
                        <a:rPr lang="ru-RU" sz="1050" dirty="0" err="1">
                          <a:latin typeface="Times New Roman"/>
                          <a:ea typeface="Times New Roman"/>
                        </a:rPr>
                        <a:t>Осенины</a:t>
                      </a:r>
                      <a:r>
                        <a:rPr lang="ru-RU" sz="1050" dirty="0">
                          <a:latin typeface="Times New Roman"/>
                          <a:ea typeface="Times New Roman"/>
                        </a:rPr>
                        <a:t>» - развлечение</a:t>
                      </a:r>
                    </a:p>
                  </a:txBody>
                  <a:tcPr marL="45720" marR="45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</a:rPr>
                        <a:t>-Рассказ о первом осеннем месяце, его приметах. Дидактическая игра «С какого дерева детки?» (плоды, листья);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</a:rPr>
                        <a:t>-формировать бережное отношение к традициям русского народа, любовьк музыке, через народное песенное творчество.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</a:rPr>
                        <a:t> </a:t>
                      </a:r>
                    </a:p>
                  </a:txBody>
                  <a:tcPr marL="45720" marR="45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207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</a:rPr>
                        <a:t>«В тереме расписном я живу. К себе в избу всех гостей приглашу»</a:t>
                      </a:r>
                    </a:p>
                  </a:txBody>
                  <a:tcPr marL="45720" marR="45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</a:rPr>
                        <a:t>Знакомство с пословицами, поговорками, прибаутками о русском народном быте и  гостеприимстве. Загадывание загадок о  предметах крестьянского труда и быта.</a:t>
                      </a:r>
                    </a:p>
                  </a:txBody>
                  <a:tcPr marL="45720" marR="45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55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</a:rPr>
                        <a:t>«Что нам осень принесла?»</a:t>
                      </a:r>
                    </a:p>
                  </a:txBody>
                  <a:tcPr marL="45720" marR="45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</a:rPr>
                        <a:t>Беседа об осени с  использованием  соответствующих народных примет, песенок, загадок, пословиц.</a:t>
                      </a:r>
                    </a:p>
                  </a:txBody>
                  <a:tcPr marL="45720" marR="45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207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</a:rPr>
                        <a:t>«Хлеб всему голова»</a:t>
                      </a:r>
                    </a:p>
                  </a:txBody>
                  <a:tcPr marL="45720" marR="45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</a:rPr>
                        <a:t>Беседа с детьми «Откуда хлеб пришел?» знакомство со старинным орудием труда – цепом и серпом. Пословицы и поговорки о хлебе.</a:t>
                      </a:r>
                    </a:p>
                  </a:txBody>
                  <a:tcPr marL="45720" marR="45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28626">
                <a:tc rowSpan="3"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</a:rPr>
                        <a:t>Октябрь</a:t>
                      </a:r>
                      <a:endParaRPr lang="ru-RU" sz="1100" dirty="0">
                        <a:latin typeface="Times New Roman"/>
                        <a:ea typeface="Times New Roman"/>
                      </a:endParaRPr>
                    </a:p>
                  </a:txBody>
                  <a:tcPr marL="45720" marR="4572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</a:rPr>
                        <a:t>«Октябрь пахнет капустой»</a:t>
                      </a:r>
                    </a:p>
                  </a:txBody>
                  <a:tcPr marL="45720" marR="45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</a:rPr>
                        <a:t>Беседа о характерных для октября явлениях природы, народных обычаях и  праздниках (Покров, Сергиев день, Дождинки,  </a:t>
                      </a:r>
                      <a:r>
                        <a:rPr lang="ru-RU" sz="1050" dirty="0" err="1">
                          <a:latin typeface="Times New Roman"/>
                          <a:ea typeface="Times New Roman"/>
                        </a:rPr>
                        <a:t>Аспожинки</a:t>
                      </a:r>
                      <a:r>
                        <a:rPr lang="ru-RU" sz="1050" dirty="0">
                          <a:latin typeface="Times New Roman"/>
                          <a:ea typeface="Times New Roman"/>
                        </a:rPr>
                        <a:t> , </a:t>
                      </a:r>
                      <a:r>
                        <a:rPr lang="ru-RU" sz="1050" dirty="0" err="1">
                          <a:latin typeface="Times New Roman"/>
                          <a:ea typeface="Times New Roman"/>
                        </a:rPr>
                        <a:t>Новолетие</a:t>
                      </a:r>
                      <a:r>
                        <a:rPr lang="ru-RU" sz="1050" dirty="0">
                          <a:latin typeface="Times New Roman"/>
                          <a:ea typeface="Times New Roman"/>
                        </a:rPr>
                        <a:t>, </a:t>
                      </a:r>
                      <a:r>
                        <a:rPr lang="ru-RU" sz="1050" dirty="0" err="1">
                          <a:latin typeface="Times New Roman"/>
                          <a:ea typeface="Times New Roman"/>
                        </a:rPr>
                        <a:t>Казанска</a:t>
                      </a:r>
                      <a:r>
                        <a:rPr lang="ru-RU" sz="1050" dirty="0">
                          <a:latin typeface="Times New Roman"/>
                          <a:ea typeface="Times New Roman"/>
                        </a:rPr>
                        <a:t> ). Знакомство с предметами обихода – деревянным </a:t>
                      </a:r>
                      <a:r>
                        <a:rPr lang="ru-RU" sz="1050" dirty="0" err="1">
                          <a:latin typeface="Times New Roman"/>
                          <a:ea typeface="Times New Roman"/>
                        </a:rPr>
                        <a:t>корытцем,кадкой-бочкой</a:t>
                      </a:r>
                      <a:r>
                        <a:rPr lang="ru-RU" sz="1050" dirty="0">
                          <a:latin typeface="Times New Roman"/>
                          <a:ea typeface="Times New Roman"/>
                        </a:rPr>
                        <a:t>.</a:t>
                      </a:r>
                    </a:p>
                  </a:txBody>
                  <a:tcPr marL="45720" marR="45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55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857375" algn="l"/>
                        </a:tabLst>
                      </a:pPr>
                      <a:r>
                        <a:rPr lang="ru-RU" sz="1050" dirty="0">
                          <a:latin typeface="Times New Roman"/>
                          <a:ea typeface="Calibri"/>
                        </a:rPr>
                        <a:t>«Капустница»- занятие:	Воспитывать у детей желание познать    </a:t>
                      </a:r>
                      <a:endParaRPr lang="ru-RU" sz="1050" dirty="0"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Calibri"/>
                        </a:rPr>
                        <a:t>культуру и традиции своего народа через пословицы, поговорки,</a:t>
                      </a:r>
                      <a:endParaRPr lang="ru-RU" sz="1050" dirty="0"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Calibri"/>
                        </a:rPr>
                        <a:t>игры, обряды. Воспитывать чувство гордости и уважение к своему народу.</a:t>
                      </a:r>
                      <a:endParaRPr lang="ru-RU" sz="1050" dirty="0">
                        <a:latin typeface="Times New Roman"/>
                        <a:ea typeface="Times New Roman"/>
                      </a:endParaRPr>
                    </a:p>
                  </a:txBody>
                  <a:tcPr marL="45720" marR="45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655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50">
                          <a:latin typeface="Times New Roman"/>
                          <a:ea typeface="Times New Roman"/>
                        </a:rPr>
                        <a:t>«Друг за дружку держаться – ничего не бояться»</a:t>
                      </a:r>
                    </a:p>
                  </a:txBody>
                  <a:tcPr marL="45720" marR="45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</a:rPr>
                        <a:t>Знакомство с пословицами, поговорками, </a:t>
                      </a:r>
                      <a:r>
                        <a:rPr lang="ru-RU" sz="1050" dirty="0" err="1">
                          <a:latin typeface="Times New Roman"/>
                          <a:ea typeface="Times New Roman"/>
                        </a:rPr>
                        <a:t>закличками</a:t>
                      </a:r>
                      <a:r>
                        <a:rPr lang="ru-RU" sz="1050" dirty="0">
                          <a:latin typeface="Times New Roman"/>
                          <a:ea typeface="Times New Roman"/>
                        </a:rPr>
                        <a:t>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</a:rPr>
                        <a:t>Русская народная игра</a:t>
                      </a:r>
                    </a:p>
                  </a:txBody>
                  <a:tcPr marL="45720" marR="45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500034" y="500042"/>
          <a:ext cx="8215370" cy="5643604"/>
        </p:xfrm>
        <a:graphic>
          <a:graphicData uri="http://schemas.openxmlformats.org/drawingml/2006/table">
            <a:tbl>
              <a:tblPr/>
              <a:tblGrid>
                <a:gridCol w="1571636"/>
                <a:gridCol w="3214710"/>
                <a:gridCol w="3429024"/>
              </a:tblGrid>
              <a:tr h="684073">
                <a:tc rowSpan="4"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endParaRPr lang="ru-RU" sz="1200" dirty="0" smtClean="0">
                        <a:latin typeface="Times New Roman"/>
                        <a:ea typeface="Times New Roman"/>
                      </a:endParaRPr>
                    </a:p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Times New Roman"/>
                          <a:ea typeface="Times New Roman"/>
                        </a:rPr>
                        <a:t> </a:t>
                      </a:r>
                    </a:p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Times New Roman"/>
                          <a:ea typeface="Times New Roman"/>
                        </a:rPr>
                        <a:t>Ноябрь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46182" marR="46182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«При солнышке тепло, а при матери добро»</a:t>
                      </a:r>
                    </a:p>
                  </a:txBody>
                  <a:tcPr marL="46182" marR="461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</a:rPr>
                        <a:t>-Мать- хранительница очага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</a:rPr>
                        <a:t>Воспитывать уважение ко все женщинам России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</a:rPr>
                        <a:t>-Воспитывать чувство патриотизма</a:t>
                      </a:r>
                    </a:p>
                  </a:txBody>
                  <a:tcPr marL="46182" marR="461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407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 «Гончарные мастеровые»</a:t>
                      </a:r>
                    </a:p>
                  </a:txBody>
                  <a:tcPr marL="46182" marR="461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</a:rPr>
                        <a:t>  Дидактическая игра «Что как называется?» рассказ о гончарном промысле. Знакомство со сказкой «Лиса и кувшин»</a:t>
                      </a:r>
                    </a:p>
                  </a:txBody>
                  <a:tcPr marL="46182" marR="461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6814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</a:rPr>
                        <a:t>« Покровские посиделки»</a:t>
                      </a:r>
                      <a:endParaRPr lang="ru-RU" sz="1100" dirty="0">
                        <a:latin typeface="Times New Roman"/>
                        <a:ea typeface="Times New Roman"/>
                      </a:endParaRPr>
                    </a:p>
                  </a:txBody>
                  <a:tcPr marL="46182" marR="461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</a:rPr>
                        <a:t>-Знакомить с народными обычаями, традициями, праздниками;</a:t>
                      </a:r>
                      <a:endParaRPr lang="ru-RU" sz="1100" dirty="0"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</a:rPr>
                        <a:t>-Прививать любовь к родной стороне и одному дому, уважению к труду и старшим;</a:t>
                      </a:r>
                      <a:endParaRPr lang="ru-RU" sz="1100" dirty="0"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</a:rPr>
                        <a:t>- Воспитывать интерес к русской народной песне </a:t>
                      </a:r>
                      <a:endParaRPr lang="ru-RU" sz="1100" dirty="0"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</a:rPr>
                        <a:t>-Знакомство с приметами ноября.</a:t>
                      </a:r>
                      <a:endParaRPr lang="ru-RU" sz="1100" dirty="0">
                        <a:latin typeface="Times New Roman"/>
                        <a:ea typeface="Times New Roman"/>
                      </a:endParaRPr>
                    </a:p>
                  </a:txBody>
                  <a:tcPr marL="46182" marR="461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305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</a:rPr>
                        <a:t>«Крестьянская игрушка»</a:t>
                      </a:r>
                    </a:p>
                  </a:txBody>
                  <a:tcPr marL="46182" marR="461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Знакомство детей с русской народной </a:t>
                      </a:r>
                      <a:r>
                        <a:rPr lang="ru-RU" sz="1100" dirty="0" err="1">
                          <a:latin typeface="Times New Roman"/>
                          <a:ea typeface="Times New Roman"/>
                        </a:rPr>
                        <a:t>игрушкой-самоделкой-изготовление</a:t>
                      </a: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 игрушки</a:t>
                      </a:r>
                    </a:p>
                  </a:txBody>
                  <a:tcPr marL="46182" marR="461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5092">
                <a:tc rowSpan="4"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Times New Roman"/>
                          <a:ea typeface="Times New Roman"/>
                        </a:rPr>
                        <a:t>Декабрь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46182" marR="46182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</a:rPr>
                        <a:t>«Здравствуй, зимушка-зима!»</a:t>
                      </a:r>
                    </a:p>
                  </a:txBody>
                  <a:tcPr marL="46182" marR="461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Беседа о  характерных особенностях декабря с  использованием соответствующих пословиц, поговорок. Разучивание </a:t>
                      </a:r>
                      <a:r>
                        <a:rPr lang="ru-RU" sz="1100" dirty="0" err="1">
                          <a:latin typeface="Times New Roman"/>
                          <a:ea typeface="Times New Roman"/>
                        </a:rPr>
                        <a:t>заклички</a:t>
                      </a: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 «Ты Мороз, Мороз, Мороз»</a:t>
                      </a:r>
                    </a:p>
                  </a:txBody>
                  <a:tcPr marL="46182" marR="461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407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«Проказы старухи зимы»</a:t>
                      </a:r>
                    </a:p>
                  </a:txBody>
                  <a:tcPr marL="46182" marR="461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Загадывание загадок о зиме.  Повторение </a:t>
                      </a:r>
                      <a:r>
                        <a:rPr lang="ru-RU" sz="1100" dirty="0" err="1">
                          <a:latin typeface="Times New Roman"/>
                          <a:ea typeface="Times New Roman"/>
                        </a:rPr>
                        <a:t>заклички</a:t>
                      </a: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 «Ты Мороз, Мороз, Мороз». Знакомство со сказкой К.Д.Ушинского «Проказы старухи зимы»</a:t>
                      </a:r>
                    </a:p>
                  </a:txBody>
                  <a:tcPr marL="46182" marR="461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305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«Зимние святки»</a:t>
                      </a:r>
                    </a:p>
                  </a:txBody>
                  <a:tcPr marL="46182" marR="461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Рассказ воспитателя о праздниках, которые отмечают в период зимних Святок (Рождество, Крещение)</a:t>
                      </a:r>
                    </a:p>
                  </a:txBody>
                  <a:tcPr marL="46182" marR="461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203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</a:rPr>
                        <a:t>«С новым годом со всем родом»</a:t>
                      </a:r>
                    </a:p>
                  </a:txBody>
                  <a:tcPr marL="46182" marR="461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Рассказ о  традициях празднования Нового года. Пение колядок.</a:t>
                      </a:r>
                    </a:p>
                  </a:txBody>
                  <a:tcPr marL="46182" marR="461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071538" y="714356"/>
          <a:ext cx="7072360" cy="4929223"/>
        </p:xfrm>
        <a:graphic>
          <a:graphicData uri="http://schemas.openxmlformats.org/drawingml/2006/table">
            <a:tbl>
              <a:tblPr/>
              <a:tblGrid>
                <a:gridCol w="1328902"/>
                <a:gridCol w="2871729"/>
                <a:gridCol w="2871729"/>
              </a:tblGrid>
              <a:tr h="1835722">
                <a:tc rowSpan="3"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latin typeface="Times New Roman"/>
                          <a:ea typeface="Times New Roman"/>
                        </a:rPr>
                        <a:t> </a:t>
                      </a:r>
                    </a:p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latin typeface="Times New Roman"/>
                          <a:ea typeface="Times New Roman"/>
                        </a:rPr>
                        <a:t>Январь</a:t>
                      </a:r>
                      <a:endParaRPr lang="ru-RU" sz="1100" dirty="0">
                        <a:latin typeface="Times New Roman"/>
                        <a:ea typeface="Times New Roman"/>
                      </a:endParaRPr>
                    </a:p>
                  </a:txBody>
                  <a:tcPr marL="49388" marR="49388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 Посиделки зимой «Святочные гулянья»</a:t>
                      </a:r>
                    </a:p>
                  </a:txBody>
                  <a:tcPr marL="49388" marR="493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</a:rPr>
                        <a:t>-Приобщать детей к истокам народного творчества, в ходе проведения праздника;</a:t>
                      </a:r>
                      <a:endParaRPr lang="ru-RU" sz="1100" dirty="0"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</a:rPr>
                        <a:t>-Воспитывать любовь и уважение к своему народу, к его традициям, желание быть полезным для своего народа;</a:t>
                      </a:r>
                      <a:endParaRPr lang="ru-RU" sz="1100" dirty="0"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</a:rPr>
                        <a:t>- Создать эмоциональный настрой, желание исполнять русскую народную музыку, </a:t>
                      </a:r>
                      <a:endParaRPr lang="ru-RU" sz="1100" dirty="0"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</a:rPr>
                        <a:t>- Развивать интерес к жанровому разнообразию</a:t>
                      </a:r>
                      <a:endParaRPr lang="ru-RU" sz="1100" dirty="0">
                        <a:latin typeface="Times New Roman"/>
                        <a:ea typeface="Times New Roman"/>
                      </a:endParaRPr>
                    </a:p>
                  </a:txBody>
                  <a:tcPr marL="49388" marR="493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190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«Гуляй, да присматривай»</a:t>
                      </a:r>
                    </a:p>
                  </a:txBody>
                  <a:tcPr marL="49388" marR="493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Беседа о  характерных особенностях января. Чтение сказки «</a:t>
                      </a:r>
                      <a:r>
                        <a:rPr lang="ru-RU" sz="1100" dirty="0" err="1">
                          <a:latin typeface="Times New Roman"/>
                          <a:ea typeface="Times New Roman"/>
                        </a:rPr>
                        <a:t>Морозко</a:t>
                      </a: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». Народные приметы</a:t>
                      </a:r>
                    </a:p>
                  </a:txBody>
                  <a:tcPr marL="49388" marR="493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944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</a:rPr>
                        <a:t>«Сказка для Кузи»</a:t>
                      </a:r>
                    </a:p>
                  </a:txBody>
                  <a:tcPr marL="49388" marR="493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Самостоятельное рассказывание детьми сказок</a:t>
                      </a:r>
                    </a:p>
                  </a:txBody>
                  <a:tcPr marL="49388" marR="493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1907">
                <a:tc rowSpan="4"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</a:rPr>
                        <a:t>Февраль </a:t>
                      </a:r>
                      <a:endParaRPr lang="ru-RU" sz="1100" dirty="0">
                        <a:latin typeface="Times New Roman"/>
                        <a:ea typeface="Times New Roman"/>
                      </a:endParaRPr>
                    </a:p>
                  </a:txBody>
                  <a:tcPr marL="49388" marR="49388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</a:rPr>
                        <a:t>«Гуляй, да присматривай»</a:t>
                      </a:r>
                    </a:p>
                  </a:txBody>
                  <a:tcPr marL="49388" marR="493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Беседа о  характерных особенностях февраля Знакомство со сказкой «Два Мороза», народные приметы</a:t>
                      </a:r>
                    </a:p>
                  </a:txBody>
                  <a:tcPr marL="49388" marR="493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416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</a:rPr>
                        <a:t>Народная вышивка</a:t>
                      </a:r>
                    </a:p>
                  </a:txBody>
                  <a:tcPr marL="49388" marR="493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Знакомство с народной вышивкой.  Обучение детей вышиванию тамбурным швом</a:t>
                      </a:r>
                    </a:p>
                  </a:txBody>
                  <a:tcPr marL="49388" marR="493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417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«На героя и слава бежит »</a:t>
                      </a:r>
                    </a:p>
                  </a:txBody>
                  <a:tcPr marL="49388" marR="493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Беседа  о русских богатырях</a:t>
                      </a:r>
                    </a:p>
                  </a:txBody>
                  <a:tcPr marL="49388" marR="493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190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</a:rPr>
                        <a:t>«Ой ты, Масленица!»</a:t>
                      </a:r>
                    </a:p>
                  </a:txBody>
                  <a:tcPr marL="49388" marR="493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Рассказ воспитателя о Масленице. Проведение русских народных игр «Горшки» «Гори, гори ясно» </a:t>
                      </a:r>
                    </a:p>
                  </a:txBody>
                  <a:tcPr marL="49388" marR="493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642910" y="500043"/>
          <a:ext cx="7858179" cy="5644786"/>
        </p:xfrm>
        <a:graphic>
          <a:graphicData uri="http://schemas.openxmlformats.org/drawingml/2006/table">
            <a:tbl>
              <a:tblPr/>
              <a:tblGrid>
                <a:gridCol w="1476561"/>
                <a:gridCol w="3190809"/>
                <a:gridCol w="3190809"/>
              </a:tblGrid>
              <a:tr h="321536">
                <a:tc rowSpan="4"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</a:rPr>
                        <a:t>Март</a:t>
                      </a:r>
                      <a:endParaRPr lang="ru-RU" sz="1600" dirty="0">
                        <a:latin typeface="Times New Roman"/>
                        <a:ea typeface="Times New Roman"/>
                      </a:endParaRPr>
                    </a:p>
                  </a:txBody>
                  <a:tcPr marL="30120" marR="3012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«Нет милее дружка, чем родимая матушка»</a:t>
                      </a:r>
                    </a:p>
                  </a:txBody>
                  <a:tcPr marL="30120" marR="30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</a:rPr>
                        <a:t>Беседа о маме. Изготовление поделки в подарок маме.(Кукла- оберег)  </a:t>
                      </a:r>
                    </a:p>
                  </a:txBody>
                  <a:tcPr marL="30120" marR="30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307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«Гуляй, да присматривайся ,</a:t>
                      </a:r>
                      <a:r>
                        <a:rPr lang="ru-RU" sz="1100" dirty="0" err="1">
                          <a:latin typeface="Times New Roman"/>
                          <a:ea typeface="Times New Roman"/>
                        </a:rPr>
                        <a:t>жавороночки</a:t>
                      </a: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 весну кличут- праздник весеннего </a:t>
                      </a:r>
                      <a:r>
                        <a:rPr lang="ru-RU" sz="1100" dirty="0" err="1">
                          <a:latin typeface="Times New Roman"/>
                          <a:ea typeface="Times New Roman"/>
                        </a:rPr>
                        <a:t>равнодействия</a:t>
                      </a: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»</a:t>
                      </a:r>
                    </a:p>
                  </a:txBody>
                  <a:tcPr marL="30120" marR="30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</a:rPr>
                        <a:t>Беседа  о характерных признаках начала весны. Приметы марта  Разучивание закличке о весне «Жаворонки, прилетели»;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</a:rPr>
                        <a:t>Приобщать к русским народным играм</a:t>
                      </a:r>
                    </a:p>
                  </a:txBody>
                  <a:tcPr marL="30120" marR="30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0050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« Широкая Масленица»</a:t>
                      </a:r>
                    </a:p>
                  </a:txBody>
                  <a:tcPr marL="30120" marR="30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- Совершенствовать всестороннее развитие творческих способностей детей средствами фольклора;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- Развивать творческую самостоятельность в создании художественных образов, используя русские народные песни, танцы. Хороводы;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- Расширять запас слов, обозначающих название предметов, </a:t>
                      </a:r>
                      <a:r>
                        <a:rPr lang="ru-RU" sz="1100" dirty="0" err="1">
                          <a:latin typeface="Times New Roman"/>
                          <a:ea typeface="Times New Roman"/>
                        </a:rPr>
                        <a:t>действий,признаков</a:t>
                      </a: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 используемых в русском фольклоре</a:t>
                      </a:r>
                    </a:p>
                  </a:txBody>
                  <a:tcPr marL="30120" marR="30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47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</a:rPr>
                        <a:t>Благовещение</a:t>
                      </a:r>
                      <a:endParaRPr lang="ru-RU" sz="1100"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</a:rPr>
                        <a:t>«Жаворонки летят</a:t>
                      </a:r>
                      <a:endParaRPr lang="ru-RU" sz="1100">
                        <a:latin typeface="Times New Roman"/>
                        <a:ea typeface="Times New Roman"/>
                      </a:endParaRPr>
                    </a:p>
                  </a:txBody>
                  <a:tcPr marL="30120" marR="30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</a:rPr>
                        <a:t>Приобщение к труду</a:t>
                      </a:r>
                      <a:endParaRPr lang="ru-RU" sz="1100" dirty="0">
                        <a:latin typeface="Times New Roman"/>
                        <a:ea typeface="Times New Roman"/>
                      </a:endParaRPr>
                    </a:p>
                  </a:txBody>
                  <a:tcPr marL="30120" marR="30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3073">
                <a:tc rowSpan="5"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</a:rPr>
                        <a:t>Апрель</a:t>
                      </a:r>
                      <a:endParaRPr lang="ru-RU" sz="1600" dirty="0">
                        <a:latin typeface="Times New Roman"/>
                        <a:ea typeface="Times New Roman"/>
                      </a:endParaRPr>
                    </a:p>
                  </a:txBody>
                  <a:tcPr marL="30120" marR="3012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</a:rPr>
                        <a:t>Вербное воскресенье</a:t>
                      </a:r>
                    </a:p>
                  </a:txBody>
                  <a:tcPr marL="30120" marR="30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Посещение «избы» рассказ Хозяйки о праздновании Вербного воскресенья и о вербе. Проведение русских народных игр «</a:t>
                      </a:r>
                      <a:r>
                        <a:rPr lang="ru-RU" sz="1100" dirty="0" err="1">
                          <a:latin typeface="Times New Roman"/>
                          <a:ea typeface="Times New Roman"/>
                        </a:rPr>
                        <a:t>Верба-вербочка</a:t>
                      </a: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» «</a:t>
                      </a:r>
                      <a:r>
                        <a:rPr lang="ru-RU" sz="1100" dirty="0" err="1">
                          <a:latin typeface="Times New Roman"/>
                          <a:ea typeface="Times New Roman"/>
                        </a:rPr>
                        <a:t>Ерыкалище</a:t>
                      </a: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»,</a:t>
                      </a:r>
                    </a:p>
                  </a:txBody>
                  <a:tcPr marL="30120" marR="30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71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</a:rPr>
                        <a:t>«Небылица в лицах,  небывальщина»</a:t>
                      </a:r>
                    </a:p>
                  </a:txBody>
                  <a:tcPr marL="30120" marR="30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Знакомство с русскими народными небылицами.  Самостоятельное придумывание детьми небылиц</a:t>
                      </a:r>
                    </a:p>
                  </a:txBody>
                  <a:tcPr marL="30120" marR="30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71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</a:rPr>
                        <a:t>«Сия прялка изрядна – хозяюшка обрядна»</a:t>
                      </a:r>
                    </a:p>
                  </a:txBody>
                  <a:tcPr marL="30120" marR="30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  Рассказ воспитателя о прялке.  Знакомство с  Городецкой росписью. Проведение русской народной игры «</a:t>
                      </a:r>
                      <a:r>
                        <a:rPr lang="ru-RU" sz="1100" dirty="0" err="1">
                          <a:latin typeface="Times New Roman"/>
                          <a:ea typeface="Times New Roman"/>
                        </a:rPr>
                        <a:t>Прялица</a:t>
                      </a: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»</a:t>
                      </a:r>
                    </a:p>
                  </a:txBody>
                  <a:tcPr marL="30120" marR="30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153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</a:rPr>
                        <a:t>«Апрель ленивого не любит, проворного голубит»</a:t>
                      </a:r>
                    </a:p>
                  </a:txBody>
                  <a:tcPr marL="30120" marR="30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Рассказ о весенних полевых работах. Самостоятельный посев детьми </a:t>
                      </a:r>
                      <a:r>
                        <a:rPr lang="ru-RU" sz="1100" dirty="0" err="1">
                          <a:latin typeface="Times New Roman"/>
                          <a:ea typeface="Times New Roman"/>
                        </a:rPr>
                        <a:t>семях</a:t>
                      </a: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.</a:t>
                      </a:r>
                    </a:p>
                  </a:txBody>
                  <a:tcPr marL="30120" marR="30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743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«Красна горка»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« Со светлой Пасхой»</a:t>
                      </a:r>
                    </a:p>
                  </a:txBody>
                  <a:tcPr marL="30120" marR="30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Знакомство с традициями народных гуляний на  Пасхальной неделе.  Словесные игры. Пение частушек.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Обогащать знания детей о празднике Пасхи;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Развивать изобразительные навыки </a:t>
                      </a:r>
                    </a:p>
                  </a:txBody>
                  <a:tcPr marL="30120" marR="30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857224" y="571480"/>
          <a:ext cx="7572428" cy="2357454"/>
        </p:xfrm>
        <a:graphic>
          <a:graphicData uri="http://schemas.openxmlformats.org/drawingml/2006/table">
            <a:tbl>
              <a:tblPr/>
              <a:tblGrid>
                <a:gridCol w="1422866"/>
                <a:gridCol w="3074781"/>
                <a:gridCol w="3074781"/>
              </a:tblGrid>
              <a:tr h="589364">
                <a:tc rowSpan="3"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</a:rPr>
                        <a:t>Май</a:t>
                      </a:r>
                      <a:endParaRPr lang="ru-RU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«Весна красна цветами»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</a:rPr>
                        <a:t>Повторение закличек, песенок, пословиц о весне. Отгадывание загадки.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581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</a:rPr>
                        <a:t>«А за ним такая гладь – ни  морщинки не видать»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Знакомство детей с различными способами глажения белья.  Загадывание загадок о предметах обихода.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227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latin typeface="Times New Roman"/>
                        <a:ea typeface="Calib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</a:rPr>
                        <a:t>Троица</a:t>
                      </a:r>
                      <a:endParaRPr lang="ru-RU" sz="11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 Словесные народные игры.  Рассказывание докучных сказок. Пение частушек.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Знакомство с обычаями празднования Троицы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3116"/>
            <a:ext cx="8183880" cy="1928826"/>
          </a:xfrm>
        </p:spPr>
        <p:txBody>
          <a:bodyPr>
            <a:prstTxWarp prst="textWave4">
              <a:avLst/>
            </a:prstTxWarp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00B050"/>
                </a:solidFill>
              </a:rPr>
              <a:t>Мониторинг достижения детьми планируемых результатов в ходе реализации проекта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9639410"/>
              </p:ext>
            </p:extLst>
          </p:nvPr>
        </p:nvGraphicFramePr>
        <p:xfrm>
          <a:off x="500033" y="571479"/>
          <a:ext cx="8143934" cy="5880441"/>
        </p:xfrm>
        <a:graphic>
          <a:graphicData uri="http://schemas.openxmlformats.org/drawingml/2006/table">
            <a:tbl>
              <a:tblPr/>
              <a:tblGrid>
                <a:gridCol w="1394633"/>
                <a:gridCol w="1071689"/>
                <a:gridCol w="1072448"/>
                <a:gridCol w="1281945"/>
                <a:gridCol w="1179085"/>
                <a:gridCol w="1179085"/>
                <a:gridCol w="965049"/>
              </a:tblGrid>
              <a:tr h="15973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Times New Roman"/>
                          <a:ea typeface="Times New Roman"/>
                        </a:rPr>
                        <a:t>Фамилия, имя ребенка</a:t>
                      </a:r>
                      <a:endParaRPr lang="ru-RU" sz="1000" dirty="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50" b="1">
                          <a:latin typeface="Times New Roman"/>
                          <a:ea typeface="Times New Roman"/>
                        </a:rPr>
                        <a:t>Проявляет интерес к изучению русской народной культуры</a:t>
                      </a:r>
                      <a:endParaRPr lang="ru-RU" sz="100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Times New Roman"/>
                          <a:ea typeface="Times New Roman"/>
                        </a:rPr>
                        <a:t>Имеет представление о старинных предметах быта и их </a:t>
                      </a:r>
                      <a:r>
                        <a:rPr lang="ru-RU" sz="1050" b="1" dirty="0" smtClean="0">
                          <a:latin typeface="Times New Roman"/>
                          <a:ea typeface="Times New Roman"/>
                        </a:rPr>
                        <a:t>названиях</a:t>
                      </a:r>
                      <a:endParaRPr lang="ru-RU" sz="1000" dirty="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50" b="1">
                          <a:latin typeface="Times New Roman"/>
                          <a:ea typeface="Times New Roman"/>
                        </a:rPr>
                        <a:t>Умеет играть в народные игры. Использует малые фольклорные жанры</a:t>
                      </a:r>
                      <a:endParaRPr lang="ru-RU" sz="100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Times New Roman"/>
                          <a:ea typeface="Times New Roman"/>
                        </a:rPr>
                        <a:t>Имеет представления о национальном </a:t>
                      </a:r>
                      <a:r>
                        <a:rPr kumimoji="0" lang="ru-RU" sz="10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русском народном </a:t>
                      </a:r>
                      <a:r>
                        <a:rPr lang="ru-RU" sz="1050" b="1" dirty="0" smtClean="0">
                          <a:latin typeface="Times New Roman"/>
                          <a:ea typeface="Times New Roman"/>
                        </a:rPr>
                        <a:t>костюме (</a:t>
                      </a:r>
                      <a:r>
                        <a:rPr lang="ru-RU" sz="1050" b="1" dirty="0">
                          <a:latin typeface="Times New Roman"/>
                          <a:ea typeface="Times New Roman"/>
                        </a:rPr>
                        <a:t>сарафан, рубаха, кокошник, платок пояс, лапти, валенки)</a:t>
                      </a:r>
                      <a:endParaRPr lang="ru-RU" sz="1000" dirty="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Times New Roman"/>
                          <a:ea typeface="Times New Roman"/>
                        </a:rPr>
                        <a:t>Имеет представления о традициях проведения Колядок, Масленицы, обряда наречения имени</a:t>
                      </a:r>
                      <a:endParaRPr lang="ru-RU" sz="1000" dirty="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Times New Roman"/>
                          <a:ea typeface="Times New Roman"/>
                        </a:rPr>
                        <a:t>Итоговый показатель</a:t>
                      </a:r>
                      <a:endParaRPr lang="ru-RU" sz="1000" dirty="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6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 dirty="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6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 dirty="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6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 dirty="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6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6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6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 dirty="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6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 dirty="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6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 dirty="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6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 dirty="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 dirty="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6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 dirty="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6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 dirty="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6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 dirty="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 dirty="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6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 dirty="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6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 dirty="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6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 dirty="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6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 dirty="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6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 dirty="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6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 dirty="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 dirty="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6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 dirty="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 dirty="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6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 dirty="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50" dirty="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3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</a:rPr>
                        <a:t>Итоговый показатель</a:t>
                      </a:r>
                      <a:endParaRPr lang="ru-RU" sz="1050" dirty="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600" dirty="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60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60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60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600" dirty="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600" dirty="0">
                        <a:latin typeface="Times New Roman"/>
                        <a:ea typeface="Times New Roman"/>
                      </a:endParaRPr>
                    </a:p>
                  </a:txBody>
                  <a:tcPr marL="40550" marR="405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P925029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10" y="3429000"/>
            <a:ext cx="3619493" cy="27146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P925026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29190" y="3500438"/>
            <a:ext cx="3619493" cy="27146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P925026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1472" y="571480"/>
            <a:ext cx="3619493" cy="27146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P925026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29190" y="500042"/>
            <a:ext cx="3619493" cy="27146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_59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500042"/>
            <a:ext cx="8536809" cy="5691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_59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357166"/>
            <a:ext cx="8643966" cy="5762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_52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3108" y="428604"/>
            <a:ext cx="4500594" cy="3000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IMG_52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3357562"/>
            <a:ext cx="4293273" cy="28621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IMG_521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3438" y="3286124"/>
            <a:ext cx="4393436" cy="2928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_52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43306" y="3000372"/>
            <a:ext cx="5250693" cy="35004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Рисунок 3" descr="IMG_518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357166"/>
            <a:ext cx="4829058" cy="321937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_49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3286124"/>
            <a:ext cx="4207488" cy="28049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IMG_49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2" y="571480"/>
            <a:ext cx="4207488" cy="28049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_48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00562" y="500042"/>
            <a:ext cx="4207488" cy="28049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IMG_48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3143248"/>
            <a:ext cx="4207488" cy="28049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_49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7686" y="3214686"/>
            <a:ext cx="4207488" cy="28049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IMG_48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428604"/>
            <a:ext cx="4207488" cy="28049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_48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472" y="428604"/>
            <a:ext cx="8143932" cy="5429288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161</TotalTime>
  <Words>2242</Words>
  <Application>Microsoft Office PowerPoint</Application>
  <PresentationFormat>Экран (4:3)</PresentationFormat>
  <Paragraphs>281</Paragraphs>
  <Slides>35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Аспект</vt:lpstr>
      <vt:lpstr>«Русский уклад, приобщение детей к русской культуре через народные традиции, быт и праздники» </vt:lpstr>
      <vt:lpstr>Презентация PowerPoint</vt:lpstr>
      <vt:lpstr>Направление проекта: </vt:lpstr>
      <vt:lpstr>Образовательные области:</vt:lpstr>
      <vt:lpstr>Актуальность проекта:</vt:lpstr>
      <vt:lpstr>Презентация PowerPoint</vt:lpstr>
      <vt:lpstr>Презентация PowerPoint</vt:lpstr>
      <vt:lpstr>Гипотеза реализации проекта:</vt:lpstr>
      <vt:lpstr>Цель проекта:</vt:lpstr>
      <vt:lpstr>Задачи:</vt:lpstr>
      <vt:lpstr>Прогнозируемый результат: </vt:lpstr>
      <vt:lpstr> Этапы работы над проектом:</vt:lpstr>
      <vt:lpstr>Презентация PowerPoint</vt:lpstr>
      <vt:lpstr>Презентация PowerPoint</vt:lpstr>
      <vt:lpstr>Обеспечение проекта: </vt:lpstr>
      <vt:lpstr>Методы и приемы работы по приобщению детей к русской народной культуре: </vt:lpstr>
      <vt:lpstr> Формы работы с детьми и родителями: </vt:lpstr>
      <vt:lpstr>Основные направления работы:</vt:lpstr>
      <vt:lpstr>СОДЕРЖАНИЕ ПРОЕКТА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Мониторинг достижения детьми планируемых результатов в ходе реализации проекта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дом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«Русский уклад, приобщение детей к русской культуре через народные традиции, быт и праздники» </dc:title>
  <dc:creator>дивногорск</dc:creator>
  <cp:lastModifiedBy>ФА</cp:lastModifiedBy>
  <cp:revision>18</cp:revision>
  <dcterms:created xsi:type="dcterms:W3CDTF">2016-01-17T12:11:59Z</dcterms:created>
  <dcterms:modified xsi:type="dcterms:W3CDTF">2016-01-18T03:03:56Z</dcterms:modified>
</cp:coreProperties>
</file>