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87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80" r:id="rId19"/>
    <p:sldId id="283" r:id="rId20"/>
    <p:sldId id="281" r:id="rId21"/>
    <p:sldId id="284" r:id="rId22"/>
    <p:sldId id="285" r:id="rId23"/>
    <p:sldId id="286" r:id="rId24"/>
    <p:sldId id="278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260" autoAdjust="0"/>
    <p:restoredTop sz="94660"/>
  </p:normalViewPr>
  <p:slideViewPr>
    <p:cSldViewPr snapToGrid="0">
      <p:cViewPr varScale="1">
        <p:scale>
          <a:sx n="42" d="100"/>
          <a:sy n="42" d="100"/>
        </p:scale>
        <p:origin x="57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3C58C-C7FC-4317-9CDA-6F8AE9BF9D53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F49C2-7104-48E4-B3EB-F3A3218CFF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9346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3C58C-C7FC-4317-9CDA-6F8AE9BF9D53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F49C2-7104-48E4-B3EB-F3A3218CFF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9045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3C58C-C7FC-4317-9CDA-6F8AE9BF9D53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F49C2-7104-48E4-B3EB-F3A3218CFF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2851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3C58C-C7FC-4317-9CDA-6F8AE9BF9D53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F49C2-7104-48E4-B3EB-F3A3218CFF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201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3C58C-C7FC-4317-9CDA-6F8AE9BF9D53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F49C2-7104-48E4-B3EB-F3A3218CFF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2294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3C58C-C7FC-4317-9CDA-6F8AE9BF9D53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F49C2-7104-48E4-B3EB-F3A3218CFF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5054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3C58C-C7FC-4317-9CDA-6F8AE9BF9D53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F49C2-7104-48E4-B3EB-F3A3218CFF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5957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3C58C-C7FC-4317-9CDA-6F8AE9BF9D53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F49C2-7104-48E4-B3EB-F3A3218CFF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488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3C58C-C7FC-4317-9CDA-6F8AE9BF9D53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F49C2-7104-48E4-B3EB-F3A3218CFF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3871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3C58C-C7FC-4317-9CDA-6F8AE9BF9D53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F49C2-7104-48E4-B3EB-F3A3218CFF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739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3C58C-C7FC-4317-9CDA-6F8AE9BF9D53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F49C2-7104-48E4-B3EB-F3A3218CFF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376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23C58C-C7FC-4317-9CDA-6F8AE9BF9D53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AF49C2-7104-48E4-B3EB-F3A3218CFF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8788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kumimoji="0" lang="ru-RU" alt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Литературное чтение </a:t>
            </a:r>
            <a:r>
              <a:rPr kumimoji="0" lang="ru-RU" altLang="ru-RU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A50021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/>
            </a:r>
            <a:br>
              <a:rPr kumimoji="0" lang="ru-RU" altLang="ru-RU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A50021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ru-RU" alt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В.В. Бианки </a:t>
            </a:r>
            <a:br>
              <a:rPr kumimoji="0" lang="ru-RU" alt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ru-RU" alt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« Мир насекомых в сказках В. </a:t>
            </a:r>
            <a:r>
              <a:rPr kumimoji="0" lang="ru-RU" altLang="ru-RU" sz="3600" b="1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Бианки»</a:t>
            </a:r>
            <a:r>
              <a:rPr kumimoji="0" lang="ru-RU" alt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/>
            </a:r>
            <a:br>
              <a:rPr kumimoji="0" lang="ru-RU" alt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ru-RU" alt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</a:rPr>
              <a:t/>
            </a:r>
            <a:br>
              <a:rPr kumimoji="0" lang="ru-RU" alt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Text Box 6"/>
          <p:cNvSpPr txBox="1">
            <a:spLocks noGrp="1" noChangeArrowheads="1"/>
          </p:cNvSpPr>
          <p:nvPr>
            <p:ph type="subTitle" idx="1"/>
          </p:nvPr>
        </p:nvSpPr>
        <p:spPr bwMode="auto">
          <a:xfrm>
            <a:off x="5897563" y="4022725"/>
            <a:ext cx="5715000" cy="1434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ru-RU" altLang="ru-RU" dirty="0" err="1" smtClean="0">
                <a:solidFill>
                  <a:srgbClr val="A50021"/>
                </a:solidFill>
              </a:rPr>
              <a:t>Пигарева</a:t>
            </a:r>
            <a:r>
              <a:rPr lang="ru-RU" altLang="ru-RU" dirty="0" smtClean="0">
                <a:solidFill>
                  <a:srgbClr val="A50021"/>
                </a:solidFill>
              </a:rPr>
              <a:t> Ольга Николаевна</a:t>
            </a:r>
            <a:r>
              <a:rPr lang="ru-RU" altLang="ru-RU" sz="1600" dirty="0" smtClean="0">
                <a:solidFill>
                  <a:srgbClr val="A50021"/>
                </a:solidFill>
              </a:rPr>
              <a:t>,</a:t>
            </a:r>
            <a:r>
              <a:rPr lang="ru-RU" altLang="ru-RU" sz="1600" dirty="0">
                <a:solidFill>
                  <a:srgbClr val="A50021"/>
                </a:solidFill>
              </a:rPr>
              <a:t/>
            </a:r>
            <a:br>
              <a:rPr lang="ru-RU" altLang="ru-RU" sz="1600" dirty="0">
                <a:solidFill>
                  <a:srgbClr val="A50021"/>
                </a:solidFill>
              </a:rPr>
            </a:br>
            <a:r>
              <a:rPr lang="ru-RU" altLang="ru-RU" sz="1600" dirty="0">
                <a:solidFill>
                  <a:srgbClr val="006600"/>
                </a:solidFill>
              </a:rPr>
              <a:t>учитель начальных классов</a:t>
            </a:r>
            <a:br>
              <a:rPr lang="ru-RU" altLang="ru-RU" sz="1600" dirty="0">
                <a:solidFill>
                  <a:srgbClr val="006600"/>
                </a:solidFill>
              </a:rPr>
            </a:br>
            <a:r>
              <a:rPr lang="ru-RU" altLang="ru-RU" sz="1600" dirty="0" smtClean="0">
                <a:solidFill>
                  <a:srgbClr val="006600"/>
                </a:solidFill>
              </a:rPr>
              <a:t>МБОУ «</a:t>
            </a:r>
            <a:r>
              <a:rPr lang="ru-RU" altLang="ru-RU" sz="1600" dirty="0" err="1" smtClean="0">
                <a:solidFill>
                  <a:srgbClr val="006600"/>
                </a:solidFill>
              </a:rPr>
              <a:t>Плодовская</a:t>
            </a:r>
            <a:r>
              <a:rPr lang="ru-RU" altLang="ru-RU" sz="1600" dirty="0" smtClean="0">
                <a:solidFill>
                  <a:srgbClr val="006600"/>
                </a:solidFill>
              </a:rPr>
              <a:t> СОШ»</a:t>
            </a:r>
          </a:p>
          <a:p>
            <a:pPr algn="r" eaLnBrk="1" hangingPunct="1">
              <a:spcBef>
                <a:spcPct val="50000"/>
              </a:spcBef>
            </a:pPr>
            <a:r>
              <a:rPr lang="ru-RU" altLang="ru-RU" sz="1600" dirty="0" smtClean="0">
                <a:solidFill>
                  <a:srgbClr val="006600"/>
                </a:solidFill>
              </a:rPr>
              <a:t>Бахчисарайский район</a:t>
            </a:r>
            <a:r>
              <a:rPr lang="ru-RU" altLang="ru-RU" sz="1600" dirty="0">
                <a:solidFill>
                  <a:srgbClr val="006600"/>
                </a:solidFill>
              </a:rPr>
              <a:t/>
            </a:r>
            <a:br>
              <a:rPr lang="ru-RU" altLang="ru-RU" sz="1600" dirty="0">
                <a:solidFill>
                  <a:srgbClr val="006600"/>
                </a:solidFill>
              </a:rPr>
            </a:br>
            <a:r>
              <a:rPr lang="ru-RU" altLang="ru-RU" sz="1600" dirty="0" smtClean="0">
                <a:solidFill>
                  <a:srgbClr val="006600"/>
                </a:solidFill>
              </a:rPr>
              <a:t>Республика Крым</a:t>
            </a:r>
            <a:endParaRPr lang="ru-RU" altLang="ru-RU" dirty="0">
              <a:solidFill>
                <a:srgbClr val="A5002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1079" y="3362326"/>
            <a:ext cx="2877561" cy="2877561"/>
          </a:xfrm>
          <a:prstGeom prst="rect">
            <a:avLst/>
          </a:prstGeom>
        </p:spPr>
      </p:pic>
      <p:pic>
        <p:nvPicPr>
          <p:cNvPr id="6" name="Picture 6" descr="j043258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9821" y="451804"/>
            <a:ext cx="2279002" cy="214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8370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3902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6863" y="391887"/>
            <a:ext cx="4438273" cy="141078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2870" y="1515291"/>
            <a:ext cx="4966257" cy="4754880"/>
          </a:xfrm>
          <a:prstGeom prst="rect">
            <a:avLst/>
          </a:prstGeom>
        </p:spPr>
      </p:pic>
      <p:pic>
        <p:nvPicPr>
          <p:cNvPr id="6" name="Picture 6" descr="3715185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95" y="3837154"/>
            <a:ext cx="2588589" cy="2433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j043258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9621" y="287382"/>
            <a:ext cx="2562448" cy="214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32791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2325" y="522514"/>
            <a:ext cx="4127350" cy="5799909"/>
          </a:xfrm>
          <a:prstGeom prst="rect">
            <a:avLst/>
          </a:prstGeom>
        </p:spPr>
      </p:pic>
      <p:pic>
        <p:nvPicPr>
          <p:cNvPr id="3" name="Picture 6" descr="371518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" y="3889406"/>
            <a:ext cx="2588589" cy="2433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j043258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9621" y="287382"/>
            <a:ext cx="2719202" cy="214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67150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12191999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415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48" y="543808"/>
            <a:ext cx="3888923" cy="1389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0525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-418011" y="0"/>
            <a:ext cx="1031965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6000" b="1" dirty="0" smtClean="0">
                <a:solidFill>
                  <a:srgbClr val="A50021"/>
                </a:solidFill>
              </a:rPr>
              <a:t>Гусеница - Землемер</a:t>
            </a:r>
            <a:endParaRPr lang="ru-RU" altLang="ru-RU" sz="6000" b="1" dirty="0">
              <a:solidFill>
                <a:srgbClr val="A5002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8935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739357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355771" y="5726275"/>
            <a:ext cx="616566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 smtClean="0">
                <a:solidFill>
                  <a:srgbClr val="C00000"/>
                </a:solidFill>
              </a:rPr>
              <a:t>Паук - Сенокосец</a:t>
            </a:r>
            <a:endParaRPr lang="ru-RU" sz="6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5887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2891" y="4336869"/>
            <a:ext cx="6139543" cy="2325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5890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0641" y="4671671"/>
            <a:ext cx="6844936" cy="19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5741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6927" y="4402183"/>
            <a:ext cx="5251268" cy="2455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4151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527" y="1"/>
            <a:ext cx="5682021" cy="1768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307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544" y="548640"/>
            <a:ext cx="6846410" cy="1507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213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8457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639" y="-1"/>
            <a:ext cx="6115417" cy="2220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8367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54880"/>
            <a:ext cx="6792686" cy="210312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2686" y="4258491"/>
            <a:ext cx="5399314" cy="259950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916" y="1604279"/>
            <a:ext cx="3170195" cy="317019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0481" y="567008"/>
            <a:ext cx="5303519" cy="522514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44000" y="884888"/>
            <a:ext cx="2191139" cy="188443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44000" y="963265"/>
            <a:ext cx="2191139" cy="1884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9979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3256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6881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2608264" y="141288"/>
            <a:ext cx="6994525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3600">
                <a:solidFill>
                  <a:srgbClr val="A50021"/>
                </a:solidFill>
              </a:rPr>
              <a:t>В какое время года происходит </a:t>
            </a:r>
            <a:br>
              <a:rPr lang="ru-RU" altLang="ru-RU" sz="3600">
                <a:solidFill>
                  <a:srgbClr val="A50021"/>
                </a:solidFill>
              </a:rPr>
            </a:br>
            <a:r>
              <a:rPr lang="ru-RU" altLang="ru-RU" sz="3600">
                <a:solidFill>
                  <a:srgbClr val="A50021"/>
                </a:solidFill>
              </a:rPr>
              <a:t>действие в произведении?</a:t>
            </a:r>
            <a:r>
              <a:rPr lang="ru-RU" altLang="ru-RU" sz="3600"/>
              <a:t/>
            </a:r>
            <a:br>
              <a:rPr lang="ru-RU" altLang="ru-RU" sz="3600"/>
            </a:br>
            <a:r>
              <a:rPr lang="ru-RU" altLang="ru-RU"/>
              <a:t/>
            </a:r>
            <a:br>
              <a:rPr lang="ru-RU" altLang="ru-RU"/>
            </a:br>
            <a:endParaRPr lang="ru-RU" altLang="ru-RU"/>
          </a:p>
        </p:txBody>
      </p:sp>
      <p:sp>
        <p:nvSpPr>
          <p:cNvPr id="24579" name="AutoShape 3"/>
          <p:cNvSpPr>
            <a:spLocks noChangeArrowheads="1"/>
          </p:cNvSpPr>
          <p:nvPr/>
        </p:nvSpPr>
        <p:spPr bwMode="auto">
          <a:xfrm>
            <a:off x="9058049" y="1881188"/>
            <a:ext cx="2089150" cy="114939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100000">
                <a:srgbClr val="99FF33"/>
              </a:gs>
            </a:gsLst>
            <a:path path="shape">
              <a:fillToRect l="50000" t="50000" r="50000" b="50000"/>
            </a:path>
          </a:gradFill>
          <a:ln w="22225">
            <a:solidFill>
              <a:srgbClr val="A5002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2400" b="1" dirty="0">
                <a:solidFill>
                  <a:srgbClr val="A50021"/>
                </a:solidFill>
              </a:rPr>
              <a:t>ВЕСНА</a:t>
            </a:r>
          </a:p>
        </p:txBody>
      </p:sp>
      <p:sp>
        <p:nvSpPr>
          <p:cNvPr id="24580" name="AutoShape 4"/>
          <p:cNvSpPr>
            <a:spLocks noChangeArrowheads="1"/>
          </p:cNvSpPr>
          <p:nvPr/>
        </p:nvSpPr>
        <p:spPr bwMode="auto">
          <a:xfrm>
            <a:off x="9022330" y="3292673"/>
            <a:ext cx="2160587" cy="114869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100000">
                <a:srgbClr val="99FF33"/>
              </a:gs>
            </a:gsLst>
            <a:path path="shape">
              <a:fillToRect l="50000" t="50000" r="50000" b="50000"/>
            </a:path>
          </a:gradFill>
          <a:ln w="22225">
            <a:solidFill>
              <a:srgbClr val="A5002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2400" b="1" dirty="0">
                <a:solidFill>
                  <a:srgbClr val="A50021"/>
                </a:solidFill>
              </a:rPr>
              <a:t>ЛЕТО</a:t>
            </a:r>
          </a:p>
        </p:txBody>
      </p:sp>
      <p:sp>
        <p:nvSpPr>
          <p:cNvPr id="24581" name="AutoShape 5"/>
          <p:cNvSpPr>
            <a:spLocks noChangeArrowheads="1"/>
          </p:cNvSpPr>
          <p:nvPr/>
        </p:nvSpPr>
        <p:spPr bwMode="auto">
          <a:xfrm>
            <a:off x="9058049" y="4703461"/>
            <a:ext cx="2160587" cy="138383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100000">
                <a:srgbClr val="99FF33"/>
              </a:gs>
            </a:gsLst>
            <a:path path="shape">
              <a:fillToRect l="50000" t="50000" r="50000" b="50000"/>
            </a:path>
          </a:gradFill>
          <a:ln w="22225">
            <a:solidFill>
              <a:srgbClr val="A5002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2400" b="1" dirty="0">
                <a:solidFill>
                  <a:srgbClr val="A50021"/>
                </a:solidFill>
              </a:rPr>
              <a:t>ОСЕНЬ</a:t>
            </a:r>
          </a:p>
        </p:txBody>
      </p:sp>
      <p:pic>
        <p:nvPicPr>
          <p:cNvPr id="21510" name="Picture 6" descr="371518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19" y="5130800"/>
            <a:ext cx="172720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166" y="1603971"/>
            <a:ext cx="7183936" cy="3804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624936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5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10502E-6 L 0.00018 0.2465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32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8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45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79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45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81"/>
                  </p:tgtEl>
                </p:cond>
              </p:nextCondLst>
            </p:seq>
          </p:childTnLst>
        </p:cTn>
      </p:par>
    </p:tnLst>
    <p:bldLst>
      <p:bldP spid="24579" grpId="0" animBg="1"/>
      <p:bldP spid="24579" grpId="1" animBg="1"/>
      <p:bldP spid="24580" grpId="0" animBg="1"/>
      <p:bldP spid="24581" grpId="0" animBg="1"/>
      <p:bldP spid="24581" grpId="1" animBg="1"/>
      <p:bldP spid="24581" grpId="2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ChangeArrowheads="1"/>
          </p:cNvSpPr>
          <p:nvPr/>
        </p:nvSpPr>
        <p:spPr bwMode="auto">
          <a:xfrm>
            <a:off x="2163763" y="415926"/>
            <a:ext cx="7866062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3600">
                <a:solidFill>
                  <a:srgbClr val="A50021"/>
                </a:solidFill>
              </a:rPr>
              <a:t>На какое дерево влез Муравьишка?</a:t>
            </a:r>
            <a:r>
              <a:rPr lang="ru-RU" altLang="ru-RU" sz="3600"/>
              <a:t/>
            </a:r>
            <a:br>
              <a:rPr lang="ru-RU" altLang="ru-RU" sz="3600"/>
            </a:br>
            <a:r>
              <a:rPr lang="ru-RU" altLang="ru-RU"/>
              <a:t/>
            </a:r>
            <a:br>
              <a:rPr lang="ru-RU" altLang="ru-RU"/>
            </a:br>
            <a:endParaRPr lang="ru-RU" altLang="ru-RU"/>
          </a:p>
        </p:txBody>
      </p:sp>
      <p:sp>
        <p:nvSpPr>
          <p:cNvPr id="23557" name="AutoShape 5"/>
          <p:cNvSpPr>
            <a:spLocks noChangeArrowheads="1"/>
          </p:cNvSpPr>
          <p:nvPr/>
        </p:nvSpPr>
        <p:spPr bwMode="auto">
          <a:xfrm>
            <a:off x="7824789" y="3291841"/>
            <a:ext cx="3304765" cy="92932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100000">
                <a:srgbClr val="99FF33"/>
              </a:gs>
            </a:gsLst>
            <a:path path="shape">
              <a:fillToRect l="50000" t="50000" r="50000" b="50000"/>
            </a:path>
          </a:gradFill>
          <a:ln w="22225">
            <a:solidFill>
              <a:srgbClr val="A5002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A50021"/>
                </a:solidFill>
              </a:rPr>
              <a:t>ДУБ</a:t>
            </a:r>
          </a:p>
        </p:txBody>
      </p:sp>
      <p:sp>
        <p:nvSpPr>
          <p:cNvPr id="23558" name="AutoShape 6"/>
          <p:cNvSpPr>
            <a:spLocks noChangeArrowheads="1"/>
          </p:cNvSpPr>
          <p:nvPr/>
        </p:nvSpPr>
        <p:spPr bwMode="auto">
          <a:xfrm>
            <a:off x="7824789" y="1606551"/>
            <a:ext cx="3304765" cy="110172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100000">
                <a:srgbClr val="99FF33"/>
              </a:gs>
            </a:gsLst>
            <a:path path="shape">
              <a:fillToRect l="50000" t="50000" r="50000" b="50000"/>
            </a:path>
          </a:gradFill>
          <a:ln w="22225">
            <a:solidFill>
              <a:srgbClr val="A5002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A50021"/>
                </a:solidFill>
              </a:rPr>
              <a:t>БЕРЁЗА</a:t>
            </a:r>
          </a:p>
        </p:txBody>
      </p:sp>
      <p:sp>
        <p:nvSpPr>
          <p:cNvPr id="23559" name="AutoShape 7"/>
          <p:cNvSpPr>
            <a:spLocks noChangeArrowheads="1"/>
          </p:cNvSpPr>
          <p:nvPr/>
        </p:nvSpPr>
        <p:spPr bwMode="auto">
          <a:xfrm>
            <a:off x="7770088" y="4804731"/>
            <a:ext cx="3304765" cy="1061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100000">
                <a:srgbClr val="99FF33"/>
              </a:gs>
            </a:gsLst>
            <a:path path="shape">
              <a:fillToRect l="50000" t="50000" r="50000" b="50000"/>
            </a:path>
          </a:gradFill>
          <a:ln w="22225">
            <a:solidFill>
              <a:srgbClr val="A5002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A50021"/>
                </a:solidFill>
              </a:rPr>
              <a:t>СОСНА</a:t>
            </a:r>
          </a:p>
        </p:txBody>
      </p:sp>
      <p:pic>
        <p:nvPicPr>
          <p:cNvPr id="19462" name="Picture 8" descr="371518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70" y="3944983"/>
            <a:ext cx="1727200" cy="2579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157" y="1307468"/>
            <a:ext cx="4226903" cy="491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091938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5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14596E-6 L 0.00781 0.5091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2544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5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35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57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35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59"/>
                  </p:tgtEl>
                </p:cond>
              </p:nextCondLst>
            </p:seq>
          </p:childTnLst>
        </p:cTn>
      </p:par>
    </p:tnLst>
    <p:bldLst>
      <p:bldP spid="23557" grpId="0" animBg="1"/>
      <p:bldP spid="23557" grpId="1" animBg="1"/>
      <p:bldP spid="23558" grpId="0" animBg="1"/>
      <p:bldP spid="23559" grpId="0" animBg="1"/>
      <p:bldP spid="23559" grpId="1" animBg="1"/>
      <p:bldP spid="23559" grpId="2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2967038" y="141288"/>
            <a:ext cx="6297612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3600">
                <a:solidFill>
                  <a:srgbClr val="A50021"/>
                </a:solidFill>
              </a:rPr>
              <a:t>С каким насекомым </a:t>
            </a:r>
            <a:br>
              <a:rPr lang="ru-RU" altLang="ru-RU" sz="3600">
                <a:solidFill>
                  <a:srgbClr val="A50021"/>
                </a:solidFill>
              </a:rPr>
            </a:br>
            <a:r>
              <a:rPr lang="ru-RU" altLang="ru-RU" sz="3600">
                <a:solidFill>
                  <a:srgbClr val="A50021"/>
                </a:solidFill>
              </a:rPr>
              <a:t>не встречался Муравьишка?</a:t>
            </a:r>
            <a:r>
              <a:rPr lang="ru-RU" altLang="ru-RU" sz="3600"/>
              <a:t/>
            </a:r>
            <a:br>
              <a:rPr lang="ru-RU" altLang="ru-RU" sz="3600"/>
            </a:br>
            <a:r>
              <a:rPr lang="ru-RU" altLang="ru-RU"/>
              <a:t/>
            </a:r>
            <a:br>
              <a:rPr lang="ru-RU" altLang="ru-RU"/>
            </a:br>
            <a:endParaRPr lang="ru-RU" altLang="ru-RU"/>
          </a:p>
        </p:txBody>
      </p:sp>
      <p:sp>
        <p:nvSpPr>
          <p:cNvPr id="27651" name="AutoShape 3"/>
          <p:cNvSpPr>
            <a:spLocks noChangeArrowheads="1"/>
          </p:cNvSpPr>
          <p:nvPr/>
        </p:nvSpPr>
        <p:spPr bwMode="auto">
          <a:xfrm>
            <a:off x="7319963" y="1881189"/>
            <a:ext cx="4096974" cy="126047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100000">
                <a:srgbClr val="99FF33"/>
              </a:gs>
            </a:gsLst>
            <a:path path="shape">
              <a:fillToRect l="50000" t="50000" r="50000" b="50000"/>
            </a:path>
          </a:gradFill>
          <a:ln w="22225">
            <a:solidFill>
              <a:srgbClr val="A5002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2000" b="1" dirty="0">
                <a:solidFill>
                  <a:srgbClr val="A50021"/>
                </a:solidFill>
              </a:rPr>
              <a:t>МАЙСКИЙ ХРУЩ</a:t>
            </a:r>
          </a:p>
        </p:txBody>
      </p:sp>
      <p:sp>
        <p:nvSpPr>
          <p:cNvPr id="27652" name="AutoShape 4"/>
          <p:cNvSpPr>
            <a:spLocks noChangeArrowheads="1"/>
          </p:cNvSpPr>
          <p:nvPr/>
        </p:nvSpPr>
        <p:spPr bwMode="auto">
          <a:xfrm>
            <a:off x="7319963" y="5061268"/>
            <a:ext cx="4096973" cy="1052149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100000">
                <a:srgbClr val="99FF33"/>
              </a:gs>
            </a:gsLst>
            <a:path path="shape">
              <a:fillToRect l="50000" t="50000" r="50000" b="50000"/>
            </a:path>
          </a:gradFill>
          <a:ln w="22225">
            <a:solidFill>
              <a:srgbClr val="A5002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2000" b="1" dirty="0">
                <a:solidFill>
                  <a:srgbClr val="A50021"/>
                </a:solidFill>
              </a:rPr>
              <a:t>БАБОЧКА</a:t>
            </a:r>
          </a:p>
        </p:txBody>
      </p:sp>
      <p:sp>
        <p:nvSpPr>
          <p:cNvPr id="27653" name="AutoShape 5"/>
          <p:cNvSpPr>
            <a:spLocks noChangeArrowheads="1"/>
          </p:cNvSpPr>
          <p:nvPr/>
        </p:nvSpPr>
        <p:spPr bwMode="auto">
          <a:xfrm>
            <a:off x="7319963" y="3573462"/>
            <a:ext cx="4096974" cy="1056009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100000">
                <a:srgbClr val="99FF33"/>
              </a:gs>
            </a:gsLst>
            <a:path path="shape">
              <a:fillToRect l="50000" t="50000" r="50000" b="50000"/>
            </a:path>
          </a:gradFill>
          <a:ln w="22225">
            <a:solidFill>
              <a:srgbClr val="A5002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2000" b="1" dirty="0">
                <a:solidFill>
                  <a:srgbClr val="A50021"/>
                </a:solidFill>
              </a:rPr>
              <a:t>ЖУЧОК - БЛОШАЧОК</a:t>
            </a:r>
          </a:p>
        </p:txBody>
      </p:sp>
      <p:pic>
        <p:nvPicPr>
          <p:cNvPr id="22534" name="Picture 6" descr="371518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377" y="4127863"/>
            <a:ext cx="2060194" cy="2228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7" y="1268760"/>
            <a:ext cx="4401659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215899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6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8.39695E-7 L 1.94444E-6 0.0892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46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5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76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51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76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53"/>
                  </p:tgtEl>
                </p:cond>
              </p:nextCondLst>
            </p:seq>
          </p:childTnLst>
        </p:cTn>
      </p:par>
    </p:tnLst>
    <p:bldLst>
      <p:bldP spid="27651" grpId="0" animBg="1"/>
      <p:bldP spid="27651" grpId="1" animBg="1"/>
      <p:bldP spid="27652" grpId="0" animBg="1"/>
      <p:bldP spid="27653" grpId="0" animBg="1"/>
      <p:bldP spid="27653" grpId="1" animBg="1"/>
      <p:bldP spid="27653" grpId="2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3189289" y="141288"/>
            <a:ext cx="5838825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3600">
                <a:solidFill>
                  <a:srgbClr val="A50021"/>
                </a:solidFill>
              </a:rPr>
              <a:t>Кто помог Муравьишке </a:t>
            </a:r>
            <a:br>
              <a:rPr lang="ru-RU" altLang="ru-RU" sz="3600">
                <a:solidFill>
                  <a:srgbClr val="A50021"/>
                </a:solidFill>
              </a:rPr>
            </a:br>
            <a:r>
              <a:rPr lang="ru-RU" altLang="ru-RU" sz="3600">
                <a:solidFill>
                  <a:srgbClr val="A50021"/>
                </a:solidFill>
              </a:rPr>
              <a:t>перебраться через забор?</a:t>
            </a:r>
            <a:r>
              <a:rPr lang="ru-RU" altLang="ru-RU" sz="3600"/>
              <a:t/>
            </a:r>
            <a:br>
              <a:rPr lang="ru-RU" altLang="ru-RU" sz="3600"/>
            </a:br>
            <a:r>
              <a:rPr lang="ru-RU" altLang="ru-RU"/>
              <a:t/>
            </a:r>
            <a:br>
              <a:rPr lang="ru-RU" altLang="ru-RU"/>
            </a:br>
            <a:endParaRPr lang="ru-RU" altLang="ru-RU"/>
          </a:p>
        </p:txBody>
      </p:sp>
      <p:sp>
        <p:nvSpPr>
          <p:cNvPr id="28675" name="AutoShape 3"/>
          <p:cNvSpPr>
            <a:spLocks noChangeArrowheads="1"/>
          </p:cNvSpPr>
          <p:nvPr/>
        </p:nvSpPr>
        <p:spPr bwMode="auto">
          <a:xfrm>
            <a:off x="7535864" y="1881189"/>
            <a:ext cx="3985576" cy="126047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100000">
                <a:srgbClr val="99FF33"/>
              </a:gs>
            </a:gsLst>
            <a:path path="shape">
              <a:fillToRect l="50000" t="50000" r="50000" b="50000"/>
            </a:path>
          </a:gradFill>
          <a:ln w="22225">
            <a:solidFill>
              <a:srgbClr val="A5002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2400" b="1" dirty="0">
                <a:solidFill>
                  <a:srgbClr val="A50021"/>
                </a:solidFill>
              </a:rPr>
              <a:t>ПАУК - СЕНОКОСЕЦ</a:t>
            </a:r>
          </a:p>
        </p:txBody>
      </p:sp>
      <p:sp>
        <p:nvSpPr>
          <p:cNvPr id="28676" name="AutoShape 4"/>
          <p:cNvSpPr>
            <a:spLocks noChangeArrowheads="1"/>
          </p:cNvSpPr>
          <p:nvPr/>
        </p:nvSpPr>
        <p:spPr bwMode="auto">
          <a:xfrm>
            <a:off x="7608888" y="3344092"/>
            <a:ext cx="3912552" cy="125445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100000">
                <a:srgbClr val="99FF33"/>
              </a:gs>
            </a:gsLst>
            <a:path path="shape">
              <a:fillToRect l="50000" t="50000" r="50000" b="50000"/>
            </a:path>
          </a:gradFill>
          <a:ln w="22225">
            <a:solidFill>
              <a:srgbClr val="A5002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2400" b="1" dirty="0">
                <a:solidFill>
                  <a:srgbClr val="A50021"/>
                </a:solidFill>
              </a:rPr>
              <a:t>КУЗНЕЧИК</a:t>
            </a:r>
          </a:p>
        </p:txBody>
      </p:sp>
      <p:sp>
        <p:nvSpPr>
          <p:cNvPr id="28677" name="AutoShape 5"/>
          <p:cNvSpPr>
            <a:spLocks noChangeArrowheads="1"/>
          </p:cNvSpPr>
          <p:nvPr/>
        </p:nvSpPr>
        <p:spPr bwMode="auto">
          <a:xfrm>
            <a:off x="7608889" y="4797426"/>
            <a:ext cx="3912551" cy="1079499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100000">
                <a:srgbClr val="99FF33"/>
              </a:gs>
            </a:gsLst>
            <a:path path="shape">
              <a:fillToRect l="50000" t="50000" r="50000" b="50000"/>
            </a:path>
          </a:gradFill>
          <a:ln w="22225">
            <a:solidFill>
              <a:srgbClr val="A5002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2400" b="1" dirty="0">
                <a:solidFill>
                  <a:srgbClr val="A50021"/>
                </a:solidFill>
              </a:rPr>
              <a:t>МАЙСКИЙ ХРУЩ</a:t>
            </a:r>
          </a:p>
        </p:txBody>
      </p:sp>
      <p:pic>
        <p:nvPicPr>
          <p:cNvPr id="23558" name="Picture 6" descr="371518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102" y="3892731"/>
            <a:ext cx="2015971" cy="2433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1943" y="1698171"/>
            <a:ext cx="4258491" cy="4178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379767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6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10502E-6 L 0.00018 0.2465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32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7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86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7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86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77"/>
                  </p:tgtEl>
                </p:cond>
              </p:nextCondLst>
            </p:seq>
          </p:childTnLst>
        </p:cTn>
      </p:par>
    </p:tnLst>
    <p:bldLst>
      <p:bldP spid="28675" grpId="0" animBg="1"/>
      <p:bldP spid="28675" grpId="1" animBg="1"/>
      <p:bldP spid="28676" grpId="0" animBg="1"/>
      <p:bldP spid="28677" grpId="0" animBg="1"/>
      <p:bldP spid="28677" grpId="1" animBg="1"/>
      <p:bldP spid="28677" grpId="2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5977" y="0"/>
            <a:ext cx="4963885" cy="1309793"/>
          </a:xfrm>
          <a:prstGeom prst="rect">
            <a:avLst/>
          </a:prstGeom>
        </p:spPr>
      </p:pic>
      <p:pic>
        <p:nvPicPr>
          <p:cNvPr id="3" name="Picture 6" descr="371518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040" y="2433646"/>
            <a:ext cx="2588589" cy="2433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7" descr="Рисунок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221288"/>
            <a:ext cx="6087291" cy="163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Рисунок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04411" y="5034055"/>
            <a:ext cx="5974080" cy="163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8227" y="1309793"/>
            <a:ext cx="3548824" cy="4201171"/>
          </a:xfrm>
          <a:prstGeom prst="rect">
            <a:avLst/>
          </a:prstGeom>
        </p:spPr>
      </p:pic>
      <p:pic>
        <p:nvPicPr>
          <p:cNvPr id="7" name="Picture 6" descr="j043258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9621" y="287382"/>
            <a:ext cx="2082742" cy="214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02157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371518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889" y="2133600"/>
            <a:ext cx="2808287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4943476" y="1412876"/>
            <a:ext cx="4132263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  <a:p>
            <a:pPr eaLnBrk="1" hangingPunct="1"/>
            <a:r>
              <a:rPr lang="ru-RU" altLang="ru-RU" sz="3600">
                <a:solidFill>
                  <a:srgbClr val="A50021"/>
                </a:solidFill>
              </a:rPr>
              <a:t>Было интересно…</a:t>
            </a:r>
          </a:p>
          <a:p>
            <a:endParaRPr lang="ru-RU" altLang="ru-RU" sz="3600">
              <a:solidFill>
                <a:srgbClr val="A50021"/>
              </a:solidFill>
            </a:endParaRPr>
          </a:p>
        </p:txBody>
      </p:sp>
      <p:pic>
        <p:nvPicPr>
          <p:cNvPr id="25604" name="Picture 6" descr="Рисунок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8349" y="5189538"/>
            <a:ext cx="5986599" cy="166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7" descr="j043258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6463" y="705644"/>
            <a:ext cx="1439863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8" descr="Рисунок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89" y="5221288"/>
            <a:ext cx="5702799" cy="163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3" name="Rectangle 9"/>
          <p:cNvSpPr>
            <a:spLocks noChangeArrowheads="1"/>
          </p:cNvSpPr>
          <p:nvPr/>
        </p:nvSpPr>
        <p:spPr bwMode="auto">
          <a:xfrm>
            <a:off x="5016501" y="4149725"/>
            <a:ext cx="51847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3600">
                <a:solidFill>
                  <a:srgbClr val="A50021"/>
                </a:solidFill>
              </a:rPr>
              <a:t>Теперь я знаю, что…</a:t>
            </a:r>
          </a:p>
        </p:txBody>
      </p:sp>
      <p:sp>
        <p:nvSpPr>
          <p:cNvPr id="21514" name="Rectangle 10"/>
          <p:cNvSpPr>
            <a:spLocks noChangeArrowheads="1"/>
          </p:cNvSpPr>
          <p:nvPr/>
        </p:nvSpPr>
        <p:spPr bwMode="auto">
          <a:xfrm>
            <a:off x="5016501" y="2924175"/>
            <a:ext cx="33829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3600">
                <a:solidFill>
                  <a:srgbClr val="A50021"/>
                </a:solidFill>
              </a:rPr>
              <a:t>Было трудно…</a:t>
            </a:r>
          </a:p>
        </p:txBody>
      </p:sp>
    </p:spTree>
    <p:extLst>
      <p:ext uri="{BB962C8B-B14F-4D97-AF65-F5344CB8AC3E}">
        <p14:creationId xmlns:p14="http://schemas.microsoft.com/office/powerpoint/2010/main" val="4023249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1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1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1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15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15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15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6811" y="1210196"/>
            <a:ext cx="4688230" cy="1072989"/>
          </a:xfrm>
          <a:prstGeom prst="rect">
            <a:avLst/>
          </a:prstGeom>
        </p:spPr>
      </p:pic>
      <p:pic>
        <p:nvPicPr>
          <p:cNvPr id="3" name="Picture 2" descr="371518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1072" y="2227759"/>
            <a:ext cx="2808287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Рисунок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0512" y="4640715"/>
            <a:ext cx="5286215" cy="166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Рисунок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6576" y="4640715"/>
            <a:ext cx="5348639" cy="166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j043258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6881" y="490264"/>
            <a:ext cx="1973876" cy="1792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05446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640</TotalTime>
  <Words>59</Words>
  <Application>Microsoft Office PowerPoint</Application>
  <PresentationFormat>Широкоэкранный</PresentationFormat>
  <Paragraphs>25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Тема Office</vt:lpstr>
      <vt:lpstr>Литературное чтение  В.В. Бианки  « Мир насекомых в сказках В. Бианки»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Литературное чтение  В.В. Бианки  «Приключения Муравьишки»  </dc:title>
  <dc:creator>RePack by Diakov</dc:creator>
  <cp:lastModifiedBy>RePack by Diakov</cp:lastModifiedBy>
  <cp:revision>21</cp:revision>
  <dcterms:created xsi:type="dcterms:W3CDTF">2021-11-18T06:56:23Z</dcterms:created>
  <dcterms:modified xsi:type="dcterms:W3CDTF">2021-11-18T18:10:28Z</dcterms:modified>
</cp:coreProperties>
</file>