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60" r:id="rId5"/>
    <p:sldId id="261" r:id="rId6"/>
    <p:sldId id="262" r:id="rId7"/>
    <p:sldId id="263" r:id="rId8"/>
    <p:sldId id="264" r:id="rId9"/>
    <p:sldId id="269" r:id="rId10"/>
    <p:sldId id="266" r:id="rId11"/>
    <p:sldId id="265" r:id="rId12"/>
    <p:sldId id="267" r:id="rId13"/>
    <p:sldId id="268" r:id="rId14"/>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3" d="100"/>
          <a:sy n="83" d="100"/>
        </p:scale>
        <p:origin x="-629" y="-77"/>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C2A62ACD-2E3D-4810-A1A8-56F3C3974DA9}" type="datetimeFigureOut">
              <a:rPr lang="ru-RU" smtClean="0"/>
              <a:pPr/>
              <a:t>22.10.2022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95DF0E2-3B86-4400-AC87-CE30BE5443AF}" type="slidenum">
              <a:rPr lang="ru-RU" smtClean="0"/>
              <a:pPr/>
              <a:t>‹#›</a:t>
            </a:fld>
            <a:endParaRPr lang="ru-RU"/>
          </a:p>
        </p:txBody>
      </p:sp>
    </p:spTree>
    <p:extLst>
      <p:ext uri="{BB962C8B-B14F-4D97-AF65-F5344CB8AC3E}">
        <p14:creationId xmlns:p14="http://schemas.microsoft.com/office/powerpoint/2010/main" xmlns="" val="37834638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C2A62ACD-2E3D-4810-A1A8-56F3C3974DA9}" type="datetimeFigureOut">
              <a:rPr lang="ru-RU" smtClean="0"/>
              <a:pPr/>
              <a:t>22.10.2022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95DF0E2-3B86-4400-AC87-CE30BE5443AF}" type="slidenum">
              <a:rPr lang="ru-RU" smtClean="0"/>
              <a:pPr/>
              <a:t>‹#›</a:t>
            </a:fld>
            <a:endParaRPr lang="ru-RU"/>
          </a:p>
        </p:txBody>
      </p:sp>
    </p:spTree>
    <p:extLst>
      <p:ext uri="{BB962C8B-B14F-4D97-AF65-F5344CB8AC3E}">
        <p14:creationId xmlns:p14="http://schemas.microsoft.com/office/powerpoint/2010/main" xmlns="" val="6117030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C2A62ACD-2E3D-4810-A1A8-56F3C3974DA9}" type="datetimeFigureOut">
              <a:rPr lang="ru-RU" smtClean="0"/>
              <a:pPr/>
              <a:t>22.10.2022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95DF0E2-3B86-4400-AC87-CE30BE5443AF}" type="slidenum">
              <a:rPr lang="ru-RU" smtClean="0"/>
              <a:pPr/>
              <a:t>‹#›</a:t>
            </a:fld>
            <a:endParaRPr lang="ru-RU"/>
          </a:p>
        </p:txBody>
      </p:sp>
    </p:spTree>
    <p:extLst>
      <p:ext uri="{BB962C8B-B14F-4D97-AF65-F5344CB8AC3E}">
        <p14:creationId xmlns:p14="http://schemas.microsoft.com/office/powerpoint/2010/main" xmlns="" val="28279744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C2A62ACD-2E3D-4810-A1A8-56F3C3974DA9}" type="datetimeFigureOut">
              <a:rPr lang="ru-RU" smtClean="0"/>
              <a:pPr/>
              <a:t>22.10.2022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595DF0E2-3B86-4400-AC87-CE30BE5443AF}" type="slidenum">
              <a:rPr lang="ru-RU" smtClean="0"/>
              <a:pPr/>
              <a:t>‹#›</a:t>
            </a:fld>
            <a:endParaRPr lang="ru-RU"/>
          </a:p>
        </p:txBody>
      </p:sp>
    </p:spTree>
    <p:extLst>
      <p:ext uri="{BB962C8B-B14F-4D97-AF65-F5344CB8AC3E}">
        <p14:creationId xmlns:p14="http://schemas.microsoft.com/office/powerpoint/2010/main" xmlns="" val="21797294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C2A62ACD-2E3D-4810-A1A8-56F3C3974DA9}" type="datetimeFigureOut">
              <a:rPr lang="ru-RU" smtClean="0"/>
              <a:pPr/>
              <a:t>22.10.2022</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595DF0E2-3B86-4400-AC87-CE30BE5443AF}" type="slidenum">
              <a:rPr lang="ru-RU" smtClean="0"/>
              <a:pPr/>
              <a:t>‹#›</a:t>
            </a:fld>
            <a:endParaRPr lang="ru-RU"/>
          </a:p>
        </p:txBody>
      </p:sp>
    </p:spTree>
    <p:extLst>
      <p:ext uri="{BB962C8B-B14F-4D97-AF65-F5344CB8AC3E}">
        <p14:creationId xmlns:p14="http://schemas.microsoft.com/office/powerpoint/2010/main" xmlns="" val="19338461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C2A62ACD-2E3D-4810-A1A8-56F3C3974DA9}" type="datetimeFigureOut">
              <a:rPr lang="ru-RU" smtClean="0"/>
              <a:pPr/>
              <a:t>22.10.2022</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595DF0E2-3B86-4400-AC87-CE30BE5443AF}" type="slidenum">
              <a:rPr lang="ru-RU" smtClean="0"/>
              <a:pPr/>
              <a:t>‹#›</a:t>
            </a:fld>
            <a:endParaRPr lang="ru-RU"/>
          </a:p>
        </p:txBody>
      </p:sp>
    </p:spTree>
    <p:extLst>
      <p:ext uri="{BB962C8B-B14F-4D97-AF65-F5344CB8AC3E}">
        <p14:creationId xmlns:p14="http://schemas.microsoft.com/office/powerpoint/2010/main" xmlns="" val="4246199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A62ACD-2E3D-4810-A1A8-56F3C3974DA9}" type="datetimeFigureOut">
              <a:rPr lang="ru-RU" smtClean="0"/>
              <a:pPr/>
              <a:t>22.10.2022</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595DF0E2-3B86-4400-AC87-CE30BE5443AF}" type="slidenum">
              <a:rPr lang="ru-RU" smtClean="0"/>
              <a:pPr/>
              <a:t>‹#›</a:t>
            </a:fld>
            <a:endParaRPr lang="ru-RU"/>
          </a:p>
        </p:txBody>
      </p:sp>
    </p:spTree>
    <p:extLst>
      <p:ext uri="{BB962C8B-B14F-4D97-AF65-F5344CB8AC3E}">
        <p14:creationId xmlns:p14="http://schemas.microsoft.com/office/powerpoint/2010/main" xmlns="" val="26841484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C2A62ACD-2E3D-4810-A1A8-56F3C3974DA9}" type="datetimeFigureOut">
              <a:rPr lang="ru-RU" smtClean="0"/>
              <a:pPr/>
              <a:t>22.10.2022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595DF0E2-3B86-4400-AC87-CE30BE5443AF}" type="slidenum">
              <a:rPr lang="ru-RU" smtClean="0"/>
              <a:pPr/>
              <a:t>‹#›</a:t>
            </a:fld>
            <a:endParaRPr lang="ru-RU"/>
          </a:p>
        </p:txBody>
      </p:sp>
    </p:spTree>
    <p:extLst>
      <p:ext uri="{BB962C8B-B14F-4D97-AF65-F5344CB8AC3E}">
        <p14:creationId xmlns:p14="http://schemas.microsoft.com/office/powerpoint/2010/main" xmlns="" val="25671382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C2A62ACD-2E3D-4810-A1A8-56F3C3974DA9}" type="datetimeFigureOut">
              <a:rPr lang="ru-RU" smtClean="0"/>
              <a:pPr/>
              <a:t>22.10.2022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595DF0E2-3B86-4400-AC87-CE30BE5443AF}" type="slidenum">
              <a:rPr lang="ru-RU" smtClean="0"/>
              <a:pPr/>
              <a:t>‹#›</a:t>
            </a:fld>
            <a:endParaRPr lang="ru-RU"/>
          </a:p>
        </p:txBody>
      </p:sp>
    </p:spTree>
    <p:extLst>
      <p:ext uri="{BB962C8B-B14F-4D97-AF65-F5344CB8AC3E}">
        <p14:creationId xmlns:p14="http://schemas.microsoft.com/office/powerpoint/2010/main" xmlns="" val="24063297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C2A62ACD-2E3D-4810-A1A8-56F3C3974DA9}" type="datetimeFigureOut">
              <a:rPr lang="ru-RU" smtClean="0"/>
              <a:pPr/>
              <a:t>22.10.2022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95DF0E2-3B86-4400-AC87-CE30BE5443AF}" type="slidenum">
              <a:rPr lang="ru-RU" smtClean="0"/>
              <a:pPr/>
              <a:t>‹#›</a:t>
            </a:fld>
            <a:endParaRPr lang="ru-RU"/>
          </a:p>
        </p:txBody>
      </p:sp>
    </p:spTree>
    <p:extLst>
      <p:ext uri="{BB962C8B-B14F-4D97-AF65-F5344CB8AC3E}">
        <p14:creationId xmlns:p14="http://schemas.microsoft.com/office/powerpoint/2010/main" xmlns="" val="19195019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C2A62ACD-2E3D-4810-A1A8-56F3C3974DA9}" type="datetimeFigureOut">
              <a:rPr lang="ru-RU" smtClean="0"/>
              <a:pPr/>
              <a:t>22.10.2022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95DF0E2-3B86-4400-AC87-CE30BE5443AF}" type="slidenum">
              <a:rPr lang="ru-RU" smtClean="0"/>
              <a:pPr/>
              <a:t>‹#›</a:t>
            </a:fld>
            <a:endParaRPr lang="ru-RU"/>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xmlns="" val="53691170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C2A62ACD-2E3D-4810-A1A8-56F3C3974DA9}" type="datetimeFigureOut">
              <a:rPr lang="ru-RU" smtClean="0"/>
              <a:pPr/>
              <a:t>22.10.2022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95DF0E2-3B86-4400-AC87-CE30BE5443AF}" type="slidenum">
              <a:rPr lang="ru-RU" smtClean="0"/>
              <a:pPr/>
              <a:t>‹#›</a:t>
            </a:fld>
            <a:endParaRPr lang="ru-RU"/>
          </a:p>
        </p:txBody>
      </p:sp>
    </p:spTree>
    <p:extLst>
      <p:ext uri="{BB962C8B-B14F-4D97-AF65-F5344CB8AC3E}">
        <p14:creationId xmlns:p14="http://schemas.microsoft.com/office/powerpoint/2010/main" xmlns="" val="32456790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C2A62ACD-2E3D-4810-A1A8-56F3C3974DA9}" type="datetimeFigureOut">
              <a:rPr lang="ru-RU" smtClean="0"/>
              <a:pPr/>
              <a:t>22.10.2022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95DF0E2-3B86-4400-AC87-CE30BE5443AF}" type="slidenum">
              <a:rPr lang="ru-RU" smtClean="0"/>
              <a:pPr/>
              <a:t>‹#›</a:t>
            </a:fld>
            <a:endParaRPr lang="ru-RU"/>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xmlns="" val="420072406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C2A62ACD-2E3D-4810-A1A8-56F3C3974DA9}" type="datetimeFigureOut">
              <a:rPr lang="ru-RU" smtClean="0"/>
              <a:pPr/>
              <a:t>22.10.2022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95DF0E2-3B86-4400-AC87-CE30BE5443AF}" type="slidenum">
              <a:rPr lang="ru-RU" smtClean="0"/>
              <a:pPr/>
              <a:t>‹#›</a:t>
            </a:fld>
            <a:endParaRPr lang="ru-RU"/>
          </a:p>
        </p:txBody>
      </p:sp>
    </p:spTree>
    <p:extLst>
      <p:ext uri="{BB962C8B-B14F-4D97-AF65-F5344CB8AC3E}">
        <p14:creationId xmlns:p14="http://schemas.microsoft.com/office/powerpoint/2010/main" xmlns="" val="169018930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C2A62ACD-2E3D-4810-A1A8-56F3C3974DA9}" type="datetimeFigureOut">
              <a:rPr lang="ru-RU" smtClean="0"/>
              <a:pPr/>
              <a:t>22.10.2022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95DF0E2-3B86-4400-AC87-CE30BE5443AF}" type="slidenum">
              <a:rPr lang="ru-RU" smtClean="0"/>
              <a:pPr/>
              <a:t>‹#›</a:t>
            </a:fld>
            <a:endParaRPr lang="ru-RU"/>
          </a:p>
        </p:txBody>
      </p:sp>
    </p:spTree>
    <p:extLst>
      <p:ext uri="{BB962C8B-B14F-4D97-AF65-F5344CB8AC3E}">
        <p14:creationId xmlns:p14="http://schemas.microsoft.com/office/powerpoint/2010/main" xmlns="" val="10323602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C2A62ACD-2E3D-4810-A1A8-56F3C3974DA9}" type="datetimeFigureOut">
              <a:rPr lang="ru-RU" smtClean="0"/>
              <a:pPr/>
              <a:t>22.10.2022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95DF0E2-3B86-4400-AC87-CE30BE5443AF}" type="slidenum">
              <a:rPr lang="ru-RU" smtClean="0"/>
              <a:pPr/>
              <a:t>‹#›</a:t>
            </a:fld>
            <a:endParaRPr lang="ru-RU"/>
          </a:p>
        </p:txBody>
      </p:sp>
    </p:spTree>
    <p:extLst>
      <p:ext uri="{BB962C8B-B14F-4D97-AF65-F5344CB8AC3E}">
        <p14:creationId xmlns:p14="http://schemas.microsoft.com/office/powerpoint/2010/main" xmlns="" val="9772512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C2A62ACD-2E3D-4810-A1A8-56F3C3974DA9}" type="datetimeFigureOut">
              <a:rPr lang="ru-RU" smtClean="0"/>
              <a:pPr/>
              <a:t>22.10.2022</a:t>
            </a:fld>
            <a:endParaRPr lang="ru-RU"/>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595DF0E2-3B86-4400-AC87-CE30BE5443AF}" type="slidenum">
              <a:rPr lang="ru-RU" smtClean="0"/>
              <a:pPr/>
              <a:t>‹#›</a:t>
            </a:fld>
            <a:endParaRPr lang="ru-RU"/>
          </a:p>
        </p:txBody>
      </p:sp>
    </p:spTree>
    <p:extLst>
      <p:ext uri="{BB962C8B-B14F-4D97-AF65-F5344CB8AC3E}">
        <p14:creationId xmlns:p14="http://schemas.microsoft.com/office/powerpoint/2010/main" xmlns="" val="367345630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endParaRPr lang="ru-RU" dirty="0"/>
          </a:p>
        </p:txBody>
      </p:sp>
      <p:sp>
        <p:nvSpPr>
          <p:cNvPr id="3" name="Объект 2"/>
          <p:cNvSpPr>
            <a:spLocks noGrp="1"/>
          </p:cNvSpPr>
          <p:nvPr>
            <p:ph idx="1"/>
          </p:nvPr>
        </p:nvSpPr>
        <p:spPr/>
        <p:txBody>
          <a:bodyPr/>
          <a:lstStyle/>
          <a:p>
            <a:pPr algn="ctr"/>
            <a:r>
              <a:rPr lang="ru-RU" sz="4000" b="1" i="1" dirty="0" smtClean="0">
                <a:solidFill>
                  <a:prstClr val="black"/>
                </a:solidFill>
                <a:latin typeface="Calibri Light" panose="020F0302020204030204"/>
                <a:ea typeface="+mj-ea"/>
                <a:cs typeface="+mj-cs"/>
              </a:rPr>
              <a:t>Некоторые приёмы формирующего оценивания на уроке английского языка</a:t>
            </a:r>
            <a:endParaRPr lang="ru-RU" dirty="0"/>
          </a:p>
        </p:txBody>
      </p:sp>
    </p:spTree>
    <p:extLst>
      <p:ext uri="{BB962C8B-B14F-4D97-AF65-F5344CB8AC3E}">
        <p14:creationId xmlns:p14="http://schemas.microsoft.com/office/powerpoint/2010/main" xmlns="" val="35620866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112215"/>
            <a:ext cx="8596668" cy="1320800"/>
          </a:xfrm>
        </p:spPr>
        <p:txBody>
          <a:bodyPr>
            <a:normAutofit fontScale="90000"/>
          </a:bodyPr>
          <a:lstStyle/>
          <a:p>
            <a:pPr marL="342900" lvl="0" indent="-342900">
              <a:lnSpc>
                <a:spcPct val="107000"/>
              </a:lnSpc>
              <a:spcBef>
                <a:spcPts val="1000"/>
              </a:spcBef>
              <a:spcAft>
                <a:spcPts val="800"/>
              </a:spcAft>
            </a:pPr>
            <a:r>
              <a:rPr lang="ru-RU" sz="4000" b="1" u="sng" dirty="0">
                <a:solidFill>
                  <a:prstClr val="black">
                    <a:lumMod val="75000"/>
                    <a:lumOff val="25000"/>
                  </a:prstClr>
                </a:solidFill>
                <a:latin typeface="Times New Roman" panose="02020603050405020304" pitchFamily="18" charset="0"/>
                <a:ea typeface="Calibri" panose="020F0502020204030204" pitchFamily="34" charset="0"/>
                <a:cs typeface="Times New Roman" panose="02020603050405020304" pitchFamily="18" charset="0"/>
              </a:rPr>
              <a:t>Цели урока: </a:t>
            </a:r>
            <a:r>
              <a:rPr lang="ru-RU" sz="1400" dirty="0" smtClean="0">
                <a:solidFill>
                  <a:prstClr val="black">
                    <a:lumMod val="75000"/>
                    <a:lumOff val="25000"/>
                  </a:prstClr>
                </a:solidFill>
                <a:latin typeface="Calibri" panose="020F0502020204030204" pitchFamily="34" charset="0"/>
                <a:ea typeface="Calibri" panose="020F0502020204030204" pitchFamily="34" charset="0"/>
                <a:cs typeface="Times New Roman" panose="02020603050405020304" pitchFamily="18" charset="0"/>
              </a:rPr>
              <a:t/>
            </a:r>
            <a:br>
              <a:rPr lang="ru-RU" sz="1400" dirty="0" smtClean="0">
                <a:solidFill>
                  <a:prstClr val="black">
                    <a:lumMod val="75000"/>
                    <a:lumOff val="25000"/>
                  </a:prstClr>
                </a:solidFill>
                <a:latin typeface="Calibri" panose="020F0502020204030204" pitchFamily="34" charset="0"/>
                <a:ea typeface="Calibri" panose="020F0502020204030204" pitchFamily="34" charset="0"/>
                <a:cs typeface="Times New Roman" panose="02020603050405020304" pitchFamily="18" charset="0"/>
              </a:rPr>
            </a:br>
            <a:endParaRPr lang="ru-RU" dirty="0"/>
          </a:p>
        </p:txBody>
      </p:sp>
      <p:sp>
        <p:nvSpPr>
          <p:cNvPr id="3" name="Объект 2"/>
          <p:cNvSpPr>
            <a:spLocks noGrp="1"/>
          </p:cNvSpPr>
          <p:nvPr>
            <p:ph idx="1"/>
          </p:nvPr>
        </p:nvSpPr>
        <p:spPr>
          <a:xfrm>
            <a:off x="245660" y="777923"/>
            <a:ext cx="9028342" cy="5745708"/>
          </a:xfrm>
        </p:spPr>
        <p:txBody>
          <a:bodyPr>
            <a:normAutofit fontScale="77500" lnSpcReduction="20000"/>
          </a:bodyPr>
          <a:lstStyle/>
          <a:p>
            <a:pPr marL="0" lvl="0" indent="0" algn="just">
              <a:lnSpc>
                <a:spcPct val="150000"/>
              </a:lnSpc>
              <a:spcBef>
                <a:spcPts val="0"/>
              </a:spcBef>
              <a:buSzPts val="1000"/>
              <a:buFont typeface="Symbol" panose="05050102010706020507" pitchFamily="18" charset="2"/>
              <a:buChar char=""/>
              <a:tabLst>
                <a:tab pos="457200" algn="l"/>
              </a:tabLst>
            </a:pPr>
            <a:r>
              <a:rPr lang="ru-RU" sz="2600" b="1" dirty="0" smtClean="0">
                <a:latin typeface="Times New Roman" panose="02020603050405020304" pitchFamily="18" charset="0"/>
                <a:ea typeface="Times New Roman" panose="02020603050405020304" pitchFamily="18" charset="0"/>
                <a:cs typeface="Times New Roman" panose="02020603050405020304" pitchFamily="18" charset="0"/>
              </a:rPr>
              <a:t>отработка </a:t>
            </a:r>
            <a:r>
              <a:rPr lang="ru-RU" sz="2600" b="1" dirty="0">
                <a:latin typeface="Times New Roman" panose="02020603050405020304" pitchFamily="18" charset="0"/>
                <a:ea typeface="Times New Roman" panose="02020603050405020304" pitchFamily="18" charset="0"/>
                <a:cs typeface="Times New Roman" panose="02020603050405020304" pitchFamily="18" charset="0"/>
              </a:rPr>
              <a:t>грамматических структур в пассивном залоге</a:t>
            </a:r>
            <a:r>
              <a:rPr lang="ru-RU" sz="2600" b="1" dirty="0" smtClean="0">
                <a:latin typeface="Times New Roman" panose="02020603050405020304" pitchFamily="18" charset="0"/>
                <a:ea typeface="Times New Roman" panose="02020603050405020304" pitchFamily="18" charset="0"/>
                <a:cs typeface="Times New Roman" panose="02020603050405020304" pitchFamily="18" charset="0"/>
              </a:rPr>
              <a:t>,</a:t>
            </a:r>
          </a:p>
          <a:p>
            <a:pPr marL="0" lvl="0" indent="0" algn="just">
              <a:lnSpc>
                <a:spcPct val="150000"/>
              </a:lnSpc>
              <a:spcBef>
                <a:spcPts val="0"/>
              </a:spcBef>
              <a:buSzPts val="1000"/>
              <a:buFont typeface="Symbol" panose="05050102010706020507" pitchFamily="18" charset="2"/>
              <a:buChar char=""/>
              <a:tabLst>
                <a:tab pos="457200" algn="l"/>
              </a:tabLst>
            </a:pPr>
            <a:endParaRPr lang="ru-RU" sz="2600" b="1" dirty="0">
              <a:latin typeface="Times New Roman" panose="02020603050405020304" pitchFamily="18" charset="0"/>
              <a:ea typeface="Calibri" panose="020F0502020204030204" pitchFamily="34" charset="0"/>
              <a:cs typeface="Times New Roman" panose="02020603050405020304" pitchFamily="18" charset="0"/>
            </a:endParaRPr>
          </a:p>
          <a:p>
            <a:pPr marL="0" lvl="0" indent="0" algn="just">
              <a:lnSpc>
                <a:spcPct val="150000"/>
              </a:lnSpc>
              <a:spcBef>
                <a:spcPts val="0"/>
              </a:spcBef>
              <a:buSzPts val="1000"/>
              <a:buFont typeface="Symbol" panose="05050102010706020507" pitchFamily="18" charset="2"/>
              <a:buChar char=""/>
              <a:tabLst>
                <a:tab pos="457200" algn="l"/>
              </a:tabLst>
            </a:pPr>
            <a:r>
              <a:rPr lang="ru-RU" sz="2600" b="1" dirty="0">
                <a:latin typeface="Times New Roman" panose="02020603050405020304" pitchFamily="18" charset="0"/>
                <a:ea typeface="Times New Roman" panose="02020603050405020304" pitchFamily="18" charset="0"/>
                <a:cs typeface="Times New Roman" panose="02020603050405020304" pitchFamily="18" charset="0"/>
              </a:rPr>
              <a:t>обобщение изученного материала, </a:t>
            </a:r>
            <a:endParaRPr lang="ru-RU" sz="2600" b="1"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0" lvl="0" indent="0" algn="just">
              <a:lnSpc>
                <a:spcPct val="150000"/>
              </a:lnSpc>
              <a:spcBef>
                <a:spcPts val="0"/>
              </a:spcBef>
              <a:buSzPts val="1000"/>
              <a:buFont typeface="Symbol" panose="05050102010706020507" pitchFamily="18" charset="2"/>
              <a:buChar char=""/>
              <a:tabLst>
                <a:tab pos="457200" algn="l"/>
              </a:tabLst>
            </a:pPr>
            <a:endParaRPr lang="ru-RU" sz="2600" b="1" dirty="0">
              <a:latin typeface="Times New Roman" panose="02020603050405020304" pitchFamily="18" charset="0"/>
              <a:ea typeface="Calibri" panose="020F0502020204030204" pitchFamily="34" charset="0"/>
              <a:cs typeface="Times New Roman" panose="02020603050405020304" pitchFamily="18" charset="0"/>
            </a:endParaRPr>
          </a:p>
          <a:p>
            <a:pPr marL="0" lvl="0" indent="0" algn="just">
              <a:lnSpc>
                <a:spcPct val="150000"/>
              </a:lnSpc>
              <a:spcBef>
                <a:spcPts val="0"/>
              </a:spcBef>
              <a:buSzPts val="1000"/>
              <a:buFont typeface="Symbol" panose="05050102010706020507" pitchFamily="18" charset="2"/>
              <a:buChar char=""/>
              <a:tabLst>
                <a:tab pos="457200" algn="l"/>
              </a:tabLst>
            </a:pPr>
            <a:r>
              <a:rPr lang="ru-RU" sz="2600" b="1" dirty="0">
                <a:latin typeface="Times New Roman" panose="02020603050405020304" pitchFamily="18" charset="0"/>
                <a:ea typeface="Times New Roman" panose="02020603050405020304" pitchFamily="18" charset="0"/>
                <a:cs typeface="Times New Roman" panose="02020603050405020304" pitchFamily="18" charset="0"/>
              </a:rPr>
              <a:t>активизация лексических единиц раздела в устной и письменной речи</a:t>
            </a:r>
            <a:r>
              <a:rPr lang="ru-RU" sz="2600" b="1" dirty="0" smtClean="0">
                <a:latin typeface="Times New Roman" panose="02020603050405020304" pitchFamily="18" charset="0"/>
                <a:ea typeface="Times New Roman" panose="02020603050405020304" pitchFamily="18" charset="0"/>
                <a:cs typeface="Times New Roman" panose="02020603050405020304" pitchFamily="18" charset="0"/>
              </a:rPr>
              <a:t>,</a:t>
            </a:r>
          </a:p>
          <a:p>
            <a:pPr marL="0" lvl="0" indent="0" algn="just">
              <a:lnSpc>
                <a:spcPct val="150000"/>
              </a:lnSpc>
              <a:spcBef>
                <a:spcPts val="0"/>
              </a:spcBef>
              <a:buSzPts val="1000"/>
              <a:buFont typeface="Symbol" panose="05050102010706020507" pitchFamily="18" charset="2"/>
              <a:buChar char=""/>
              <a:tabLst>
                <a:tab pos="457200" algn="l"/>
              </a:tabLst>
            </a:pPr>
            <a:endParaRPr lang="ru-RU" sz="2600" b="1" dirty="0">
              <a:latin typeface="Times New Roman" panose="02020603050405020304" pitchFamily="18" charset="0"/>
              <a:ea typeface="Calibri" panose="020F0502020204030204" pitchFamily="34" charset="0"/>
              <a:cs typeface="Times New Roman" panose="02020603050405020304" pitchFamily="18" charset="0"/>
            </a:endParaRPr>
          </a:p>
          <a:p>
            <a:pPr marL="0" lvl="0" indent="0" algn="just">
              <a:lnSpc>
                <a:spcPct val="150000"/>
              </a:lnSpc>
              <a:spcBef>
                <a:spcPts val="0"/>
              </a:spcBef>
              <a:buSzPts val="1000"/>
              <a:buFont typeface="Symbol" panose="05050102010706020507" pitchFamily="18" charset="2"/>
              <a:buChar char=""/>
              <a:tabLst>
                <a:tab pos="457200" algn="l"/>
              </a:tabLst>
            </a:pPr>
            <a:r>
              <a:rPr lang="ru-RU" sz="2600" b="1" dirty="0">
                <a:latin typeface="Times New Roman" panose="02020603050405020304" pitchFamily="18" charset="0"/>
                <a:ea typeface="Times New Roman" panose="02020603050405020304" pitchFamily="18" charset="0"/>
                <a:cs typeface="Times New Roman" panose="02020603050405020304" pitchFamily="18" charset="0"/>
              </a:rPr>
              <a:t>применение методики формирующего оценивания и</a:t>
            </a:r>
            <a:r>
              <a:rPr lang="ru-RU" sz="2600" b="1" dirty="0">
                <a:latin typeface="Times New Roman" panose="02020603050405020304" pitchFamily="18" charset="0"/>
                <a:ea typeface="Calibri" panose="020F0502020204030204" pitchFamily="34" charset="0"/>
                <a:cs typeface="Times New Roman" panose="02020603050405020304" pitchFamily="18" charset="0"/>
              </a:rPr>
              <a:t>  выявление уровня понимания учащимися грамматического материала; разбор моментов, вызвавших затруднения</a:t>
            </a:r>
            <a:r>
              <a:rPr lang="ru-RU" sz="2600" b="1" dirty="0" smtClean="0">
                <a:latin typeface="Times New Roman" panose="02020603050405020304" pitchFamily="18" charset="0"/>
                <a:ea typeface="Calibri" panose="020F0502020204030204" pitchFamily="34" charset="0"/>
                <a:cs typeface="Times New Roman" panose="02020603050405020304" pitchFamily="18" charset="0"/>
              </a:rPr>
              <a:t>;</a:t>
            </a:r>
          </a:p>
          <a:p>
            <a:pPr marL="0" lvl="0" indent="0" algn="just">
              <a:lnSpc>
                <a:spcPct val="150000"/>
              </a:lnSpc>
              <a:spcBef>
                <a:spcPts val="0"/>
              </a:spcBef>
              <a:buSzPts val="1000"/>
              <a:buFont typeface="Symbol" panose="05050102010706020507" pitchFamily="18" charset="2"/>
              <a:buChar char=""/>
              <a:tabLst>
                <a:tab pos="457200" algn="l"/>
              </a:tabLst>
            </a:pPr>
            <a:endParaRPr lang="ru-RU" sz="2600" b="1" dirty="0">
              <a:latin typeface="Times New Roman" panose="02020603050405020304" pitchFamily="18" charset="0"/>
              <a:ea typeface="Calibri" panose="020F0502020204030204" pitchFamily="34" charset="0"/>
              <a:cs typeface="Times New Roman" panose="02020603050405020304" pitchFamily="18" charset="0"/>
            </a:endParaRPr>
          </a:p>
          <a:p>
            <a:pPr marL="0" lvl="0" indent="0" algn="just">
              <a:lnSpc>
                <a:spcPct val="150000"/>
              </a:lnSpc>
              <a:spcBef>
                <a:spcPts val="0"/>
              </a:spcBef>
              <a:buSzPts val="1000"/>
              <a:buFont typeface="Symbol" panose="05050102010706020507" pitchFamily="18" charset="2"/>
              <a:buChar char=""/>
              <a:tabLst>
                <a:tab pos="457200" algn="l"/>
              </a:tabLst>
            </a:pPr>
            <a:r>
              <a:rPr lang="ru-RU" sz="2600" b="1" dirty="0">
                <a:latin typeface="Times New Roman" panose="02020603050405020304" pitchFamily="18" charset="0"/>
                <a:ea typeface="Calibri" panose="020F0502020204030204" pitchFamily="34" charset="0"/>
                <a:cs typeface="Times New Roman" panose="02020603050405020304" pitchFamily="18" charset="0"/>
              </a:rPr>
              <a:t>подготовка учащихся к проверочной работе по теме «Страдательный залог»</a:t>
            </a:r>
          </a:p>
          <a:p>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32185440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smtClean="0">
                <a:solidFill>
                  <a:schemeClr val="tx1"/>
                </a:solidFill>
                <a:latin typeface="Times New Roman" panose="02020603050405020304" pitchFamily="18" charset="0"/>
                <a:cs typeface="Times New Roman" panose="02020603050405020304" pitchFamily="18" charset="0"/>
              </a:rPr>
              <a:t>Задачи урока</a:t>
            </a:r>
            <a:endParaRPr lang="ru-RU" b="1" dirty="0">
              <a:solidFill>
                <a:schemeClr val="tx1"/>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491319" y="1396315"/>
            <a:ext cx="8659853" cy="4963542"/>
          </a:xfrm>
        </p:spPr>
        <p:txBody>
          <a:bodyPr>
            <a:normAutofit/>
          </a:bodyPr>
          <a:lstStyle/>
          <a:p>
            <a:r>
              <a:rPr lang="ru-RU" sz="3200" b="1" dirty="0">
                <a:latin typeface="Times New Roman" panose="02020603050405020304" pitchFamily="18" charset="0"/>
                <a:cs typeface="Times New Roman" panose="02020603050405020304" pitchFamily="18" charset="0"/>
              </a:rPr>
              <a:t>Ученик научится распознавать временные формы глагола в пассивном залоге, </a:t>
            </a:r>
            <a:endParaRPr lang="ru-RU" sz="3200" b="1" dirty="0" smtClean="0">
              <a:latin typeface="Times New Roman" panose="02020603050405020304" pitchFamily="18" charset="0"/>
              <a:cs typeface="Times New Roman" panose="02020603050405020304" pitchFamily="18" charset="0"/>
            </a:endParaRPr>
          </a:p>
          <a:p>
            <a:r>
              <a:rPr lang="ru-RU" sz="3200" b="1" dirty="0" smtClean="0">
                <a:latin typeface="Times New Roman" panose="02020603050405020304" pitchFamily="18" charset="0"/>
                <a:cs typeface="Times New Roman" panose="02020603050405020304" pitchFamily="18" charset="0"/>
              </a:rPr>
              <a:t>научится </a:t>
            </a:r>
            <a:r>
              <a:rPr lang="ru-RU" sz="3200" b="1" dirty="0">
                <a:latin typeface="Times New Roman" panose="02020603050405020304" pitchFamily="18" charset="0"/>
                <a:cs typeface="Times New Roman" panose="02020603050405020304" pitchFamily="18" charset="0"/>
              </a:rPr>
              <a:t>преобразовывать структуры активного залога в </a:t>
            </a:r>
            <a:r>
              <a:rPr lang="ru-RU" sz="3200" b="1" dirty="0" smtClean="0">
                <a:latin typeface="Times New Roman" panose="02020603050405020304" pitchFamily="18" charset="0"/>
                <a:cs typeface="Times New Roman" panose="02020603050405020304" pitchFamily="18" charset="0"/>
              </a:rPr>
              <a:t>пассивный, </a:t>
            </a:r>
          </a:p>
          <a:p>
            <a:r>
              <a:rPr lang="ru-RU" sz="3200" b="1" dirty="0">
                <a:latin typeface="Times New Roman" panose="02020603050405020304" pitchFamily="18" charset="0"/>
                <a:cs typeface="Times New Roman" panose="02020603050405020304" pitchFamily="18" charset="0"/>
              </a:rPr>
              <a:t>б</a:t>
            </a:r>
            <a:r>
              <a:rPr lang="ru-RU" sz="3200" b="1" dirty="0" smtClean="0">
                <a:latin typeface="Times New Roman" panose="02020603050405020304" pitchFamily="18" charset="0"/>
                <a:cs typeface="Times New Roman" panose="02020603050405020304" pitchFamily="18" charset="0"/>
              </a:rPr>
              <a:t>удет правильно переводить предложения в страдательном залоге </a:t>
            </a:r>
          </a:p>
          <a:p>
            <a:r>
              <a:rPr lang="ru-RU" sz="3200" b="1" dirty="0">
                <a:latin typeface="Times New Roman" panose="02020603050405020304" pitchFamily="18" charset="0"/>
                <a:cs typeface="Times New Roman" panose="02020603050405020304" pitchFamily="18" charset="0"/>
              </a:rPr>
              <a:t>н</a:t>
            </a:r>
            <a:r>
              <a:rPr lang="ru-RU" sz="3200" b="1" dirty="0" smtClean="0">
                <a:latin typeface="Times New Roman" panose="02020603050405020304" pitchFamily="18" charset="0"/>
                <a:cs typeface="Times New Roman" panose="02020603050405020304" pitchFamily="18" charset="0"/>
              </a:rPr>
              <a:t>аучится составлять предложения в страдательном залоге из заданных слов</a:t>
            </a:r>
            <a:r>
              <a:rPr lang="ru-RU" sz="3200" b="1" dirty="0">
                <a:latin typeface="Times New Roman" panose="02020603050405020304" pitchFamily="18" charset="0"/>
                <a:cs typeface="Times New Roman" panose="02020603050405020304" pitchFamily="18" charset="0"/>
              </a:rPr>
              <a:t/>
            </a:r>
            <a:br>
              <a:rPr lang="ru-RU" sz="3200" b="1" dirty="0">
                <a:latin typeface="Times New Roman" panose="02020603050405020304" pitchFamily="18" charset="0"/>
                <a:cs typeface="Times New Roman" panose="02020603050405020304" pitchFamily="18" charset="0"/>
              </a:rPr>
            </a:br>
            <a:endParaRPr lang="ru-RU"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28708962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7421" y="0"/>
            <a:ext cx="8728092" cy="1930400"/>
          </a:xfrm>
        </p:spPr>
        <p:txBody>
          <a:bodyPr/>
          <a:lstStyle/>
          <a:p>
            <a:r>
              <a:rPr lang="ru-RU" b="1" dirty="0" smtClean="0">
                <a:solidFill>
                  <a:schemeClr val="tx1"/>
                </a:solidFill>
                <a:latin typeface="Times New Roman" panose="02020603050405020304" pitchFamily="18" charset="0"/>
                <a:cs typeface="Times New Roman" panose="02020603050405020304" pitchFamily="18" charset="0"/>
              </a:rPr>
              <a:t>План урока</a:t>
            </a:r>
            <a:endParaRPr lang="ru-RU" b="1" dirty="0">
              <a:solidFill>
                <a:schemeClr val="tx1"/>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341194" y="709684"/>
            <a:ext cx="8932808" cy="5786650"/>
          </a:xfrm>
        </p:spPr>
        <p:txBody>
          <a:bodyPr>
            <a:normAutofit/>
          </a:bodyPr>
          <a:lstStyle/>
          <a:p>
            <a:r>
              <a:rPr lang="ru-RU" sz="2400" b="1" dirty="0" smtClean="0"/>
              <a:t> </a:t>
            </a:r>
            <a:r>
              <a:rPr lang="ru-RU" sz="2400" b="1" dirty="0"/>
              <a:t>1. Речевая зарядка.</a:t>
            </a:r>
          </a:p>
          <a:p>
            <a:r>
              <a:rPr lang="ru-RU" sz="2400" b="1" dirty="0"/>
              <a:t> 2. Постановка цели урока. </a:t>
            </a:r>
          </a:p>
          <a:p>
            <a:r>
              <a:rPr lang="ru-RU" sz="2400" b="1" dirty="0"/>
              <a:t>3.Самооценка уровня овладения навыками использования страдательного залога в английской речи.</a:t>
            </a:r>
          </a:p>
          <a:p>
            <a:r>
              <a:rPr lang="ru-RU" sz="2400" b="1" dirty="0"/>
              <a:t>4. Коррекция навыков использования страдательного залога в английской речи.</a:t>
            </a:r>
          </a:p>
          <a:p>
            <a:r>
              <a:rPr lang="ru-RU" sz="2400" b="1" dirty="0"/>
              <a:t>6. </a:t>
            </a:r>
            <a:r>
              <a:rPr lang="ru-RU" sz="2400" b="1" dirty="0" err="1"/>
              <a:t>Физминутка</a:t>
            </a:r>
            <a:endParaRPr lang="ru-RU" sz="2400" b="1" dirty="0"/>
          </a:p>
          <a:p>
            <a:r>
              <a:rPr lang="ru-RU" sz="2400" b="1" dirty="0"/>
              <a:t>6. </a:t>
            </a:r>
            <a:r>
              <a:rPr lang="ru-RU" sz="2400" b="1" dirty="0" err="1"/>
              <a:t>Самокоррекция</a:t>
            </a:r>
            <a:r>
              <a:rPr lang="ru-RU" sz="2400" b="1" dirty="0"/>
              <a:t> навыков с использованием заданий по выбору. Заполнение листов </a:t>
            </a:r>
            <a:r>
              <a:rPr lang="ru-RU" sz="2400" b="1" dirty="0" err="1"/>
              <a:t>самооценивания</a:t>
            </a:r>
            <a:r>
              <a:rPr lang="ru-RU" sz="2400" b="1" dirty="0"/>
              <a:t>.</a:t>
            </a:r>
          </a:p>
          <a:p>
            <a:r>
              <a:rPr lang="ru-RU" sz="2400" b="1" dirty="0"/>
              <a:t>7. Рефлексия учебной деятельности на уроке.</a:t>
            </a:r>
          </a:p>
          <a:p>
            <a:r>
              <a:rPr lang="ru-RU" sz="2400" b="1" dirty="0"/>
              <a:t>8. Домашнее задание.</a:t>
            </a:r>
          </a:p>
        </p:txBody>
      </p:sp>
    </p:spTree>
    <p:extLst>
      <p:ext uri="{BB962C8B-B14F-4D97-AF65-F5344CB8AC3E}">
        <p14:creationId xmlns:p14="http://schemas.microsoft.com/office/powerpoint/2010/main" xmlns="" val="161795186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00752" y="0"/>
            <a:ext cx="8373250" cy="846161"/>
          </a:xfrm>
        </p:spPr>
        <p:txBody>
          <a:bodyPr/>
          <a:lstStyle/>
          <a:p>
            <a:r>
              <a:rPr lang="ru-RU" dirty="0" smtClean="0">
                <a:solidFill>
                  <a:schemeClr val="tx1"/>
                </a:solidFill>
                <a:latin typeface="Times New Roman" panose="02020603050405020304" pitchFamily="18" charset="0"/>
                <a:cs typeface="Times New Roman" panose="02020603050405020304" pitchFamily="18" charset="0"/>
              </a:rPr>
              <a:t>Речевая зарядка</a:t>
            </a:r>
            <a:endParaRPr lang="ru-RU" dirty="0">
              <a:solidFill>
                <a:schemeClr val="tx1"/>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409433" y="846161"/>
            <a:ext cx="8864569" cy="5745708"/>
          </a:xfrm>
        </p:spPr>
        <p:txBody>
          <a:bodyPr/>
          <a:lstStyle/>
          <a:p>
            <a:r>
              <a:rPr lang="ru-RU" b="1" dirty="0">
                <a:latin typeface="Times New Roman" panose="02020603050405020304" pitchFamily="18" charset="0"/>
                <a:cs typeface="Times New Roman" panose="02020603050405020304" pitchFamily="18" charset="0"/>
              </a:rPr>
              <a:t>Учитель предлагает для разминки вспомнить формы правильных и неправильных глаголов. Бросает мяч каждому ученику, называя начальную форму глагола. Ученики бросают мяч учителю и говорят вторую и третью </a:t>
            </a:r>
            <a:r>
              <a:rPr lang="ru-RU" b="1" dirty="0" smtClean="0">
                <a:latin typeface="Times New Roman" panose="02020603050405020304" pitchFamily="18" charset="0"/>
                <a:cs typeface="Times New Roman" panose="02020603050405020304" pitchFamily="18" charset="0"/>
              </a:rPr>
              <a:t>формы</a:t>
            </a:r>
            <a:r>
              <a:rPr lang="ru-RU" b="1" dirty="0">
                <a:latin typeface="Times New Roman" panose="02020603050405020304" pitchFamily="18" charset="0"/>
                <a:cs typeface="Times New Roman" panose="02020603050405020304" pitchFamily="18" charset="0"/>
              </a:rPr>
              <a:t>. (</a:t>
            </a:r>
            <a:r>
              <a:rPr lang="ru-RU" b="1" dirty="0" smtClean="0">
                <a:latin typeface="Times New Roman" panose="02020603050405020304" pitchFamily="18" charset="0"/>
                <a:cs typeface="Times New Roman" panose="02020603050405020304" pitchFamily="18" charset="0"/>
              </a:rPr>
              <a:t>Приём формирующего оценивания  «</a:t>
            </a:r>
            <a:r>
              <a:rPr lang="en-US" b="1" dirty="0" smtClean="0">
                <a:latin typeface="Times New Roman" panose="02020603050405020304" pitchFamily="18" charset="0"/>
                <a:cs typeface="Times New Roman" panose="02020603050405020304" pitchFamily="18" charset="0"/>
              </a:rPr>
              <a:t>BALL NOSS</a:t>
            </a:r>
            <a:r>
              <a:rPr lang="ru-RU" b="1" dirty="0" smtClean="0">
                <a:latin typeface="Times New Roman" panose="02020603050405020304" pitchFamily="18" charset="0"/>
                <a:cs typeface="Times New Roman" panose="02020603050405020304" pitchFamily="18" charset="0"/>
              </a:rPr>
              <a:t>» - бросок мяча)</a:t>
            </a:r>
          </a:p>
          <a:p>
            <a:endParaRPr lang="ru-RU" b="1" dirty="0">
              <a:latin typeface="Times New Roman" panose="02020603050405020304" pitchFamily="18" charset="0"/>
              <a:cs typeface="Times New Roman" panose="02020603050405020304" pitchFamily="18" charset="0"/>
            </a:endParaRPr>
          </a:p>
        </p:txBody>
      </p:sp>
      <p:pic>
        <p:nvPicPr>
          <p:cNvPr id="4" name="Рисунок 3"/>
          <p:cNvPicPr>
            <a:picLocks noChangeAspect="1"/>
          </p:cNvPicPr>
          <p:nvPr/>
        </p:nvPicPr>
        <p:blipFill>
          <a:blip r:embed="rId2" cstate="print"/>
          <a:stretch>
            <a:fillRect/>
          </a:stretch>
        </p:blipFill>
        <p:spPr>
          <a:xfrm>
            <a:off x="571775" y="2393113"/>
            <a:ext cx="9472977" cy="3598254"/>
          </a:xfrm>
          <a:prstGeom prst="rect">
            <a:avLst/>
          </a:prstGeom>
        </p:spPr>
      </p:pic>
    </p:spTree>
    <p:extLst>
      <p:ext uri="{BB962C8B-B14F-4D97-AF65-F5344CB8AC3E}">
        <p14:creationId xmlns:p14="http://schemas.microsoft.com/office/powerpoint/2010/main" xmlns="" val="17452399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7421" y="0"/>
            <a:ext cx="10931857" cy="1433015"/>
          </a:xfrm>
        </p:spPr>
        <p:txBody>
          <a:bodyPr>
            <a:normAutofit fontScale="90000"/>
          </a:bodyPr>
          <a:lstStyle/>
          <a:p>
            <a:r>
              <a:rPr lang="ru-RU" sz="2800" b="1" dirty="0">
                <a:solidFill>
                  <a:schemeClr val="tx1"/>
                </a:solidFill>
              </a:rPr>
              <a:t>2. Постановка цели урока</a:t>
            </a:r>
            <a:r>
              <a:rPr lang="ru-RU" sz="2800" b="1" dirty="0" smtClean="0">
                <a:solidFill>
                  <a:schemeClr val="tx1"/>
                </a:solidFill>
              </a:rPr>
              <a:t>.</a:t>
            </a:r>
            <a:r>
              <a:rPr lang="en-US" sz="2800" b="1" dirty="0" smtClean="0">
                <a:solidFill>
                  <a:schemeClr val="tx1"/>
                </a:solidFill>
              </a:rPr>
              <a:t>(</a:t>
            </a:r>
            <a:r>
              <a:rPr lang="ru-RU" sz="2800" b="1" dirty="0" smtClean="0">
                <a:solidFill>
                  <a:schemeClr val="tx1"/>
                </a:solidFill>
              </a:rPr>
              <a:t>приём формирующего оценивания- </a:t>
            </a:r>
            <a:r>
              <a:rPr lang="ru-RU" sz="2800" b="1" smtClean="0">
                <a:solidFill>
                  <a:schemeClr val="tx1"/>
                </a:solidFill>
              </a:rPr>
              <a:t>самооценивание)</a:t>
            </a:r>
            <a:r>
              <a:rPr lang="ru-RU" sz="2800" dirty="0">
                <a:solidFill>
                  <a:schemeClr val="tx1"/>
                </a:solidFill>
              </a:rPr>
              <a:t/>
            </a:r>
            <a:br>
              <a:rPr lang="ru-RU" sz="2800" dirty="0">
                <a:solidFill>
                  <a:schemeClr val="tx1"/>
                </a:solidFill>
              </a:rPr>
            </a:br>
            <a:r>
              <a:rPr lang="ru-RU" sz="2800" b="1" dirty="0">
                <a:solidFill>
                  <a:schemeClr val="tx1"/>
                </a:solidFill>
              </a:rPr>
              <a:t>Учитель: Раздаю каждому учащемуся лист-</a:t>
            </a:r>
            <a:r>
              <a:rPr lang="ru-RU" sz="2800" b="1" dirty="0" err="1">
                <a:solidFill>
                  <a:schemeClr val="tx1"/>
                </a:solidFill>
              </a:rPr>
              <a:t>самооценивание</a:t>
            </a:r>
            <a:r>
              <a:rPr lang="ru-RU" sz="2800" b="1" dirty="0">
                <a:solidFill>
                  <a:schemeClr val="tx1"/>
                </a:solidFill>
              </a:rPr>
              <a:t> по теме Страдательный залог</a:t>
            </a:r>
            <a:endParaRPr lang="ru-RU" sz="2800" dirty="0">
              <a:solidFill>
                <a:schemeClr val="tx1"/>
              </a:solidFill>
            </a:endParaRPr>
          </a:p>
        </p:txBody>
      </p:sp>
      <p:pic>
        <p:nvPicPr>
          <p:cNvPr id="4" name="Объект 3"/>
          <p:cNvPicPr>
            <a:picLocks noGrp="1" noChangeAspect="1"/>
          </p:cNvPicPr>
          <p:nvPr>
            <p:ph idx="1"/>
          </p:nvPr>
        </p:nvPicPr>
        <p:blipFill>
          <a:blip r:embed="rId2" cstate="print"/>
          <a:stretch>
            <a:fillRect/>
          </a:stretch>
        </p:blipFill>
        <p:spPr>
          <a:xfrm>
            <a:off x="514700" y="1619727"/>
            <a:ext cx="9762064" cy="5015021"/>
          </a:xfrm>
          <a:prstGeom prst="rect">
            <a:avLst/>
          </a:prstGeom>
        </p:spPr>
      </p:pic>
    </p:spTree>
    <p:extLst>
      <p:ext uri="{BB962C8B-B14F-4D97-AF65-F5344CB8AC3E}">
        <p14:creationId xmlns:p14="http://schemas.microsoft.com/office/powerpoint/2010/main" xmlns="" val="345145292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177421"/>
            <a:ext cx="8596668" cy="1752979"/>
          </a:xfrm>
        </p:spPr>
        <p:txBody>
          <a:bodyPr>
            <a:normAutofit fontScale="90000"/>
          </a:bodyPr>
          <a:lstStyle/>
          <a:p>
            <a:r>
              <a:rPr lang="ru-RU" dirty="0">
                <a:solidFill>
                  <a:schemeClr val="tx1"/>
                </a:solidFill>
                <a:latin typeface="Times New Roman" panose="02020603050405020304" pitchFamily="18" charset="0"/>
                <a:cs typeface="Times New Roman" panose="02020603050405020304" pitchFamily="18" charset="0"/>
              </a:rPr>
              <a:t>Применение техники формирующего оценивания с использованием методики «</a:t>
            </a:r>
            <a:r>
              <a:rPr lang="ru-RU" dirty="0" err="1">
                <a:solidFill>
                  <a:schemeClr val="tx1"/>
                </a:solidFill>
                <a:latin typeface="Times New Roman" panose="02020603050405020304" pitchFamily="18" charset="0"/>
                <a:cs typeface="Times New Roman" panose="02020603050405020304" pitchFamily="18" charset="0"/>
              </a:rPr>
              <a:t>Самооценивания</a:t>
            </a:r>
            <a:r>
              <a:rPr lang="ru-RU" dirty="0">
                <a:solidFill>
                  <a:schemeClr val="tx1"/>
                </a:solidFill>
                <a:latin typeface="Times New Roman" panose="02020603050405020304" pitchFamily="18" charset="0"/>
                <a:cs typeface="Times New Roman" panose="02020603050405020304" pitchFamily="18" charset="0"/>
              </a:rPr>
              <a:t>».</a:t>
            </a:r>
            <a:br>
              <a:rPr lang="ru-RU" dirty="0">
                <a:solidFill>
                  <a:schemeClr val="tx1"/>
                </a:solidFill>
                <a:latin typeface="Times New Roman" panose="02020603050405020304" pitchFamily="18" charset="0"/>
                <a:cs typeface="Times New Roman" panose="02020603050405020304" pitchFamily="18" charset="0"/>
              </a:rPr>
            </a:br>
            <a:r>
              <a:rPr lang="ru-RU" dirty="0" err="1">
                <a:solidFill>
                  <a:schemeClr val="tx1"/>
                </a:solidFill>
                <a:latin typeface="Times New Roman" panose="02020603050405020304" pitchFamily="18" charset="0"/>
                <a:cs typeface="Times New Roman" panose="02020603050405020304" pitchFamily="18" charset="0"/>
              </a:rPr>
              <a:t>Teacher</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Tick</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the</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right</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answer</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in</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your</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sheets</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of</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paper</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Use</a:t>
            </a:r>
            <a:r>
              <a:rPr lang="ru-RU" dirty="0">
                <a:solidFill>
                  <a:schemeClr val="tx1"/>
                </a:solidFill>
                <a:latin typeface="Times New Roman" panose="02020603050405020304" pitchFamily="18" charset="0"/>
                <a:cs typeface="Times New Roman" panose="02020603050405020304" pitchFamily="18" charset="0"/>
              </a:rPr>
              <a:t> a </a:t>
            </a:r>
            <a:r>
              <a:rPr lang="ru-RU" dirty="0" err="1">
                <a:solidFill>
                  <a:schemeClr val="tx1"/>
                </a:solidFill>
                <a:latin typeface="Times New Roman" panose="02020603050405020304" pitchFamily="18" charset="0"/>
                <a:cs typeface="Times New Roman" panose="02020603050405020304" pitchFamily="18" charset="0"/>
              </a:rPr>
              <a:t>pencil</a:t>
            </a:r>
            <a:r>
              <a:rPr lang="ru-RU" dirty="0">
                <a:solidFill>
                  <a:schemeClr val="tx1"/>
                </a:solidFill>
                <a:latin typeface="Times New Roman" panose="02020603050405020304" pitchFamily="18" charset="0"/>
                <a:cs typeface="Times New Roman" panose="02020603050405020304" pitchFamily="18" charset="0"/>
              </a:rPr>
              <a:t>. </a:t>
            </a:r>
            <a:br>
              <a:rPr lang="ru-RU" dirty="0">
                <a:solidFill>
                  <a:schemeClr val="tx1"/>
                </a:solidFill>
                <a:latin typeface="Times New Roman" panose="02020603050405020304" pitchFamily="18" charset="0"/>
                <a:cs typeface="Times New Roman" panose="02020603050405020304" pitchFamily="18" charset="0"/>
              </a:rPr>
            </a:br>
            <a:r>
              <a:rPr lang="ru-RU" dirty="0">
                <a:solidFill>
                  <a:schemeClr val="tx1"/>
                </a:solidFill>
                <a:latin typeface="Times New Roman" panose="02020603050405020304" pitchFamily="18" charset="0"/>
                <a:cs typeface="Times New Roman" panose="02020603050405020304" pitchFamily="18" charset="0"/>
              </a:rPr>
              <a:t>Ученики работают самостоятельно. Отмечают карандашом правильные по их мнению ответы</a:t>
            </a:r>
            <a:br>
              <a:rPr lang="ru-RU" dirty="0">
                <a:solidFill>
                  <a:schemeClr val="tx1"/>
                </a:solidFill>
                <a:latin typeface="Times New Roman" panose="02020603050405020304" pitchFamily="18" charset="0"/>
                <a:cs typeface="Times New Roman" panose="02020603050405020304" pitchFamily="18" charset="0"/>
              </a:rPr>
            </a:br>
            <a:endParaRPr lang="ru-RU" dirty="0">
              <a:solidFill>
                <a:schemeClr val="tx1"/>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p:txBody>
          <a:bodyPr/>
          <a:lstStyle/>
          <a:p>
            <a:endParaRPr lang="ru-RU" dirty="0"/>
          </a:p>
        </p:txBody>
      </p:sp>
    </p:spTree>
    <p:extLst>
      <p:ext uri="{BB962C8B-B14F-4D97-AF65-F5344CB8AC3E}">
        <p14:creationId xmlns:p14="http://schemas.microsoft.com/office/powerpoint/2010/main" xmlns="" val="213142734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2829" y="104633"/>
            <a:ext cx="10317707" cy="946245"/>
          </a:xfrm>
        </p:spPr>
        <p:txBody>
          <a:bodyPr>
            <a:noAutofit/>
          </a:bodyPr>
          <a:lstStyle/>
          <a:p>
            <a:pPr marL="342900" lvl="0" indent="-342900">
              <a:spcBef>
                <a:spcPts val="1000"/>
              </a:spcBef>
            </a:pPr>
            <a:r>
              <a:rPr lang="ru-RU" sz="2800" b="1" dirty="0">
                <a:solidFill>
                  <a:prstClr val="black">
                    <a:lumMod val="75000"/>
                    <a:lumOff val="25000"/>
                  </a:prstClr>
                </a:solidFill>
                <a:latin typeface="Times New Roman" panose="02020603050405020304" pitchFamily="18" charset="0"/>
                <a:ea typeface="+mn-ea"/>
                <a:cs typeface="Times New Roman" panose="02020603050405020304" pitchFamily="18" charset="0"/>
              </a:rPr>
              <a:t>На экране предложения с заданием указать нужную форму страдательного залога. ( </a:t>
            </a:r>
            <a:r>
              <a:rPr lang="ru-RU" sz="2800" b="1" dirty="0" smtClean="0">
                <a:solidFill>
                  <a:prstClr val="black">
                    <a:lumMod val="75000"/>
                    <a:lumOff val="25000"/>
                  </a:prstClr>
                </a:solidFill>
                <a:latin typeface="Times New Roman" panose="02020603050405020304" pitchFamily="18" charset="0"/>
                <a:ea typeface="+mn-ea"/>
                <a:cs typeface="Times New Roman" panose="02020603050405020304" pitchFamily="18" charset="0"/>
              </a:rPr>
              <a:t>Приём ФО </a:t>
            </a:r>
            <a:r>
              <a:rPr lang="ru-RU" sz="2800" b="1" dirty="0">
                <a:solidFill>
                  <a:prstClr val="black">
                    <a:lumMod val="75000"/>
                    <a:lumOff val="25000"/>
                  </a:prstClr>
                </a:solidFill>
                <a:latin typeface="Times New Roman" panose="02020603050405020304" pitchFamily="18" charset="0"/>
                <a:ea typeface="+mn-ea"/>
                <a:cs typeface="Times New Roman" panose="02020603050405020304" pitchFamily="18" charset="0"/>
              </a:rPr>
              <a:t>– Карточки с ответами)</a:t>
            </a:r>
            <a:r>
              <a:rPr lang="ru-RU" sz="2800" dirty="0">
                <a:solidFill>
                  <a:prstClr val="black">
                    <a:lumMod val="75000"/>
                    <a:lumOff val="25000"/>
                  </a:prstClr>
                </a:solidFill>
                <a:latin typeface="Times New Roman" panose="02020603050405020304" pitchFamily="18" charset="0"/>
                <a:ea typeface="+mn-ea"/>
                <a:cs typeface="Times New Roman" panose="02020603050405020304" pitchFamily="18" charset="0"/>
              </a:rPr>
              <a:t/>
            </a:r>
            <a:br>
              <a:rPr lang="ru-RU" sz="2800" dirty="0">
                <a:solidFill>
                  <a:prstClr val="black">
                    <a:lumMod val="75000"/>
                    <a:lumOff val="25000"/>
                  </a:prstClr>
                </a:solidFill>
                <a:latin typeface="Times New Roman" panose="02020603050405020304" pitchFamily="18" charset="0"/>
                <a:ea typeface="+mn-ea"/>
                <a:cs typeface="Times New Roman" panose="02020603050405020304" pitchFamily="18" charset="0"/>
              </a:rPr>
            </a:br>
            <a:endParaRPr lang="ru-RU" sz="28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368490" y="1378424"/>
            <a:ext cx="8905512" cy="5254387"/>
          </a:xfrm>
        </p:spPr>
        <p:txBody>
          <a:bodyPr>
            <a:noAutofit/>
          </a:bodyPr>
          <a:lstStyle/>
          <a:p>
            <a:r>
              <a:rPr lang="en-US" sz="2400" dirty="0" smtClean="0">
                <a:latin typeface="Times New Roman" panose="02020603050405020304" pitchFamily="18" charset="0"/>
                <a:cs typeface="Times New Roman" panose="02020603050405020304" pitchFamily="18" charset="0"/>
              </a:rPr>
              <a:t>Exams </a:t>
            </a:r>
            <a:r>
              <a:rPr lang="en-US" sz="2400" dirty="0">
                <a:latin typeface="Times New Roman" panose="02020603050405020304" pitchFamily="18" charset="0"/>
                <a:cs typeface="Times New Roman" panose="02020603050405020304" pitchFamily="18" charset="0"/>
              </a:rPr>
              <a:t>______ every first week of June</a:t>
            </a:r>
            <a:r>
              <a:rPr lang="en-US" sz="2400" b="1"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a:p>
            <a:r>
              <a:rPr lang="en-US" sz="2400" b="1" dirty="0">
                <a:solidFill>
                  <a:schemeClr val="tx1"/>
                </a:solidFill>
                <a:latin typeface="Times New Roman" panose="02020603050405020304" pitchFamily="18" charset="0"/>
                <a:cs typeface="Times New Roman" panose="02020603050405020304" pitchFamily="18" charset="0"/>
              </a:rPr>
              <a:t>1. </a:t>
            </a:r>
            <a:r>
              <a:rPr lang="en-US" sz="2400" dirty="0">
                <a:latin typeface="Times New Roman" panose="02020603050405020304" pitchFamily="18" charset="0"/>
                <a:cs typeface="Times New Roman" panose="02020603050405020304" pitchFamily="18" charset="0"/>
              </a:rPr>
              <a:t>are held        </a:t>
            </a:r>
            <a:r>
              <a:rPr lang="en-US" sz="2400" b="1"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were held           </a:t>
            </a:r>
            <a:r>
              <a:rPr lang="en-US" sz="2400" b="1" dirty="0">
                <a:latin typeface="Times New Roman" panose="02020603050405020304" pitchFamily="18" charset="0"/>
                <a:cs typeface="Times New Roman" panose="02020603050405020304" pitchFamily="18" charset="0"/>
              </a:rPr>
              <a:t> </a:t>
            </a:r>
            <a:r>
              <a:rPr lang="en-GB" sz="2400" b="1" dirty="0">
                <a:latin typeface="Times New Roman" panose="02020603050405020304" pitchFamily="18" charset="0"/>
                <a:cs typeface="Times New Roman" panose="02020603050405020304" pitchFamily="18" charset="0"/>
              </a:rPr>
              <a:t>3. </a:t>
            </a:r>
            <a:r>
              <a:rPr lang="en-GB" sz="2400" dirty="0">
                <a:latin typeface="Times New Roman" panose="02020603050405020304" pitchFamily="18" charset="0"/>
                <a:cs typeface="Times New Roman" panose="02020603050405020304" pitchFamily="18" charset="0"/>
              </a:rPr>
              <a:t>have been held                         </a:t>
            </a:r>
            <a:endParaRPr lang="ru-RU"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Supper ______ in the Great Hall every evening.  </a:t>
            </a:r>
            <a:endParaRPr lang="ru-RU" sz="2400"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1</a:t>
            </a:r>
            <a:r>
              <a:rPr lang="en-US" sz="2400" dirty="0">
                <a:latin typeface="Times New Roman" panose="02020603050405020304" pitchFamily="18" charset="0"/>
                <a:cs typeface="Times New Roman" panose="02020603050405020304" pitchFamily="18" charset="0"/>
              </a:rPr>
              <a:t>. was served    </a:t>
            </a:r>
            <a:r>
              <a:rPr lang="en-US" sz="2400" b="1" dirty="0">
                <a:latin typeface="Times New Roman" panose="02020603050405020304" pitchFamily="18" charset="0"/>
                <a:cs typeface="Times New Roman" panose="02020603050405020304" pitchFamily="18" charset="0"/>
              </a:rPr>
              <a:t> 2</a:t>
            </a:r>
            <a:r>
              <a:rPr lang="en-US" sz="2400" dirty="0">
                <a:latin typeface="Times New Roman" panose="02020603050405020304" pitchFamily="18" charset="0"/>
                <a:cs typeface="Times New Roman" panose="02020603050405020304" pitchFamily="18" charset="0"/>
              </a:rPr>
              <a:t>. is served    </a:t>
            </a:r>
            <a:r>
              <a:rPr lang="en-US" sz="2400" b="1" dirty="0">
                <a:latin typeface="Times New Roman" panose="02020603050405020304" pitchFamily="18" charset="0"/>
                <a:cs typeface="Times New Roman" panose="02020603050405020304" pitchFamily="18" charset="0"/>
              </a:rPr>
              <a:t> </a:t>
            </a:r>
            <a:r>
              <a:rPr lang="en-GB" sz="2400" b="1" dirty="0">
                <a:latin typeface="Times New Roman" panose="02020603050405020304" pitchFamily="18" charset="0"/>
                <a:cs typeface="Times New Roman" panose="02020603050405020304" pitchFamily="18" charset="0"/>
              </a:rPr>
              <a:t>3</a:t>
            </a:r>
            <a:r>
              <a:rPr lang="en-GB" sz="2400" dirty="0">
                <a:latin typeface="Times New Roman" panose="02020603050405020304" pitchFamily="18" charset="0"/>
                <a:cs typeface="Times New Roman" panose="02020603050405020304" pitchFamily="18" charset="0"/>
              </a:rPr>
              <a:t>. were served                        </a:t>
            </a:r>
            <a:endParaRPr lang="ru-RU"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Tests   _______ last month.  </a:t>
            </a:r>
            <a:endParaRPr lang="ru-RU"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1</a:t>
            </a:r>
            <a:r>
              <a:rPr lang="en-US" sz="2400" dirty="0">
                <a:latin typeface="Times New Roman" panose="02020603050405020304" pitchFamily="18" charset="0"/>
                <a:cs typeface="Times New Roman" panose="02020603050405020304" pitchFamily="18" charset="0"/>
              </a:rPr>
              <a:t>. is written</a:t>
            </a:r>
            <a:r>
              <a:rPr lang="en-US" sz="2400" b="1" dirty="0">
                <a:latin typeface="Times New Roman" panose="02020603050405020304" pitchFamily="18" charset="0"/>
                <a:cs typeface="Times New Roman" panose="02020603050405020304" pitchFamily="18" charset="0"/>
              </a:rPr>
              <a:t> 2</a:t>
            </a:r>
            <a:r>
              <a:rPr lang="en-US" sz="2400" dirty="0">
                <a:latin typeface="Times New Roman" panose="02020603050405020304" pitchFamily="18" charset="0"/>
                <a:cs typeface="Times New Roman" panose="02020603050405020304" pitchFamily="18" charset="0"/>
              </a:rPr>
              <a:t>. are written   </a:t>
            </a:r>
            <a:r>
              <a:rPr lang="en-US" sz="2400" b="1" dirty="0">
                <a:latin typeface="Times New Roman" panose="02020603050405020304" pitchFamily="18" charset="0"/>
                <a:cs typeface="Times New Roman" panose="02020603050405020304" pitchFamily="18" charset="0"/>
              </a:rPr>
              <a:t> 3</a:t>
            </a:r>
            <a:r>
              <a:rPr lang="en-US" sz="2400" dirty="0">
                <a:latin typeface="Times New Roman" panose="02020603050405020304" pitchFamily="18" charset="0"/>
                <a:cs typeface="Times New Roman" panose="02020603050405020304" pitchFamily="18" charset="0"/>
              </a:rPr>
              <a:t>. were written                                </a:t>
            </a:r>
            <a:r>
              <a:rPr lang="en-GB" sz="2400"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The magic hat ________ to every student to scan knowledge</a:t>
            </a:r>
            <a:r>
              <a:rPr lang="en-US" sz="2400" b="1"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1</a:t>
            </a:r>
            <a:r>
              <a:rPr lang="en-US" sz="2400" dirty="0">
                <a:latin typeface="Times New Roman" panose="02020603050405020304" pitchFamily="18" charset="0"/>
                <a:cs typeface="Times New Roman" panose="02020603050405020304" pitchFamily="18" charset="0"/>
              </a:rPr>
              <a:t>.  </a:t>
            </a:r>
            <a:r>
              <a:rPr lang="en-GB" sz="2400" dirty="0">
                <a:latin typeface="Times New Roman" panose="02020603050405020304" pitchFamily="18" charset="0"/>
                <a:cs typeface="Times New Roman" panose="02020603050405020304" pitchFamily="18" charset="0"/>
              </a:rPr>
              <a:t>will be given </a:t>
            </a:r>
            <a:r>
              <a:rPr lang="en-GB" sz="2400" b="1" dirty="0">
                <a:latin typeface="Times New Roman" panose="02020603050405020304" pitchFamily="18" charset="0"/>
                <a:cs typeface="Times New Roman" panose="02020603050405020304" pitchFamily="18" charset="0"/>
              </a:rPr>
              <a:t> 2</a:t>
            </a:r>
            <a:r>
              <a:rPr lang="en-GB" sz="2400" dirty="0">
                <a:latin typeface="Times New Roman" panose="02020603050405020304" pitchFamily="18" charset="0"/>
                <a:cs typeface="Times New Roman" panose="02020603050405020304" pitchFamily="18" charset="0"/>
              </a:rPr>
              <a:t>. are given  </a:t>
            </a:r>
            <a:r>
              <a:rPr lang="en-GB" sz="2400" b="1" dirty="0">
                <a:latin typeface="Times New Roman" panose="02020603050405020304" pitchFamily="18" charset="0"/>
                <a:cs typeface="Times New Roman" panose="02020603050405020304" pitchFamily="18" charset="0"/>
              </a:rPr>
              <a:t>3</a:t>
            </a:r>
            <a:r>
              <a:rPr lang="en-GB" sz="2400" dirty="0">
                <a:latin typeface="Times New Roman" panose="02020603050405020304" pitchFamily="18" charset="0"/>
                <a:cs typeface="Times New Roman" panose="02020603050405020304" pitchFamily="18" charset="0"/>
              </a:rPr>
              <a:t>. was given</a:t>
            </a:r>
            <a:r>
              <a:rPr lang="en-GB" sz="2400" b="1"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Magic brooms ________   last flying class.   </a:t>
            </a:r>
            <a:endParaRPr lang="ru-RU" sz="2400"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1</a:t>
            </a:r>
            <a:r>
              <a:rPr lang="en-US" sz="2400" dirty="0">
                <a:latin typeface="Times New Roman" panose="02020603050405020304" pitchFamily="18" charset="0"/>
                <a:cs typeface="Times New Roman" panose="02020603050405020304" pitchFamily="18" charset="0"/>
              </a:rPr>
              <a:t>. was broken  </a:t>
            </a:r>
            <a:r>
              <a:rPr lang="en-US" sz="2400" b="1"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have broken  </a:t>
            </a:r>
            <a:r>
              <a:rPr lang="en-US" sz="2400" b="1" dirty="0">
                <a:latin typeface="Times New Roman" panose="02020603050405020304" pitchFamily="18" charset="0"/>
                <a:cs typeface="Times New Roman" panose="02020603050405020304" pitchFamily="18" charset="0"/>
              </a:rPr>
              <a:t> 3</a:t>
            </a:r>
            <a:r>
              <a:rPr lang="en-US" sz="2400" dirty="0">
                <a:latin typeface="Times New Roman" panose="02020603050405020304" pitchFamily="18" charset="0"/>
                <a:cs typeface="Times New Roman" panose="02020603050405020304" pitchFamily="18" charset="0"/>
              </a:rPr>
              <a:t>. were broken </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204033400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159224"/>
            <a:ext cx="8596668" cy="1320800"/>
          </a:xfrm>
        </p:spPr>
        <p:txBody>
          <a:bodyPr/>
          <a:lstStyle/>
          <a:p>
            <a:pPr lvl="0" defTabSz="914400" fontAlgn="base">
              <a:spcAft>
                <a:spcPct val="0"/>
              </a:spcAft>
            </a:pPr>
            <a:r>
              <a:rPr lang="ru-RU" altLang="ru-RU" sz="2800" b="1" u="sng" dirty="0">
                <a:solidFill>
                  <a:srgbClr val="000000"/>
                </a:solidFill>
                <a:latin typeface="Arial"/>
                <a:ea typeface="+mn-ea"/>
                <a:cs typeface="Times New Roman" panose="02020603050405020304" pitchFamily="18" charset="0"/>
              </a:rPr>
              <a:t>Образование времен страдательного залога</a:t>
            </a:r>
            <a:r>
              <a:rPr lang="ru-RU" altLang="ru-RU" sz="2800" b="1" dirty="0">
                <a:solidFill>
                  <a:srgbClr val="000000"/>
                </a:solidFill>
                <a:latin typeface="Arial"/>
                <a:ea typeface="+mn-ea"/>
                <a:cs typeface="+mn-cs"/>
              </a:rPr>
              <a:t/>
            </a:r>
            <a:br>
              <a:rPr lang="ru-RU" altLang="ru-RU" sz="2800" b="1" dirty="0">
                <a:solidFill>
                  <a:srgbClr val="000000"/>
                </a:solidFill>
                <a:latin typeface="Arial"/>
                <a:ea typeface="+mn-ea"/>
                <a:cs typeface="+mn-cs"/>
              </a:rPr>
            </a:br>
            <a:r>
              <a:rPr lang="ru-RU" altLang="ru-RU" sz="800" dirty="0">
                <a:solidFill>
                  <a:srgbClr val="000000"/>
                </a:solidFill>
                <a:latin typeface="Arial"/>
                <a:ea typeface="+mn-ea"/>
                <a:cs typeface="+mn-cs"/>
              </a:rPr>
              <a:t/>
            </a:r>
            <a:br>
              <a:rPr lang="ru-RU" altLang="ru-RU" sz="800" dirty="0">
                <a:solidFill>
                  <a:srgbClr val="000000"/>
                </a:solidFill>
                <a:latin typeface="Arial"/>
                <a:ea typeface="+mn-ea"/>
                <a:cs typeface="+mn-cs"/>
              </a:rPr>
            </a:br>
            <a:endParaRPr lang="ru-RU" dirty="0"/>
          </a:p>
        </p:txBody>
      </p:sp>
      <p:pic>
        <p:nvPicPr>
          <p:cNvPr id="4" name="Объект 3"/>
          <p:cNvPicPr>
            <a:picLocks noGrp="1" noChangeAspect="1"/>
          </p:cNvPicPr>
          <p:nvPr>
            <p:ph idx="1"/>
          </p:nvPr>
        </p:nvPicPr>
        <p:blipFill>
          <a:blip r:embed="rId2" cstate="print"/>
          <a:stretch>
            <a:fillRect/>
          </a:stretch>
        </p:blipFill>
        <p:spPr>
          <a:xfrm>
            <a:off x="955343" y="454128"/>
            <a:ext cx="8318659" cy="6080146"/>
          </a:xfrm>
          <a:prstGeom prst="rect">
            <a:avLst/>
          </a:prstGeom>
        </p:spPr>
      </p:pic>
    </p:spTree>
    <p:extLst>
      <p:ext uri="{BB962C8B-B14F-4D97-AF65-F5344CB8AC3E}">
        <p14:creationId xmlns:p14="http://schemas.microsoft.com/office/powerpoint/2010/main" xmlns="" val="40474105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396832" cy="1320800"/>
          </a:xfrm>
        </p:spPr>
        <p:txBody>
          <a:bodyPr>
            <a:noAutofit/>
          </a:bodyPr>
          <a:lstStyle/>
          <a:p>
            <a:pPr marL="342900" lvl="0" indent="-342900">
              <a:spcBef>
                <a:spcPts val="1000"/>
              </a:spcBef>
            </a:pPr>
            <a:r>
              <a:rPr lang="en-US" sz="2000" dirty="0">
                <a:solidFill>
                  <a:prstClr val="black">
                    <a:lumMod val="75000"/>
                    <a:lumOff val="25000"/>
                  </a:prstClr>
                </a:solidFill>
                <a:latin typeface="Times New Roman" panose="02020603050405020304" pitchFamily="18" charset="0"/>
                <a:ea typeface="+mn-ea"/>
                <a:cs typeface="Times New Roman" panose="02020603050405020304" pitchFamily="18" charset="0"/>
              </a:rPr>
              <a:t>Now you have to work in pairs. You have got cards with words. Your task is to make sentences in Passive Voice with these words.</a:t>
            </a:r>
            <a:r>
              <a:rPr lang="ru-RU" sz="2000" dirty="0">
                <a:solidFill>
                  <a:prstClr val="black">
                    <a:lumMod val="75000"/>
                    <a:lumOff val="25000"/>
                  </a:prstClr>
                </a:solidFill>
                <a:latin typeface="Times New Roman" panose="02020603050405020304" pitchFamily="18" charset="0"/>
                <a:ea typeface="+mn-ea"/>
                <a:cs typeface="Times New Roman" panose="02020603050405020304" pitchFamily="18" charset="0"/>
              </a:rPr>
              <a:t/>
            </a:r>
            <a:br>
              <a:rPr lang="ru-RU" sz="2000" dirty="0">
                <a:solidFill>
                  <a:prstClr val="black">
                    <a:lumMod val="75000"/>
                    <a:lumOff val="25000"/>
                  </a:prstClr>
                </a:solidFill>
                <a:latin typeface="Times New Roman" panose="02020603050405020304" pitchFamily="18" charset="0"/>
                <a:ea typeface="+mn-ea"/>
                <a:cs typeface="Times New Roman" panose="02020603050405020304" pitchFamily="18" charset="0"/>
              </a:rPr>
            </a:br>
            <a:r>
              <a:rPr lang="ru-RU" sz="2000" b="1" dirty="0">
                <a:solidFill>
                  <a:prstClr val="black">
                    <a:lumMod val="75000"/>
                    <a:lumOff val="25000"/>
                  </a:prstClr>
                </a:solidFill>
                <a:latin typeface="Times New Roman" panose="02020603050405020304" pitchFamily="18" charset="0"/>
                <a:ea typeface="+mn-ea"/>
                <a:cs typeface="Times New Roman" panose="02020603050405020304" pitchFamily="18" charset="0"/>
              </a:rPr>
              <a:t>На партах учеников карточки со словами. Задание – составить предложения в страдательном залоге. Работают в парах</a:t>
            </a:r>
            <a:r>
              <a:rPr lang="en-US" sz="2000" b="1" dirty="0" smtClean="0">
                <a:solidFill>
                  <a:prstClr val="black">
                    <a:lumMod val="75000"/>
                    <a:lumOff val="25000"/>
                  </a:prstClr>
                </a:solidFill>
                <a:latin typeface="Times New Roman" panose="02020603050405020304" pitchFamily="18" charset="0"/>
                <a:ea typeface="+mn-ea"/>
                <a:cs typeface="Times New Roman" panose="02020603050405020304" pitchFamily="18" charset="0"/>
              </a:rPr>
              <a:t>.</a:t>
            </a:r>
            <a:r>
              <a:rPr lang="ru-RU" sz="2000" b="1" dirty="0" smtClean="0">
                <a:solidFill>
                  <a:prstClr val="black">
                    <a:lumMod val="75000"/>
                    <a:lumOff val="25000"/>
                  </a:prstClr>
                </a:solidFill>
                <a:latin typeface="Times New Roman" panose="02020603050405020304" pitchFamily="18" charset="0"/>
                <a:ea typeface="+mn-ea"/>
                <a:cs typeface="Times New Roman" panose="02020603050405020304" pitchFamily="18" charset="0"/>
              </a:rPr>
              <a:t> (Приём ФО - </a:t>
            </a:r>
            <a:r>
              <a:rPr lang="ru-RU" sz="2000" b="1" dirty="0" err="1" smtClean="0">
                <a:solidFill>
                  <a:prstClr val="black">
                    <a:lumMod val="75000"/>
                    <a:lumOff val="25000"/>
                  </a:prstClr>
                </a:solidFill>
                <a:latin typeface="Times New Roman" panose="02020603050405020304" pitchFamily="18" charset="0"/>
                <a:ea typeface="+mn-ea"/>
                <a:cs typeface="Times New Roman" panose="02020603050405020304" pitchFamily="18" charset="0"/>
              </a:rPr>
              <a:t>взаимоценка</a:t>
            </a:r>
            <a:r>
              <a:rPr lang="ru-RU" sz="2000" b="1" dirty="0" smtClean="0">
                <a:solidFill>
                  <a:prstClr val="black">
                    <a:lumMod val="75000"/>
                    <a:lumOff val="25000"/>
                  </a:prstClr>
                </a:solidFill>
                <a:latin typeface="Times New Roman" panose="02020603050405020304" pitchFamily="18" charset="0"/>
                <a:ea typeface="+mn-ea"/>
                <a:cs typeface="Times New Roman" panose="02020603050405020304" pitchFamily="18" charset="0"/>
              </a:rPr>
              <a:t>)</a:t>
            </a:r>
            <a:r>
              <a:rPr lang="ru-RU" sz="2000" dirty="0">
                <a:solidFill>
                  <a:prstClr val="black">
                    <a:lumMod val="75000"/>
                    <a:lumOff val="25000"/>
                  </a:prstClr>
                </a:solidFill>
                <a:latin typeface="Times New Roman" panose="02020603050405020304" pitchFamily="18" charset="0"/>
                <a:ea typeface="+mn-ea"/>
                <a:cs typeface="Times New Roman" panose="02020603050405020304" pitchFamily="18" charset="0"/>
              </a:rPr>
              <a:t/>
            </a:r>
            <a:br>
              <a:rPr lang="ru-RU" sz="2000" dirty="0">
                <a:solidFill>
                  <a:prstClr val="black">
                    <a:lumMod val="75000"/>
                    <a:lumOff val="25000"/>
                  </a:prstClr>
                </a:solidFill>
                <a:latin typeface="Times New Roman" panose="02020603050405020304" pitchFamily="18" charset="0"/>
                <a:ea typeface="+mn-ea"/>
                <a:cs typeface="Times New Roman" panose="02020603050405020304" pitchFamily="18" charset="0"/>
              </a:rPr>
            </a:br>
            <a:endParaRPr lang="ru-RU" sz="20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450376" y="1423610"/>
            <a:ext cx="8809979" cy="5250145"/>
          </a:xfrm>
        </p:spPr>
        <p:txBody>
          <a:bodyPr>
            <a:normAutofit/>
          </a:bodyPr>
          <a:lstStyle/>
          <a:p>
            <a:r>
              <a:rPr lang="en-US" sz="2400" dirty="0" smtClean="0">
                <a:latin typeface="Times New Roman" panose="02020603050405020304" pitchFamily="18" charset="0"/>
                <a:cs typeface="Times New Roman" panose="02020603050405020304" pitchFamily="18" charset="0"/>
              </a:rPr>
              <a:t>are </a:t>
            </a:r>
            <a:r>
              <a:rPr lang="en-US" sz="2400" dirty="0">
                <a:latin typeface="Times New Roman" panose="02020603050405020304" pitchFamily="18" charset="0"/>
                <a:cs typeface="Times New Roman" panose="02020603050405020304" pitchFamily="18" charset="0"/>
              </a:rPr>
              <a:t>/ houses / with / stone / the / built</a:t>
            </a:r>
            <a:endParaRPr lang="ru-RU"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book / by / was / a / written / the / writer / good</a:t>
            </a:r>
            <a:endParaRPr lang="ru-RU"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by / this / read / son /new / was / poem/ my</a:t>
            </a:r>
            <a:endParaRPr lang="ru-RU"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dress / your / is / lovely / made / cotton / of</a:t>
            </a:r>
            <a:endParaRPr lang="ru-RU"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is / football / in / played /school / every</a:t>
            </a:r>
            <a:endParaRPr lang="ru-RU"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cleaned / the / last / was / Sunday/ room</a:t>
            </a:r>
            <a:endParaRPr lang="ru-RU"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parents / are / to / your / invited / meeting / school / the</a:t>
            </a:r>
            <a:endParaRPr lang="ru-RU" sz="2400" dirty="0">
              <a:latin typeface="Times New Roman" panose="02020603050405020304" pitchFamily="18" charset="0"/>
              <a:cs typeface="Times New Roman" panose="02020603050405020304" pitchFamily="18" charset="0"/>
            </a:endParaRPr>
          </a:p>
          <a:p>
            <a:r>
              <a:rPr lang="ru-RU" sz="2400" dirty="0">
                <a:latin typeface="Times New Roman" panose="02020603050405020304" pitchFamily="18" charset="0"/>
                <a:cs typeface="Times New Roman" panose="02020603050405020304" pitchFamily="18" charset="0"/>
              </a:rPr>
              <a:t>Ученики устно составляют предложения. Корректируют ошибки друг друга. Записывают в тетрадь правильный вариант.</a:t>
            </a:r>
          </a:p>
          <a:p>
            <a:endParaRPr lang="ru-RU" sz="2400" dirty="0"/>
          </a:p>
        </p:txBody>
      </p:sp>
    </p:spTree>
    <p:extLst>
      <p:ext uri="{BB962C8B-B14F-4D97-AF65-F5344CB8AC3E}">
        <p14:creationId xmlns:p14="http://schemas.microsoft.com/office/powerpoint/2010/main" xmlns="" val="340810191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41194" y="0"/>
            <a:ext cx="8932808" cy="1528549"/>
          </a:xfrm>
        </p:spPr>
        <p:txBody>
          <a:bodyPr>
            <a:normAutofit/>
          </a:bodyPr>
          <a:lstStyle/>
          <a:p>
            <a:r>
              <a:rPr lang="ru-RU" sz="2800" b="1" dirty="0">
                <a:solidFill>
                  <a:prstClr val="black">
                    <a:lumMod val="75000"/>
                    <a:lumOff val="25000"/>
                  </a:prstClr>
                </a:solidFill>
                <a:latin typeface="Times New Roman" panose="02020603050405020304" pitchFamily="18" charset="0"/>
                <a:ea typeface="+mn-ea"/>
                <a:cs typeface="Times New Roman" panose="02020603050405020304" pitchFamily="18" charset="0"/>
              </a:rPr>
              <a:t>Школьникам раздаются карточки с набором заданий на все корректируемые навыки. Ответы проверяются на доске</a:t>
            </a:r>
            <a:r>
              <a:rPr lang="ru-RU" sz="2800" dirty="0">
                <a:solidFill>
                  <a:prstClr val="black">
                    <a:lumMod val="75000"/>
                    <a:lumOff val="25000"/>
                  </a:prstClr>
                </a:solidFill>
                <a:latin typeface="Times New Roman" panose="02020603050405020304" pitchFamily="18" charset="0"/>
                <a:ea typeface="+mn-ea"/>
                <a:cs typeface="Times New Roman" panose="02020603050405020304" pitchFamily="18" charset="0"/>
              </a:rPr>
              <a:t>. </a:t>
            </a:r>
            <a:r>
              <a:rPr lang="ru-RU" sz="2800" dirty="0" smtClean="0">
                <a:solidFill>
                  <a:prstClr val="black">
                    <a:lumMod val="75000"/>
                    <a:lumOff val="25000"/>
                  </a:prstClr>
                </a:solidFill>
                <a:latin typeface="Times New Roman" panose="02020603050405020304" pitchFamily="18" charset="0"/>
                <a:ea typeface="+mn-ea"/>
                <a:cs typeface="Times New Roman" panose="02020603050405020304" pitchFamily="18" charset="0"/>
              </a:rPr>
              <a:t>(Приём ФО – Лист самооценки)</a:t>
            </a:r>
            <a:endParaRPr lang="ru-RU" sz="28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341194" y="1310185"/>
            <a:ext cx="8932809" cy="5404514"/>
          </a:xfrm>
        </p:spPr>
        <p:txBody>
          <a:bodyPr>
            <a:normAutofit fontScale="92500" lnSpcReduction="10000"/>
          </a:bodyPr>
          <a:lstStyle/>
          <a:p>
            <a:endParaRPr lang="ru-RU" dirty="0"/>
          </a:p>
          <a:p>
            <a:pPr marL="0" lvl="0" indent="0">
              <a:buNone/>
            </a:pPr>
            <a:r>
              <a:rPr lang="ru-RU" sz="2200" i="1" u="sng" dirty="0" smtClean="0"/>
              <a:t>1. Переведите </a:t>
            </a:r>
            <a:r>
              <a:rPr lang="ru-RU" sz="2200" i="1" u="sng" dirty="0"/>
              <a:t>с английского на русский.</a:t>
            </a:r>
            <a:endParaRPr lang="ru-RU" sz="2200" dirty="0"/>
          </a:p>
          <a:p>
            <a:pPr marL="0" indent="0">
              <a:buNone/>
            </a:pPr>
            <a:r>
              <a:rPr lang="en-US" sz="2200" dirty="0" smtClean="0"/>
              <a:t>The </a:t>
            </a:r>
            <a:r>
              <a:rPr lang="en-US" sz="2200" dirty="0"/>
              <a:t>music was played at the concert last Sunday</a:t>
            </a:r>
            <a:r>
              <a:rPr lang="en-GB" sz="2200" dirty="0"/>
              <a:t>.</a:t>
            </a:r>
            <a:endParaRPr lang="ru-RU" sz="2200" dirty="0"/>
          </a:p>
          <a:p>
            <a:pPr marL="0" lvl="0" indent="0">
              <a:buNone/>
            </a:pPr>
            <a:r>
              <a:rPr lang="ru-RU" sz="2200" i="1" u="sng" dirty="0"/>
              <a:t>2</a:t>
            </a:r>
            <a:r>
              <a:rPr lang="ru-RU" sz="2200" i="1" u="sng" dirty="0" smtClean="0"/>
              <a:t>. Составьте </a:t>
            </a:r>
            <a:r>
              <a:rPr lang="ru-RU" sz="2200" i="1" u="sng" dirty="0"/>
              <a:t>предложение.</a:t>
            </a:r>
            <a:endParaRPr lang="ru-RU" sz="2200" dirty="0"/>
          </a:p>
          <a:p>
            <a:r>
              <a:rPr lang="en-US" sz="2200" dirty="0"/>
              <a:t>by / taken / my / are / friend / the / photos</a:t>
            </a:r>
            <a:endParaRPr lang="ru-RU" sz="2200" dirty="0"/>
          </a:p>
          <a:p>
            <a:pPr marL="0" lvl="0" indent="0">
              <a:buNone/>
            </a:pPr>
            <a:r>
              <a:rPr lang="ru-RU" sz="2200" i="1" u="sng" dirty="0" smtClean="0"/>
              <a:t>3. Поставьте </a:t>
            </a:r>
            <a:r>
              <a:rPr lang="ru-RU" sz="2200" i="1" u="sng" dirty="0"/>
              <a:t>нужную форму глагола.</a:t>
            </a:r>
            <a:endParaRPr lang="ru-RU" sz="2200" dirty="0"/>
          </a:p>
          <a:p>
            <a:r>
              <a:rPr lang="en-US" sz="2200" dirty="0"/>
              <a:t>The Christmas gifts _________ with paper last year     MAKE</a:t>
            </a:r>
          </a:p>
          <a:p>
            <a:pPr marL="0" indent="0">
              <a:buNone/>
            </a:pPr>
            <a:r>
              <a:rPr lang="ru-RU" sz="2200" dirty="0" smtClean="0"/>
              <a:t>4. </a:t>
            </a:r>
            <a:r>
              <a:rPr lang="en-GB" sz="2200" dirty="0" smtClean="0"/>
              <a:t> </a:t>
            </a:r>
            <a:r>
              <a:rPr lang="ru-RU" sz="2200" i="1" u="sng" dirty="0" smtClean="0"/>
              <a:t>Напишите </a:t>
            </a:r>
            <a:r>
              <a:rPr lang="ru-RU" sz="2200" i="1" u="sng" dirty="0"/>
              <a:t>три формы неправильного глагола </a:t>
            </a:r>
            <a:r>
              <a:rPr lang="ru-RU" sz="2200" b="1" i="1" u="sng" dirty="0"/>
              <a:t>«писать</a:t>
            </a:r>
            <a:r>
              <a:rPr lang="ru-RU" sz="2200" b="1" i="1" u="sng" dirty="0" smtClean="0"/>
              <a:t>».</a:t>
            </a:r>
            <a:r>
              <a:rPr lang="ru-RU" sz="2200" i="1" dirty="0"/>
              <a:t> </a:t>
            </a:r>
            <a:endParaRPr lang="ru-RU" sz="2200" dirty="0"/>
          </a:p>
          <a:p>
            <a:pPr marL="0" lvl="0" indent="0">
              <a:buNone/>
            </a:pPr>
            <a:r>
              <a:rPr lang="ru-RU" sz="2200" i="1" u="sng" dirty="0" smtClean="0"/>
              <a:t>5. Найдите </a:t>
            </a:r>
            <a:r>
              <a:rPr lang="ru-RU" sz="2200" i="1" u="sng" dirty="0"/>
              <a:t>предложения со страдательным глаголом в тексте.</a:t>
            </a:r>
            <a:endParaRPr lang="ru-RU" sz="2200" dirty="0"/>
          </a:p>
          <a:p>
            <a:r>
              <a:rPr lang="en-GB" sz="2200" b="1" dirty="0"/>
              <a:t>We go to school every morning except Sunday. Our classes are given by different teachers. At half past 11.00 students have lunch. It is usually cooked very well. After lessons we go home and do homework. The tasks are always explained by teachers at the lessons. </a:t>
            </a:r>
            <a:endParaRPr lang="ru-RU" sz="2200" dirty="0"/>
          </a:p>
          <a:p>
            <a:r>
              <a:rPr lang="en-GB" sz="2200" b="1" dirty="0"/>
              <a:t> </a:t>
            </a:r>
            <a:endParaRPr lang="ru-RU" sz="2200" dirty="0"/>
          </a:p>
          <a:p>
            <a:endParaRPr lang="ru-RU" dirty="0"/>
          </a:p>
        </p:txBody>
      </p:sp>
    </p:spTree>
    <p:extLst>
      <p:ext uri="{BB962C8B-B14F-4D97-AF65-F5344CB8AC3E}">
        <p14:creationId xmlns:p14="http://schemas.microsoft.com/office/powerpoint/2010/main" xmlns="" val="20312645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677334" y="95534"/>
            <a:ext cx="8596668" cy="1009935"/>
          </a:xfrm>
        </p:spPr>
        <p:txBody>
          <a:bodyPr>
            <a:normAutofit/>
          </a:bodyPr>
          <a:lstStyle/>
          <a:p>
            <a:pPr algn="ctr"/>
            <a:r>
              <a:rPr lang="ru-RU" dirty="0" smtClean="0">
                <a:solidFill>
                  <a:schemeClr val="tx1"/>
                </a:solidFill>
                <a:latin typeface="Times New Roman" panose="02020603050405020304" pitchFamily="18" charset="0"/>
                <a:cs typeface="Times New Roman" panose="02020603050405020304" pitchFamily="18" charset="0"/>
              </a:rPr>
              <a:t>ЛИСТ САМООЦЕНКИ</a:t>
            </a:r>
            <a:endParaRPr lang="ru-RU" dirty="0">
              <a:solidFill>
                <a:schemeClr val="tx1"/>
              </a:solidFill>
              <a:latin typeface="Times New Roman" panose="02020603050405020304" pitchFamily="18" charset="0"/>
              <a:cs typeface="Times New Roman" panose="02020603050405020304" pitchFamily="18" charset="0"/>
            </a:endParaRPr>
          </a:p>
        </p:txBody>
      </p:sp>
      <p:graphicFrame>
        <p:nvGraphicFramePr>
          <p:cNvPr id="7" name="Таблица 6"/>
          <p:cNvGraphicFramePr>
            <a:graphicFrameLocks noGrp="1"/>
          </p:cNvGraphicFramePr>
          <p:nvPr>
            <p:extLst>
              <p:ext uri="{D42A27DB-BD31-4B8C-83A1-F6EECF244321}">
                <p14:modId xmlns:p14="http://schemas.microsoft.com/office/powerpoint/2010/main" xmlns="" val="2109901729"/>
              </p:ext>
            </p:extLst>
          </p:nvPr>
        </p:nvGraphicFramePr>
        <p:xfrm>
          <a:off x="777923" y="1105469"/>
          <a:ext cx="8748214" cy="5774243"/>
        </p:xfrm>
        <a:graphic>
          <a:graphicData uri="http://schemas.openxmlformats.org/drawingml/2006/table">
            <a:tbl>
              <a:tblPr firstRow="1" firstCol="1" bandRow="1"/>
              <a:tblGrid>
                <a:gridCol w="3049045"/>
                <a:gridCol w="1857896"/>
                <a:gridCol w="2121035"/>
                <a:gridCol w="1720238"/>
              </a:tblGrid>
              <a:tr h="641444">
                <a:tc>
                  <a:txBody>
                    <a:bodyPr/>
                    <a:lstStyle/>
                    <a:p>
                      <a:pPr algn="ctr">
                        <a:lnSpc>
                          <a:spcPct val="107000"/>
                        </a:lnSpc>
                        <a:spcAft>
                          <a:spcPts val="0"/>
                        </a:spcAft>
                      </a:pPr>
                      <a:r>
                        <a:rPr lang="ru-RU" sz="1800" b="1" dirty="0">
                          <a:effectLst/>
                          <a:latin typeface="Times New Roman" panose="02020603050405020304" pitchFamily="18" charset="0"/>
                          <a:ea typeface="Calibri" panose="020F0502020204030204" pitchFamily="34" charset="0"/>
                          <a:cs typeface="Times New Roman" panose="02020603050405020304" pitchFamily="18" charset="0"/>
                        </a:rPr>
                        <a:t>Навыки</a:t>
                      </a:r>
                      <a:endParaRPr lang="ru-RU" sz="1800" b="1" dirty="0">
                        <a:effectLst/>
                        <a:latin typeface="Calibri" panose="020F0502020204030204" pitchFamily="34" charset="0"/>
                        <a:ea typeface="Calibri" panose="020F0502020204030204" pitchFamily="34" charset="0"/>
                        <a:cs typeface="Times New Roman" panose="02020603050405020304" pitchFamily="18" charset="0"/>
                      </a:endParaRPr>
                    </a:p>
                  </a:txBody>
                  <a:tcPr marL="53002" marR="5300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800" b="1" dirty="0">
                          <a:effectLst/>
                          <a:latin typeface="Times New Roman" panose="02020603050405020304" pitchFamily="18" charset="0"/>
                          <a:ea typeface="Calibri" panose="020F0502020204030204" pitchFamily="34" charset="0"/>
                          <a:cs typeface="Times New Roman" panose="02020603050405020304" pitchFamily="18" charset="0"/>
                        </a:rPr>
                        <a:t>Умею</a:t>
                      </a:r>
                      <a:endParaRPr lang="ru-RU" sz="1800" b="1" dirty="0">
                        <a:effectLst/>
                        <a:latin typeface="Calibri" panose="020F0502020204030204" pitchFamily="34" charset="0"/>
                        <a:ea typeface="Calibri" panose="020F0502020204030204" pitchFamily="34" charset="0"/>
                        <a:cs typeface="Times New Roman" panose="02020603050405020304" pitchFamily="18" charset="0"/>
                      </a:endParaRPr>
                    </a:p>
                  </a:txBody>
                  <a:tcPr marL="53002" marR="5300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800" b="1" dirty="0">
                          <a:effectLst/>
                          <a:latin typeface="Times New Roman" panose="02020603050405020304" pitchFamily="18" charset="0"/>
                          <a:ea typeface="Calibri" panose="020F0502020204030204" pitchFamily="34" charset="0"/>
                          <a:cs typeface="Times New Roman" panose="02020603050405020304" pitchFamily="18" charset="0"/>
                        </a:rPr>
                        <a:t>Сомневаюсь</a:t>
                      </a:r>
                      <a:endParaRPr lang="ru-RU" sz="1800" b="1" dirty="0">
                        <a:effectLst/>
                        <a:latin typeface="Calibri" panose="020F0502020204030204" pitchFamily="34" charset="0"/>
                        <a:ea typeface="Calibri" panose="020F0502020204030204" pitchFamily="34" charset="0"/>
                        <a:cs typeface="Times New Roman" panose="02020603050405020304" pitchFamily="18" charset="0"/>
                      </a:endParaRPr>
                    </a:p>
                  </a:txBody>
                  <a:tcPr marL="53002" marR="5300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800" b="1" dirty="0">
                          <a:effectLst/>
                          <a:latin typeface="Times New Roman" panose="02020603050405020304" pitchFamily="18" charset="0"/>
                          <a:ea typeface="Calibri" panose="020F0502020204030204" pitchFamily="34" charset="0"/>
                          <a:cs typeface="Times New Roman" panose="02020603050405020304" pitchFamily="18" charset="0"/>
                        </a:rPr>
                        <a:t>Не умею</a:t>
                      </a:r>
                      <a:endParaRPr lang="ru-RU" sz="1800" b="1" dirty="0">
                        <a:effectLst/>
                        <a:latin typeface="Calibri" panose="020F0502020204030204" pitchFamily="34" charset="0"/>
                        <a:ea typeface="Calibri" panose="020F0502020204030204" pitchFamily="34" charset="0"/>
                        <a:cs typeface="Times New Roman" panose="02020603050405020304" pitchFamily="18" charset="0"/>
                      </a:endParaRPr>
                    </a:p>
                  </a:txBody>
                  <a:tcPr marL="53002" marR="5300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22095">
                <a:tc>
                  <a:txBody>
                    <a:bodyPr/>
                    <a:lstStyle/>
                    <a:p>
                      <a:pPr>
                        <a:lnSpc>
                          <a:spcPct val="107000"/>
                        </a:lnSpc>
                        <a:spcAft>
                          <a:spcPts val="0"/>
                        </a:spcAft>
                      </a:pPr>
                      <a:r>
                        <a:rPr lang="ru-RU" sz="1400" b="1" dirty="0">
                          <a:effectLst/>
                          <a:latin typeface="Times New Roman" panose="02020603050405020304" pitchFamily="18" charset="0"/>
                          <a:ea typeface="Calibri" panose="020F0502020204030204" pitchFamily="34" charset="0"/>
                          <a:cs typeface="Times New Roman" panose="02020603050405020304" pitchFamily="18" charset="0"/>
                        </a:rPr>
                        <a:t>Переводить с английского на русский предложения со страдательным залогом</a:t>
                      </a:r>
                    </a:p>
                    <a:p>
                      <a:pPr>
                        <a:lnSpc>
                          <a:spcPct val="107000"/>
                        </a:lnSpc>
                        <a:spcAft>
                          <a:spcPts val="0"/>
                        </a:spcAft>
                      </a:pPr>
                      <a:r>
                        <a:rPr lang="ru-RU" sz="1400" b="1" dirty="0">
                          <a:effectLst/>
                          <a:latin typeface="Times New Roman" panose="02020603050405020304" pitchFamily="18" charset="0"/>
                          <a:ea typeface="Calibri" panose="020F0502020204030204" pitchFamily="34" charset="0"/>
                          <a:cs typeface="Times New Roman" panose="02020603050405020304" pitchFamily="18" charset="0"/>
                        </a:rPr>
                        <a:t> </a:t>
                      </a:r>
                    </a:p>
                  </a:txBody>
                  <a:tcPr marL="53002" marR="5300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3002" marR="5300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3002" marR="5300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ru-RU"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002" marR="5300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77676">
                <a:tc>
                  <a:txBody>
                    <a:bodyPr/>
                    <a:lstStyle/>
                    <a:p>
                      <a:pPr>
                        <a:lnSpc>
                          <a:spcPct val="107000"/>
                        </a:lnSpc>
                        <a:spcAft>
                          <a:spcPts val="0"/>
                        </a:spcAft>
                      </a:pPr>
                      <a:r>
                        <a:rPr lang="ru-RU" sz="1400" b="1" dirty="0">
                          <a:effectLst/>
                          <a:latin typeface="Times New Roman" panose="02020603050405020304" pitchFamily="18" charset="0"/>
                          <a:ea typeface="Calibri" panose="020F0502020204030204" pitchFamily="34" charset="0"/>
                          <a:cs typeface="Times New Roman" panose="02020603050405020304" pitchFamily="18" charset="0"/>
                        </a:rPr>
                        <a:t>Применять нужную форму неправильного глагола для образования страдательного залога</a:t>
                      </a:r>
                    </a:p>
                  </a:txBody>
                  <a:tcPr marL="53002" marR="5300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3002" marR="5300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ru-RU"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002" marR="5300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3002" marR="5300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77676">
                <a:tc>
                  <a:txBody>
                    <a:bodyPr/>
                    <a:lstStyle/>
                    <a:p>
                      <a:pPr>
                        <a:lnSpc>
                          <a:spcPct val="107000"/>
                        </a:lnSpc>
                        <a:spcAft>
                          <a:spcPts val="0"/>
                        </a:spcAft>
                      </a:pPr>
                      <a:r>
                        <a:rPr lang="ru-RU" sz="1400" b="1" dirty="0">
                          <a:effectLst/>
                          <a:latin typeface="Times New Roman" panose="02020603050405020304" pitchFamily="18" charset="0"/>
                          <a:ea typeface="Calibri" panose="020F0502020204030204" pitchFamily="34" charset="0"/>
                          <a:cs typeface="Times New Roman" panose="02020603050405020304" pitchFamily="18" charset="0"/>
                        </a:rPr>
                        <a:t>Выделять  и понимать форму страдательного залога на слух и находить в тексте</a:t>
                      </a:r>
                    </a:p>
                  </a:txBody>
                  <a:tcPr marL="53002" marR="5300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3002" marR="5300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3002" marR="5300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3002" marR="5300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77676">
                <a:tc>
                  <a:txBody>
                    <a:bodyPr/>
                    <a:lstStyle/>
                    <a:p>
                      <a:pPr>
                        <a:lnSpc>
                          <a:spcPct val="107000"/>
                        </a:lnSpc>
                        <a:spcAft>
                          <a:spcPts val="0"/>
                        </a:spcAft>
                      </a:pPr>
                      <a:r>
                        <a:rPr lang="ru-RU" sz="1400" b="1" dirty="0">
                          <a:effectLst/>
                          <a:latin typeface="Times New Roman" panose="02020603050405020304" pitchFamily="18" charset="0"/>
                          <a:ea typeface="Calibri" panose="020F0502020204030204" pitchFamily="34" charset="0"/>
                          <a:cs typeface="Times New Roman" panose="02020603050405020304" pitchFamily="18" charset="0"/>
                        </a:rPr>
                        <a:t>Составлять предложения с формой страдательного залога из предлагаемых слов</a:t>
                      </a:r>
                    </a:p>
                  </a:txBody>
                  <a:tcPr marL="53002" marR="5300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3002" marR="5300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3002" marR="5300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3002" marR="5300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77676">
                <a:tc>
                  <a:txBody>
                    <a:bodyPr/>
                    <a:lstStyle/>
                    <a:p>
                      <a:pPr>
                        <a:lnSpc>
                          <a:spcPct val="107000"/>
                        </a:lnSpc>
                        <a:spcAft>
                          <a:spcPts val="0"/>
                        </a:spcAft>
                      </a:pPr>
                      <a:r>
                        <a:rPr lang="ru-RU" sz="1400" b="1" dirty="0">
                          <a:effectLst/>
                          <a:latin typeface="Times New Roman" panose="02020603050405020304" pitchFamily="18" charset="0"/>
                          <a:ea typeface="Calibri" panose="020F0502020204030204" pitchFamily="34" charset="0"/>
                          <a:cs typeface="Times New Roman" panose="02020603050405020304" pitchFamily="18" charset="0"/>
                        </a:rPr>
                        <a:t>Изменять начальную форму глагола в форму страдательного залога в нужном времени</a:t>
                      </a:r>
                    </a:p>
                  </a:txBody>
                  <a:tcPr marL="53002" marR="5300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3002" marR="5300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3002" marR="5300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ru-RU"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002" marR="5300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8" name="Rectangle 2"/>
          <p:cNvSpPr>
            <a:spLocks noChangeArrowheads="1"/>
          </p:cNvSpPr>
          <p:nvPr/>
        </p:nvSpPr>
        <p:spPr bwMode="auto">
          <a:xfrm>
            <a:off x="2684463" y="2128838"/>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Tree>
    <p:extLst>
      <p:ext uri="{BB962C8B-B14F-4D97-AF65-F5344CB8AC3E}">
        <p14:creationId xmlns:p14="http://schemas.microsoft.com/office/powerpoint/2010/main" xmlns="" val="263175609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0" y="109182"/>
            <a:ext cx="9274002" cy="1050878"/>
          </a:xfrm>
        </p:spPr>
        <p:txBody>
          <a:bodyPr>
            <a:normAutofit fontScale="90000"/>
          </a:bodyPr>
          <a:lstStyle/>
          <a:p>
            <a:pPr algn="ctr"/>
            <a:r>
              <a:rPr lang="ru-RU" b="1" dirty="0">
                <a:solidFill>
                  <a:schemeClr val="tx1"/>
                </a:solidFill>
                <a:latin typeface="Times New Roman" panose="02020603050405020304" pitchFamily="18" charset="0"/>
                <a:cs typeface="Times New Roman" panose="02020603050405020304" pitchFamily="18" charset="0"/>
              </a:rPr>
              <a:t>Рефлексия. Подведение итогов урока. </a:t>
            </a:r>
            <a:r>
              <a:rPr lang="ru-RU" dirty="0">
                <a:solidFill>
                  <a:schemeClr val="tx1"/>
                </a:solidFill>
                <a:latin typeface="Times New Roman" panose="02020603050405020304" pitchFamily="18" charset="0"/>
                <a:cs typeface="Times New Roman" panose="02020603050405020304" pitchFamily="18" charset="0"/>
              </a:rPr>
              <a:t/>
            </a:r>
            <a:br>
              <a:rPr lang="ru-RU" dirty="0">
                <a:solidFill>
                  <a:schemeClr val="tx1"/>
                </a:solidFill>
                <a:latin typeface="Times New Roman" panose="02020603050405020304" pitchFamily="18" charset="0"/>
                <a:cs typeface="Times New Roman" panose="02020603050405020304" pitchFamily="18" charset="0"/>
              </a:rPr>
            </a:br>
            <a:r>
              <a:rPr lang="ru-RU" dirty="0" smtClean="0">
                <a:solidFill>
                  <a:schemeClr val="tx1"/>
                </a:solidFill>
                <a:latin typeface="Times New Roman" panose="02020603050405020304" pitchFamily="18" charset="0"/>
                <a:cs typeface="Times New Roman" panose="02020603050405020304" pitchFamily="18" charset="0"/>
              </a:rPr>
              <a:t>(Приём ФО –метод  незаконченных предложений)</a:t>
            </a:r>
            <a:endParaRPr lang="ru-RU" dirty="0">
              <a:solidFill>
                <a:schemeClr val="tx1"/>
              </a:solidFill>
              <a:latin typeface="Times New Roman" panose="02020603050405020304" pitchFamily="18" charset="0"/>
              <a:cs typeface="Times New Roman" panose="02020603050405020304" pitchFamily="18" charset="0"/>
            </a:endParaRPr>
          </a:p>
        </p:txBody>
      </p:sp>
      <p:sp>
        <p:nvSpPr>
          <p:cNvPr id="4" name="Объект 3"/>
          <p:cNvSpPr>
            <a:spLocks noGrp="1"/>
          </p:cNvSpPr>
          <p:nvPr>
            <p:ph idx="1"/>
          </p:nvPr>
        </p:nvSpPr>
        <p:spPr>
          <a:xfrm>
            <a:off x="614149" y="1351129"/>
            <a:ext cx="8659853" cy="4690234"/>
          </a:xfrm>
        </p:spPr>
        <p:txBody>
          <a:bodyPr>
            <a:noAutofit/>
          </a:bodyPr>
          <a:lstStyle/>
          <a:p>
            <a:r>
              <a:rPr lang="en-US" sz="2400" dirty="0" smtClean="0">
                <a:latin typeface="Times New Roman" panose="02020603050405020304" pitchFamily="18" charset="0"/>
                <a:cs typeface="Times New Roman" panose="02020603050405020304" pitchFamily="18" charset="0"/>
              </a:rPr>
              <a:t>Teacher</a:t>
            </a:r>
            <a:r>
              <a:rPr lang="en-US" sz="2400" dirty="0">
                <a:latin typeface="Times New Roman" panose="02020603050405020304" pitchFamily="18" charset="0"/>
                <a:cs typeface="Times New Roman" panose="02020603050405020304" pitchFamily="18" charset="0"/>
              </a:rPr>
              <a:t>: Now tell us your impressions. Start with the following phrases:</a:t>
            </a:r>
            <a:endParaRPr lang="ru-RU" sz="2400"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
            </a:r>
            <a:br>
              <a:rPr lang="en-US" sz="2400" b="1" dirty="0">
                <a:latin typeface="Times New Roman" panose="02020603050405020304" pitchFamily="18" charset="0"/>
                <a:cs typeface="Times New Roman" panose="02020603050405020304" pitchFamily="18" charset="0"/>
              </a:rPr>
            </a:br>
            <a:r>
              <a:rPr lang="en-US" sz="2400" b="1" dirty="0">
                <a:latin typeface="Times New Roman" panose="02020603050405020304" pitchFamily="18" charset="0"/>
                <a:cs typeface="Times New Roman" panose="02020603050405020304" pitchFamily="18" charset="0"/>
              </a:rPr>
              <a:t>Today I tried to … </a:t>
            </a:r>
            <a:endParaRPr lang="ru-RU" sz="2400"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It was difficult for me to…. </a:t>
            </a:r>
            <a:endParaRPr lang="ru-RU" sz="2400"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Now I can</a:t>
            </a:r>
            <a:r>
              <a:rPr lang="en-GB" sz="2400" b="1"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Now I remember</a:t>
            </a:r>
            <a:r>
              <a:rPr lang="en-GB" sz="2400" b="1"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a:p>
            <a:r>
              <a:rPr lang="en-GB" sz="2400" dirty="0">
                <a:latin typeface="Times New Roman" panose="02020603050405020304" pitchFamily="18" charset="0"/>
                <a:cs typeface="Times New Roman" panose="02020603050405020304" pitchFamily="18" charset="0"/>
              </a:rPr>
              <a:t/>
            </a:r>
            <a:br>
              <a:rPr lang="en-GB" sz="2400" dirty="0">
                <a:latin typeface="Times New Roman" panose="02020603050405020304" pitchFamily="18" charset="0"/>
                <a:cs typeface="Times New Roman" panose="02020603050405020304" pitchFamily="18" charset="0"/>
              </a:rPr>
            </a:br>
            <a:r>
              <a:rPr lang="ru-RU" sz="2400" dirty="0">
                <a:latin typeface="Times New Roman" panose="02020603050405020304" pitchFamily="18" charset="0"/>
                <a:cs typeface="Times New Roman" panose="02020603050405020304" pitchFamily="18" charset="0"/>
              </a:rPr>
              <a:t>Учащиеся делятся впечатлениями об уроке, используя фразы на доске.</a:t>
            </a:r>
          </a:p>
          <a:p>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878414383"/>
      </p:ext>
    </p:extLst>
  </p:cSld>
  <p:clrMapOvr>
    <a:masterClrMapping/>
  </p:clrMapOvr>
  <p:timing>
    <p:tnLst>
      <p:par>
        <p:cTn id="1" dur="indefinite" restart="never" nodeType="tmRoot"/>
      </p:par>
    </p:tnLst>
  </p:timing>
</p:sld>
</file>

<file path=ppt/theme/theme1.xml><?xml version="1.0" encoding="utf-8"?>
<a:theme xmlns:a="http://schemas.openxmlformats.org/drawingml/2006/main" name="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186</TotalTime>
  <Words>631</Words>
  <Application>Microsoft Office PowerPoint</Application>
  <PresentationFormat>Произвольный</PresentationFormat>
  <Paragraphs>95</Paragraphs>
  <Slides>13</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13</vt:i4>
      </vt:variant>
    </vt:vector>
  </HeadingPairs>
  <TitlesOfParts>
    <vt:vector size="14" baseType="lpstr">
      <vt:lpstr>Грань</vt:lpstr>
      <vt:lpstr>Слайд 1</vt:lpstr>
      <vt:lpstr>Цели урока:  </vt:lpstr>
      <vt:lpstr>Задачи урока</vt:lpstr>
      <vt:lpstr>План урока</vt:lpstr>
      <vt:lpstr>Речевая зарядка</vt:lpstr>
      <vt:lpstr>2. Постановка цели урока.(приём формирующего оценивания- самооценивание) Учитель: Раздаю каждому учащемуся лист-самооценивание по теме Страдательный залог</vt:lpstr>
      <vt:lpstr>Применение техники формирующего оценивания с использованием методики «Самооценивания». Teacher: Tick the right answer in your sheets of paper. Use a pencil.  Ученики работают самостоятельно. Отмечают карандашом правильные по их мнению ответы </vt:lpstr>
      <vt:lpstr>На экране предложения с заданием указать нужную форму страдательного залога. ( Приём ФО – Карточки с ответами) </vt:lpstr>
      <vt:lpstr>Образование времен страдательного залога  </vt:lpstr>
      <vt:lpstr>Now you have to work in pairs. You have got cards with words. Your task is to make sentences in Passive Voice with these words. На партах учеников карточки со словами. Задание – составить предложения в страдательном залоге. Работают в парах. (Приём ФО - взаимоценка) </vt:lpstr>
      <vt:lpstr>Школьникам раздаются карточки с набором заданий на все корректируемые навыки. Ответы проверяются на доске. (Приём ФО – Лист самооценки)</vt:lpstr>
      <vt:lpstr>ЛИСТ САМООЦЕНКИ</vt:lpstr>
      <vt:lpstr>Рефлексия. Подведение итогов урока.  (Приём ФО –метод  незаконченных предложений)</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Admin</dc:creator>
  <cp:lastModifiedBy>Светлана Дарханова</cp:lastModifiedBy>
  <cp:revision>21</cp:revision>
  <dcterms:created xsi:type="dcterms:W3CDTF">2021-11-11T04:17:05Z</dcterms:created>
  <dcterms:modified xsi:type="dcterms:W3CDTF">2022-10-22T15:01:04Z</dcterms:modified>
</cp:coreProperties>
</file>