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96" y="-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4E2D20F1-A9CC-43A3-8861-E28A2CEC5266}" type="datetimeFigureOut">
              <a:rPr lang="ru-RU" smtClean="0"/>
              <a:t>17.01.2022</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D75C283-ED09-44B7-98B2-309D67312EA3}" type="slidenum">
              <a:rPr lang="ru-RU" smtClean="0"/>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75C283-ED09-44B7-98B2-309D67312EA3}"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4E2D20F1-A9CC-43A3-8861-E28A2CEC5266}" type="datetimeFigureOut">
              <a:rPr lang="ru-RU" smtClean="0"/>
              <a:t>17.01.2022</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D75C283-ED09-44B7-98B2-309D67312EA3}" type="slidenum">
              <a:rPr lang="ru-RU" smtClean="0"/>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7D75C283-ED09-44B7-98B2-309D67312EA3}" type="slidenum">
              <a:rPr lang="ru-RU" smtClean="0"/>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7D75C283-ED09-44B7-98B2-309D67312EA3}"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D75C283-ED09-44B7-98B2-309D67312EA3}" type="slidenum">
              <a:rPr lang="ru-RU" smtClean="0"/>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D75C283-ED09-44B7-98B2-309D67312EA3}"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4E2D20F1-A9CC-43A3-8861-E28A2CEC5266}" type="datetimeFigureOut">
              <a:rPr lang="ru-RU" smtClean="0"/>
              <a:t>17.01.2022</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D75C283-ED09-44B7-98B2-309D67312EA3}" type="slidenum">
              <a:rPr lang="ru-RU" smtClean="0"/>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4E2D20F1-A9CC-43A3-8861-E28A2CEC5266}" type="datetimeFigureOut">
              <a:rPr lang="ru-RU" smtClean="0"/>
              <a:t>17.01.2022</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D75C283-ED09-44B7-98B2-309D67312EA3}" type="slidenum">
              <a:rPr lang="ru-RU" smtClean="0"/>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75C283-ED09-44B7-98B2-309D67312EA3}"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4E2D20F1-A9CC-43A3-8861-E28A2CEC5266}" type="datetimeFigureOut">
              <a:rPr lang="ru-RU" smtClean="0"/>
              <a:t>17.01.2022</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D75C283-ED09-44B7-98B2-309D67312EA3}"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4E2D20F1-A9CC-43A3-8861-E28A2CEC5266}" type="datetimeFigureOut">
              <a:rPr lang="ru-RU" smtClean="0"/>
              <a:t>17.01.2022</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D75C283-ED09-44B7-98B2-309D67312EA3}" type="slidenum">
              <a:rPr lang="ru-RU" smtClean="0"/>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audio" Target="file:///C:\Users\&#1052;&#1072;&#1088;&#1080;&#1085;&#1072;\Downloads\16_&#1051;&#1077;&#1074;&#1080;&#1090;&#1072;&#1085;%20-%2016_&#1057;&#1086;&#1086;&#1073;&#1097;&#1077;&#1085;&#1080;&#1077;%20&#1086;%20&#1087;&#1088;&#1086;&#1088;&#1099;&#1074;&#1077;%20&#1073;&#1083;&#1086;&#1082;&#1072;&#1076;&#1099;%20&#1051;&#1077;&#1085;&#1080;&#1085;&#1075;&#1088;&#1072;&#1076;&#1072;%2018.01.1943%20(vkusmp3.ru).mp3" TargetMode="External"/><Relationship Id="rId5" Type="http://schemas.openxmlformats.org/officeDocument/2006/relationships/image" Target="../media/image22.pn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audio" Target="file:///C:\Users\&#1052;&#1072;&#1088;&#1080;&#1085;&#1072;\Downloads\16_&#1051;&#1077;&#1074;&#1080;&#1090;&#1072;&#1085;%20-%2016_&#1057;&#1086;&#1086;&#1073;&#1097;&#1077;&#1085;&#1080;&#1077;%20&#1086;%20&#1087;&#1088;&#1086;&#1088;&#1099;&#1074;&#1077;%20&#1073;&#1083;&#1086;&#1082;&#1072;&#1076;&#1099;%20&#1051;&#1077;&#1085;&#1080;&#1085;&#1075;&#1088;&#1072;&#1076;&#1072;%2018.01.1943%20(vkusmp3.ru).mp3" TargetMode="Externa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блокада 1.jfif"/>
          <p:cNvPicPr>
            <a:picLocks noChangeAspect="1"/>
          </p:cNvPicPr>
          <p:nvPr/>
        </p:nvPicPr>
        <p:blipFill>
          <a:blip r:embed="rId2" cstate="print"/>
          <a:stretch>
            <a:fillRect/>
          </a:stretch>
        </p:blipFill>
        <p:spPr>
          <a:xfrm>
            <a:off x="827584" y="2636912"/>
            <a:ext cx="7640460" cy="4104456"/>
          </a:xfrm>
          <a:prstGeom prst="rect">
            <a:avLst/>
          </a:prstGeom>
        </p:spPr>
      </p:pic>
      <p:sp>
        <p:nvSpPr>
          <p:cNvPr id="2" name="Заголовок 1"/>
          <p:cNvSpPr>
            <a:spLocks noGrp="1"/>
          </p:cNvSpPr>
          <p:nvPr>
            <p:ph type="ctrTitle"/>
          </p:nvPr>
        </p:nvSpPr>
        <p:spPr>
          <a:xfrm>
            <a:off x="539552" y="332656"/>
            <a:ext cx="8229600" cy="2209800"/>
          </a:xfrm>
        </p:spPr>
        <p:txBody>
          <a:bodyPr>
            <a:normAutofit fontScale="90000"/>
          </a:bodyPr>
          <a:lstStyle/>
          <a:p>
            <a:r>
              <a:rPr lang="ru-RU" dirty="0" smtClean="0">
                <a:solidFill>
                  <a:srgbClr val="FFC000"/>
                </a:solidFill>
              </a:rPr>
              <a:t>Рассказ о блокаде Ленинграда детям старшего дошкольного </a:t>
            </a:r>
            <a:r>
              <a:rPr lang="ru-RU" dirty="0" smtClean="0">
                <a:solidFill>
                  <a:srgbClr val="FFC000"/>
                </a:solidFill>
              </a:rPr>
              <a:t>возраста.</a:t>
            </a:r>
            <a:endParaRPr lang="ru-RU" dirty="0">
              <a:solidFill>
                <a:srgbClr val="FFC000"/>
              </a:solidFill>
            </a:endParaRPr>
          </a:p>
        </p:txBody>
      </p:sp>
      <p:sp>
        <p:nvSpPr>
          <p:cNvPr id="3" name="Подзаголовок 2"/>
          <p:cNvSpPr>
            <a:spLocks noGrp="1"/>
          </p:cNvSpPr>
          <p:nvPr>
            <p:ph type="subTitle" idx="1"/>
          </p:nvPr>
        </p:nvSpPr>
        <p:spPr>
          <a:xfrm>
            <a:off x="2123728" y="6381328"/>
            <a:ext cx="5040560" cy="350912"/>
          </a:xfrm>
        </p:spPr>
        <p:txBody>
          <a:bodyPr>
            <a:noAutofit/>
          </a:bodyPr>
          <a:lstStyle/>
          <a:p>
            <a:r>
              <a:rPr lang="ru-RU" sz="2000" dirty="0" smtClean="0"/>
              <a:t>Выполнила: </a:t>
            </a:r>
            <a:r>
              <a:rPr lang="ru-RU" sz="2000" dirty="0" err="1" smtClean="0"/>
              <a:t>Чухраева</a:t>
            </a:r>
            <a:r>
              <a:rPr lang="ru-RU" sz="2000" dirty="0" smtClean="0"/>
              <a:t> М.А</a:t>
            </a:r>
            <a:endParaRPr lang="ru-RU"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блокада 1.jfif"/>
          <p:cNvPicPr>
            <a:picLocks noGrp="1" noChangeAspect="1"/>
          </p:cNvPicPr>
          <p:nvPr>
            <p:ph idx="1"/>
          </p:nvPr>
        </p:nvPicPr>
        <p:blipFill>
          <a:blip r:embed="rId2" cstate="print"/>
          <a:stretch>
            <a:fillRect/>
          </a:stretch>
        </p:blipFill>
        <p:spPr>
          <a:xfrm>
            <a:off x="683568" y="1877219"/>
            <a:ext cx="4032448" cy="4064000"/>
          </a:xfrm>
        </p:spPr>
      </p:pic>
      <p:sp>
        <p:nvSpPr>
          <p:cNvPr id="2" name="Заголовок 1"/>
          <p:cNvSpPr>
            <a:spLocks noGrp="1"/>
          </p:cNvSpPr>
          <p:nvPr>
            <p:ph type="title"/>
          </p:nvPr>
        </p:nvSpPr>
        <p:spPr>
          <a:xfrm>
            <a:off x="4860032" y="253536"/>
            <a:ext cx="3826768" cy="5695744"/>
          </a:xfrm>
        </p:spPr>
        <p:txBody>
          <a:bodyPr>
            <a:noAutofit/>
          </a:bodyPr>
          <a:lstStyle/>
          <a:p>
            <a:r>
              <a:rPr lang="ru-RU" sz="2000" dirty="0" smtClean="0"/>
              <a:t>27 января день снятия блокады Ленинграда. Это очень памятная дата для города, </a:t>
            </a:r>
            <a:r>
              <a:rPr lang="ru-RU" sz="2000" dirty="0" err="1" smtClean="0"/>
              <a:t>СанктПетербурга</a:t>
            </a:r>
            <a:r>
              <a:rPr lang="ru-RU" sz="2000" dirty="0" smtClean="0"/>
              <a:t> потому, что раньше его называли Ленинградом. Много лет тому назад, когда нас ещё не было на свете, была Великая Отечественная Война с фашистской Германией. Это была жестокая война. Она принесла много горя и разрушений. Беда пришла в каждый дом. </a:t>
            </a:r>
            <a:endParaRPr lang="ru-RU"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53536"/>
            <a:ext cx="8291264" cy="2095344"/>
          </a:xfrm>
        </p:spPr>
        <p:txBody>
          <a:bodyPr>
            <a:normAutofit fontScale="90000"/>
          </a:bodyPr>
          <a:lstStyle/>
          <a:p>
            <a:r>
              <a:rPr lang="ru-RU" sz="2000" dirty="0" smtClean="0"/>
              <a:t>До войны люди жили мирно. Взрослые работали, дети ходили в школы и детские сады. Очень скоро враг оказался рядом с городом. Он хотел его завоевать, но город превратился в крепость. Улицы были перегорожены противотанковыми надолбами, оплетены колючей проволокой. Враг окружил Ленинград со всех сторон. 8 сентября 1941 над городом сомкнулось кольцо блокады, длиной в 900 дней и ночей. В кольце блокады оказалось много жителей этого города: дети, женщины, старики. </a:t>
            </a:r>
            <a:endParaRPr lang="ru-RU" sz="2000" dirty="0"/>
          </a:p>
        </p:txBody>
      </p:sp>
      <p:pic>
        <p:nvPicPr>
          <p:cNvPr id="4" name="Содержимое 3" descr="7DD0EF6D-B9DD-4C57-9017-FC5BBA406706.jpeg"/>
          <p:cNvPicPr>
            <a:picLocks noGrp="1" noChangeAspect="1"/>
          </p:cNvPicPr>
          <p:nvPr>
            <p:ph idx="1"/>
          </p:nvPr>
        </p:nvPicPr>
        <p:blipFill>
          <a:blip r:embed="rId2" cstate="print"/>
          <a:stretch>
            <a:fillRect/>
          </a:stretch>
        </p:blipFill>
        <p:spPr>
          <a:xfrm>
            <a:off x="4788024" y="2420888"/>
            <a:ext cx="3888432" cy="2736304"/>
          </a:xfrm>
        </p:spPr>
      </p:pic>
      <p:pic>
        <p:nvPicPr>
          <p:cNvPr id="5" name="Рисунок 4" descr="blokada_leningrada_07.jpg"/>
          <p:cNvPicPr>
            <a:picLocks noChangeAspect="1"/>
          </p:cNvPicPr>
          <p:nvPr/>
        </p:nvPicPr>
        <p:blipFill>
          <a:blip r:embed="rId3" cstate="print"/>
          <a:stretch>
            <a:fillRect/>
          </a:stretch>
        </p:blipFill>
        <p:spPr>
          <a:xfrm>
            <a:off x="755576" y="3284984"/>
            <a:ext cx="3888432" cy="299085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blokada_leningrada_02.jpg"/>
          <p:cNvPicPr>
            <a:picLocks noGrp="1" noChangeAspect="1"/>
          </p:cNvPicPr>
          <p:nvPr>
            <p:ph idx="1"/>
          </p:nvPr>
        </p:nvPicPr>
        <p:blipFill>
          <a:blip r:embed="rId2" cstate="print"/>
          <a:stretch>
            <a:fillRect/>
          </a:stretch>
        </p:blipFill>
        <p:spPr>
          <a:xfrm>
            <a:off x="3347864" y="2780928"/>
            <a:ext cx="5524349" cy="3685530"/>
          </a:xfrm>
        </p:spPr>
      </p:pic>
      <p:pic>
        <p:nvPicPr>
          <p:cNvPr id="5" name="Рисунок 4" descr="blokada_leningrada_13.jpg"/>
          <p:cNvPicPr>
            <a:picLocks noChangeAspect="1"/>
          </p:cNvPicPr>
          <p:nvPr/>
        </p:nvPicPr>
        <p:blipFill>
          <a:blip r:embed="rId3" cstate="print"/>
          <a:stretch>
            <a:fillRect/>
          </a:stretch>
        </p:blipFill>
        <p:spPr>
          <a:xfrm>
            <a:off x="251520" y="188640"/>
            <a:ext cx="5093072" cy="331049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blokada_leningrada_36.jpg"/>
          <p:cNvPicPr>
            <a:picLocks noChangeAspect="1"/>
          </p:cNvPicPr>
          <p:nvPr/>
        </p:nvPicPr>
        <p:blipFill>
          <a:blip r:embed="rId2" cstate="print"/>
          <a:stretch>
            <a:fillRect/>
          </a:stretch>
        </p:blipFill>
        <p:spPr>
          <a:xfrm>
            <a:off x="4499992" y="3068960"/>
            <a:ext cx="4445000" cy="3105150"/>
          </a:xfrm>
          <a:prstGeom prst="rect">
            <a:avLst/>
          </a:prstGeom>
        </p:spPr>
      </p:pic>
      <p:sp>
        <p:nvSpPr>
          <p:cNvPr id="2" name="Заголовок 1"/>
          <p:cNvSpPr>
            <a:spLocks noGrp="1"/>
          </p:cNvSpPr>
          <p:nvPr>
            <p:ph type="title"/>
          </p:nvPr>
        </p:nvSpPr>
        <p:spPr>
          <a:xfrm>
            <a:off x="395536" y="332656"/>
            <a:ext cx="8229600" cy="1656184"/>
          </a:xfrm>
        </p:spPr>
        <p:txBody>
          <a:bodyPr>
            <a:normAutofit fontScale="90000"/>
          </a:bodyPr>
          <a:lstStyle/>
          <a:p>
            <a:r>
              <a:rPr lang="ru-RU" sz="2200" dirty="0" smtClean="0"/>
              <a:t>Проверяя ленинградцев на прочность, немцы не только лишили их пропитания, но и вели постоянные обстрелы, которые иногда длились двадцать шесть часов подряд. Ленинград лишился всего — отопления, </a:t>
            </a:r>
            <a:r>
              <a:rPr lang="ru-RU" sz="2200" dirty="0" err="1" smtClean="0"/>
              <a:t>воды,электричества,но</a:t>
            </a:r>
            <a:r>
              <a:rPr lang="ru-RU" sz="2200" dirty="0" smtClean="0"/>
              <a:t> </a:t>
            </a:r>
            <a:r>
              <a:rPr lang="ru-RU" sz="2200" dirty="0" smtClean="0"/>
              <a:t>продолжал бороться</a:t>
            </a:r>
            <a:r>
              <a:rPr lang="ru-RU" dirty="0" smtClean="0"/>
              <a:t>. </a:t>
            </a:r>
            <a:endParaRPr lang="ru-RU" dirty="0"/>
          </a:p>
        </p:txBody>
      </p:sp>
      <p:pic>
        <p:nvPicPr>
          <p:cNvPr id="4" name="Содержимое 3" descr="blokada_leningrada_56.jpg"/>
          <p:cNvPicPr>
            <a:picLocks noGrp="1" noChangeAspect="1"/>
          </p:cNvPicPr>
          <p:nvPr>
            <p:ph idx="1"/>
          </p:nvPr>
        </p:nvPicPr>
        <p:blipFill>
          <a:blip r:embed="rId3" cstate="print"/>
          <a:stretch>
            <a:fillRect/>
          </a:stretch>
        </p:blipFill>
        <p:spPr>
          <a:xfrm>
            <a:off x="251520" y="1988840"/>
            <a:ext cx="4445000" cy="327025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1951328"/>
          </a:xfrm>
        </p:spPr>
        <p:txBody>
          <a:bodyPr>
            <a:normAutofit/>
          </a:bodyPr>
          <a:lstStyle/>
          <a:p>
            <a:r>
              <a:rPr lang="ru-RU" sz="2000" dirty="0" smtClean="0"/>
              <a:t>Пытаясь хоть как-то согреться, люди затапливали в квартирах «буржуйки» — небольшие, нещадно дымящие железные печки. В них вместо дров жгли оставшуюся деревянную мебель и даже книги — все, что могло гореть. Но тепла все равно не хватало. Стены комнат покрывались инеем, а в разбитые очередной бомбежкой окна ветер задувал колючий, мелкий, больше похожий на лед </a:t>
            </a:r>
            <a:r>
              <a:rPr lang="ru-RU" sz="2000" dirty="0" smtClean="0"/>
              <a:t>снег.</a:t>
            </a:r>
            <a:endParaRPr lang="ru-RU" sz="2000" dirty="0"/>
          </a:p>
        </p:txBody>
      </p:sp>
      <p:pic>
        <p:nvPicPr>
          <p:cNvPr id="4" name="Содержимое 3" descr="img15.jpg"/>
          <p:cNvPicPr>
            <a:picLocks noGrp="1" noChangeAspect="1"/>
          </p:cNvPicPr>
          <p:nvPr>
            <p:ph idx="1"/>
          </p:nvPr>
        </p:nvPicPr>
        <p:blipFill>
          <a:blip r:embed="rId2" cstate="print"/>
          <a:stretch>
            <a:fillRect/>
          </a:stretch>
        </p:blipFill>
        <p:spPr>
          <a:xfrm>
            <a:off x="4139952" y="2564904"/>
            <a:ext cx="4713717" cy="3535288"/>
          </a:xfrm>
        </p:spPr>
      </p:pic>
      <p:pic>
        <p:nvPicPr>
          <p:cNvPr id="5" name="Рисунок 4" descr="EmkSskkXMAIjDin.jpg"/>
          <p:cNvPicPr>
            <a:picLocks noChangeAspect="1"/>
          </p:cNvPicPr>
          <p:nvPr/>
        </p:nvPicPr>
        <p:blipFill>
          <a:blip r:embed="rId3" cstate="print"/>
          <a:stretch>
            <a:fillRect/>
          </a:stretch>
        </p:blipFill>
        <p:spPr>
          <a:xfrm>
            <a:off x="539552" y="2204864"/>
            <a:ext cx="3399756" cy="420025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smtClean="0"/>
              <a:t>За водой приходилось ходить к Неве, к специально прорубленным полыньям. Люди поскальзывались на льду, падали, но </a:t>
            </a:r>
            <a:r>
              <a:rPr lang="ru-RU" sz="2000" dirty="0" err="1" smtClean="0"/>
              <a:t>всеравно</a:t>
            </a:r>
            <a:r>
              <a:rPr lang="ru-RU" sz="2000" dirty="0" smtClean="0"/>
              <a:t> упорно шли дальше. К самой полынье часто спускались дети. </a:t>
            </a:r>
            <a:endParaRPr lang="ru-RU" sz="2000" dirty="0"/>
          </a:p>
        </p:txBody>
      </p:sp>
      <p:pic>
        <p:nvPicPr>
          <p:cNvPr id="4" name="Содержимое 3" descr="2dcd66e44d55a245a9998ce892575287.jpg"/>
          <p:cNvPicPr>
            <a:picLocks noGrp="1" noChangeAspect="1"/>
          </p:cNvPicPr>
          <p:nvPr>
            <p:ph idx="1"/>
          </p:nvPr>
        </p:nvPicPr>
        <p:blipFill>
          <a:blip r:embed="rId2" cstate="print"/>
          <a:stretch>
            <a:fillRect/>
          </a:stretch>
        </p:blipFill>
        <p:spPr>
          <a:xfrm>
            <a:off x="467544" y="2204864"/>
            <a:ext cx="4392488" cy="3189128"/>
          </a:xfrm>
        </p:spPr>
      </p:pic>
      <p:pic>
        <p:nvPicPr>
          <p:cNvPr id="5" name="Рисунок 4" descr="blokada_leningrada_49.jpg"/>
          <p:cNvPicPr>
            <a:picLocks noChangeAspect="1"/>
          </p:cNvPicPr>
          <p:nvPr/>
        </p:nvPicPr>
        <p:blipFill>
          <a:blip r:embed="rId3" cstate="print"/>
          <a:stretch>
            <a:fillRect/>
          </a:stretch>
        </p:blipFill>
        <p:spPr>
          <a:xfrm>
            <a:off x="5292080" y="1569186"/>
            <a:ext cx="3358520" cy="481754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000" dirty="0" smtClean="0"/>
              <a:t>1.Дети </a:t>
            </a:r>
            <a:r>
              <a:rPr lang="ru-RU" sz="2000" dirty="0" smtClean="0"/>
              <a:t>в бомбоубежище во время налета вражеской авиации</a:t>
            </a:r>
            <a:r>
              <a:rPr lang="ru-RU" sz="2000" dirty="0" smtClean="0"/>
              <a:t>.</a:t>
            </a:r>
            <a:br>
              <a:rPr lang="ru-RU" sz="2000" dirty="0" smtClean="0"/>
            </a:br>
            <a:r>
              <a:rPr lang="ru-RU" sz="2000" dirty="0" smtClean="0"/>
              <a:t>2.</a:t>
            </a:r>
            <a:r>
              <a:rPr lang="ru-RU" sz="2000" dirty="0" smtClean="0"/>
              <a:t> Палата детской больницы с новогодней елкой в блокадном Ленинграде. Зима 1941-1942 годов.</a:t>
            </a:r>
            <a:br>
              <a:rPr lang="ru-RU" sz="2000" dirty="0" smtClean="0"/>
            </a:br>
            <a:r>
              <a:rPr lang="ru-RU" sz="2000" dirty="0" smtClean="0"/>
              <a:t>    </a:t>
            </a:r>
            <a:endParaRPr lang="ru-RU" sz="2000" dirty="0"/>
          </a:p>
        </p:txBody>
      </p:sp>
      <p:pic>
        <p:nvPicPr>
          <p:cNvPr id="4" name="Содержимое 3" descr="blokada_leningrada_21.jpg"/>
          <p:cNvPicPr>
            <a:picLocks noGrp="1" noChangeAspect="1"/>
          </p:cNvPicPr>
          <p:nvPr>
            <p:ph idx="1"/>
          </p:nvPr>
        </p:nvPicPr>
        <p:blipFill>
          <a:blip r:embed="rId2" cstate="print"/>
          <a:stretch>
            <a:fillRect/>
          </a:stretch>
        </p:blipFill>
        <p:spPr>
          <a:xfrm>
            <a:off x="251520" y="1484784"/>
            <a:ext cx="3213100" cy="4445000"/>
          </a:xfrm>
        </p:spPr>
      </p:pic>
      <p:pic>
        <p:nvPicPr>
          <p:cNvPr id="5" name="Рисунок 4" descr="blokada_leningrada_55.jpg"/>
          <p:cNvPicPr>
            <a:picLocks noChangeAspect="1"/>
          </p:cNvPicPr>
          <p:nvPr/>
        </p:nvPicPr>
        <p:blipFill>
          <a:blip r:embed="rId3" cstate="print"/>
          <a:stretch>
            <a:fillRect/>
          </a:stretch>
        </p:blipFill>
        <p:spPr>
          <a:xfrm>
            <a:off x="3923928" y="1844824"/>
            <a:ext cx="4445000" cy="33909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1447272"/>
          </a:xfrm>
        </p:spPr>
        <p:txBody>
          <a:bodyPr>
            <a:noAutofit/>
          </a:bodyPr>
          <a:lstStyle/>
          <a:p>
            <a:r>
              <a:rPr lang="ru-RU" sz="2000" dirty="0" smtClean="0"/>
              <a:t>Ленинградцы превращали свои чудесные городские парки и сады в огороды с неуклюжими грядками. Они выращивали на них овощи, чтобы не умереть с голода. И даже в это голодное время делились последним куском хлеба, последней картофелиной с умирающими от голода, совсем незнакомыми </a:t>
            </a:r>
            <a:r>
              <a:rPr lang="ru-RU" sz="2000" dirty="0" smtClean="0"/>
              <a:t>людьми.</a:t>
            </a:r>
            <a:endParaRPr lang="ru-RU" sz="2000" dirty="0"/>
          </a:p>
        </p:txBody>
      </p:sp>
      <p:pic>
        <p:nvPicPr>
          <p:cNvPr id="4" name="Содержимое 3" descr="blokada_leningrada_23.jpg"/>
          <p:cNvPicPr>
            <a:picLocks noGrp="1" noChangeAspect="1"/>
          </p:cNvPicPr>
          <p:nvPr>
            <p:ph idx="1"/>
          </p:nvPr>
        </p:nvPicPr>
        <p:blipFill>
          <a:blip r:embed="rId2" cstate="print"/>
          <a:stretch>
            <a:fillRect/>
          </a:stretch>
        </p:blipFill>
        <p:spPr>
          <a:xfrm>
            <a:off x="1187624" y="1916832"/>
            <a:ext cx="2895600" cy="4445000"/>
          </a:xfrm>
        </p:spPr>
      </p:pic>
      <p:pic>
        <p:nvPicPr>
          <p:cNvPr id="5" name="Рисунок 4" descr="blokada_leningrada_29.jpg"/>
          <p:cNvPicPr>
            <a:picLocks noChangeAspect="1"/>
          </p:cNvPicPr>
          <p:nvPr/>
        </p:nvPicPr>
        <p:blipFill>
          <a:blip r:embed="rId3" cstate="print"/>
          <a:stretch>
            <a:fillRect/>
          </a:stretch>
        </p:blipFill>
        <p:spPr>
          <a:xfrm>
            <a:off x="4932040" y="1844824"/>
            <a:ext cx="2952750" cy="4445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2095344"/>
          </a:xfrm>
        </p:spPr>
        <p:txBody>
          <a:bodyPr>
            <a:noAutofit/>
          </a:bodyPr>
          <a:lstStyle/>
          <a:p>
            <a:r>
              <a:rPr lang="ru-RU" sz="2000" dirty="0" smtClean="0"/>
              <a:t>В блокадном городе катастрофически не хватало хлеба. Каждому жителю Ленинграда выдавались специальные карточки. По ним можно было получить свою норму хлеба — небольшой (125 граммов) кусочек в день. Конечно, этого не хватало. Люди ослабевали. Одни умирали от голода, другие замерзали на улицах, потому что были не способны дойти до дому. </a:t>
            </a:r>
            <a:endParaRPr lang="ru-RU" sz="2000" dirty="0"/>
          </a:p>
        </p:txBody>
      </p:sp>
      <p:pic>
        <p:nvPicPr>
          <p:cNvPr id="4" name="Содержимое 3" descr="blokada_leningrada_08.jpg"/>
          <p:cNvPicPr>
            <a:picLocks noGrp="1" noChangeAspect="1"/>
          </p:cNvPicPr>
          <p:nvPr>
            <p:ph idx="1"/>
          </p:nvPr>
        </p:nvPicPr>
        <p:blipFill>
          <a:blip r:embed="rId2" cstate="print"/>
          <a:stretch>
            <a:fillRect/>
          </a:stretch>
        </p:blipFill>
        <p:spPr>
          <a:xfrm>
            <a:off x="2349500" y="2836862"/>
            <a:ext cx="4814788" cy="3239664"/>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3031448"/>
          </a:xfrm>
        </p:spPr>
        <p:txBody>
          <a:bodyPr>
            <a:noAutofit/>
          </a:bodyPr>
          <a:lstStyle/>
          <a:p>
            <a:r>
              <a:rPr lang="ru-RU" sz="2000" dirty="0" smtClean="0"/>
              <a:t>Лишь только одна дорога связывала блокадный город с большой землёй. Шла она по воде, а с наступлением холодов по тонкому льду Ладожского озера. Эта дорога спасла от смерти многих Ленинградцев. Поэтому её назвали «Дорогой жизни». Не жалея себя шофёры с обмороженными руками, которые от холода не двигались, обливали их бензином, поджигали для того, чтоб их отогреть, ремонтировали машины и везли хлеб в город умирающим от холода и голода жителям Ленинграда. Это были самые страшные 900 дней и ночей</a:t>
            </a:r>
            <a:endParaRPr lang="ru-RU" sz="2000" dirty="0"/>
          </a:p>
        </p:txBody>
      </p:sp>
      <p:pic>
        <p:nvPicPr>
          <p:cNvPr id="4" name="Содержимое 3" descr="blokada_leningrada_26.jpg"/>
          <p:cNvPicPr>
            <a:picLocks noGrp="1" noChangeAspect="1"/>
          </p:cNvPicPr>
          <p:nvPr>
            <p:ph idx="1"/>
          </p:nvPr>
        </p:nvPicPr>
        <p:blipFill>
          <a:blip r:embed="rId2" cstate="print"/>
          <a:stretch>
            <a:fillRect/>
          </a:stretch>
        </p:blipFill>
        <p:spPr>
          <a:xfrm>
            <a:off x="467544" y="3356992"/>
            <a:ext cx="3796928" cy="2847696"/>
          </a:xfrm>
        </p:spPr>
      </p:pic>
      <p:pic>
        <p:nvPicPr>
          <p:cNvPr id="5" name="Рисунок 4" descr="blokada_leningrada_16.jpg"/>
          <p:cNvPicPr>
            <a:picLocks noChangeAspect="1"/>
          </p:cNvPicPr>
          <p:nvPr/>
        </p:nvPicPr>
        <p:blipFill>
          <a:blip r:embed="rId3" cstate="print"/>
          <a:stretch>
            <a:fillRect/>
          </a:stretch>
        </p:blipFill>
        <p:spPr>
          <a:xfrm>
            <a:off x="4355976" y="4077072"/>
            <a:ext cx="3868936" cy="242637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2527392"/>
          </a:xfrm>
        </p:spPr>
        <p:txBody>
          <a:bodyPr>
            <a:normAutofit fontScale="90000"/>
          </a:bodyPr>
          <a:lstStyle/>
          <a:p>
            <a:r>
              <a:rPr lang="ru-RU" sz="2200" dirty="0" smtClean="0"/>
              <a:t>Однако, несмотря на все трудности, люди находили в себе силы работать на заводах и фабриках, выпускали для фронта танки, пулеметы, мины, гранаты и другое вооружение, строили заградительные </a:t>
            </a:r>
            <a:r>
              <a:rPr lang="ru-RU" sz="2200" dirty="0" err="1" smtClean="0"/>
              <a:t>сооружения</a:t>
            </a:r>
            <a:r>
              <a:rPr lang="ru-RU" sz="2200" dirty="0" err="1" smtClean="0"/>
              <a:t>Ленинградцы</a:t>
            </a:r>
            <a:r>
              <a:rPr lang="ru-RU" sz="2200" dirty="0" smtClean="0"/>
              <a:t> не сдавались, они выстояли. А наши солдаты делали всё возможное, чтобы освободить город. И, наконец, наступил день великого ликования – 27 января 1944г. Радио объявило: «Город Ленинград освобождён от вражеской блокады!» </a:t>
            </a:r>
            <a:r>
              <a:rPr lang="ru-RU" sz="2000" dirty="0" smtClean="0"/>
              <a:t>. </a:t>
            </a:r>
            <a:endParaRPr lang="ru-RU" sz="2000" dirty="0"/>
          </a:p>
        </p:txBody>
      </p:sp>
      <p:pic>
        <p:nvPicPr>
          <p:cNvPr id="4" name="Содержимое 3" descr="blokada_leningrada_58.jpg"/>
          <p:cNvPicPr>
            <a:picLocks noGrp="1" noChangeAspect="1"/>
          </p:cNvPicPr>
          <p:nvPr>
            <p:ph idx="1"/>
          </p:nvPr>
        </p:nvPicPr>
        <p:blipFill>
          <a:blip r:embed="rId3" cstate="print"/>
          <a:stretch>
            <a:fillRect/>
          </a:stretch>
        </p:blipFill>
        <p:spPr>
          <a:xfrm>
            <a:off x="323528" y="2564904"/>
            <a:ext cx="4445000" cy="3022600"/>
          </a:xfrm>
        </p:spPr>
      </p:pic>
      <p:pic>
        <p:nvPicPr>
          <p:cNvPr id="5" name="Рисунок 4" descr="blokada_leningrada_59.jpg"/>
          <p:cNvPicPr>
            <a:picLocks noChangeAspect="1"/>
          </p:cNvPicPr>
          <p:nvPr/>
        </p:nvPicPr>
        <p:blipFill>
          <a:blip r:embed="rId4" cstate="print"/>
          <a:stretch>
            <a:fillRect/>
          </a:stretch>
        </p:blipFill>
        <p:spPr>
          <a:xfrm>
            <a:off x="4427984" y="3068960"/>
            <a:ext cx="4445000" cy="3060700"/>
          </a:xfrm>
          <a:prstGeom prst="rect">
            <a:avLst/>
          </a:prstGeom>
        </p:spPr>
      </p:pic>
      <p:pic>
        <p:nvPicPr>
          <p:cNvPr id="6" name="16_Левитан - 16_Сообщение о прорыве блокады Ленинграда 18.01.1943 (vkusmp3.ru).mp3">
            <a:hlinkClick r:id="" action="ppaction://media"/>
          </p:cNvPr>
          <p:cNvPicPr>
            <a:picLocks noRot="1" noChangeAspect="1"/>
          </p:cNvPicPr>
          <p:nvPr>
            <a:audioFile r:link="rId1"/>
          </p:nvPr>
        </p:nvPicPr>
        <p:blipFill>
          <a:blip r:embed="rId5" cstate="print"/>
          <a:stretch>
            <a:fillRect/>
          </a:stretch>
        </p:blipFill>
        <p:spPr>
          <a:xfrm>
            <a:off x="6444208" y="2492896"/>
            <a:ext cx="749672" cy="74967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57" fill="hold"/>
                                        <p:tgtEl>
                                          <p:spTgt spid="6"/>
                                        </p:tgtEl>
                                      </p:cBhvr>
                                    </p:cmd>
                                  </p:childTnLst>
                                </p:cTn>
                              </p:par>
                            </p:childTnLst>
                          </p:cTn>
                        </p:par>
                      </p:childTnLst>
                    </p:cTn>
                  </p:par>
                </p:childTnLst>
              </p:cTn>
              <p:nextCondLst>
                <p:cond evt="onClick" delay="0">
                  <p:tgtEl>
                    <p:spTgt spid="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dirty="0" smtClean="0"/>
              <a:t>« Такого дня не видел Ленинград! Нет. Радости подобной не бывало! Казалось, что всё небо грохотало… Гремел неумолкаемо салют Из боевых прославленных орудий. Смеялись, пели, обнимались люди.»</a:t>
            </a:r>
            <a:endParaRPr lang="ru-RU" sz="2000" dirty="0"/>
          </a:p>
        </p:txBody>
      </p:sp>
      <p:pic>
        <p:nvPicPr>
          <p:cNvPr id="4" name="Содержимое 3" descr="img46.jpg"/>
          <p:cNvPicPr>
            <a:picLocks noGrp="1" noChangeAspect="1"/>
          </p:cNvPicPr>
          <p:nvPr>
            <p:ph idx="1"/>
          </p:nvPr>
        </p:nvPicPr>
        <p:blipFill>
          <a:blip r:embed="rId2" cstate="print"/>
          <a:stretch>
            <a:fillRect/>
          </a:stretch>
        </p:blipFill>
        <p:spPr>
          <a:xfrm>
            <a:off x="1418602" y="1646238"/>
            <a:ext cx="6306796" cy="4525962"/>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536"/>
            <a:ext cx="8229600" cy="2311368"/>
          </a:xfrm>
        </p:spPr>
        <p:txBody>
          <a:bodyPr>
            <a:noAutofit/>
          </a:bodyPr>
          <a:lstStyle/>
          <a:p>
            <a:r>
              <a:rPr lang="ru-RU" sz="2000" dirty="0" smtClean="0">
                <a:solidFill>
                  <a:srgbClr val="FFFF00"/>
                </a:solidFill>
              </a:rPr>
              <a:t>Подвиг, совершённый в годы блокады, навсегда останется в памяти народа. Память о погибших, в названиях улиц и площадей города, в величественных монументах .</a:t>
            </a:r>
            <a:r>
              <a:rPr lang="ru-RU" sz="2000" dirty="0" smtClean="0">
                <a:solidFill>
                  <a:srgbClr val="FFFF00"/>
                </a:solidFill>
              </a:rPr>
              <a:t> </a:t>
            </a:r>
            <a:r>
              <a:rPr lang="ru-RU" sz="2000" dirty="0" smtClean="0">
                <a:solidFill>
                  <a:srgbClr val="FFFF00"/>
                </a:solidFill>
              </a:rPr>
              <a:t>На месте, где было прорвано кольцо блокады, установлен памятник, который называется «Разорванное кольцо». За мужество и героизм город Ленинград получил звание Город – герой!</a:t>
            </a:r>
            <a:endParaRPr lang="ru-RU" sz="2000" dirty="0">
              <a:solidFill>
                <a:srgbClr val="FFFF00"/>
              </a:solidFill>
            </a:endParaRPr>
          </a:p>
        </p:txBody>
      </p:sp>
      <p:pic>
        <p:nvPicPr>
          <p:cNvPr id="4" name="Содержимое 3" descr="db4808ada622a45c1da167cb547536f8.jpg"/>
          <p:cNvPicPr>
            <a:picLocks noGrp="1" noChangeAspect="1"/>
          </p:cNvPicPr>
          <p:nvPr>
            <p:ph idx="1"/>
          </p:nvPr>
        </p:nvPicPr>
        <p:blipFill>
          <a:blip r:embed="rId3" cstate="print"/>
          <a:stretch>
            <a:fillRect/>
          </a:stretch>
        </p:blipFill>
        <p:spPr>
          <a:xfrm>
            <a:off x="1429456" y="2636838"/>
            <a:ext cx="6285088" cy="3535362"/>
          </a:xfrm>
        </p:spPr>
      </p:pic>
      <p:pic>
        <p:nvPicPr>
          <p:cNvPr id="5" name="16_Левитан - 16_Сообщение о прорыве блокады Ленинграда 18.01.1943 (vkusmp3.ru).mp3">
            <a:hlinkClick r:id="" action="ppaction://media"/>
          </p:cNvPr>
          <p:cNvPicPr>
            <a:picLocks noRot="1" noChangeAspect="1"/>
          </p:cNvPicPr>
          <p:nvPr>
            <a:audioFile r:link="rId1"/>
          </p:nvPr>
        </p:nvPicPr>
        <p:blipFill>
          <a:blip r:embed="rId4" cstate="print"/>
          <a:stretch>
            <a:fillRect/>
          </a:stretch>
        </p:blipFill>
        <p:spPr>
          <a:xfrm>
            <a:off x="7740352" y="4653136"/>
            <a:ext cx="1181720" cy="118172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57" fill="hold"/>
                                        <p:tgtEl>
                                          <p:spTgt spid="5"/>
                                        </p:tgtEl>
                                      </p:cBhvr>
                                    </p:cmd>
                                  </p:childTnLst>
                                </p:cTn>
                              </p:par>
                            </p:childTnLst>
                          </p:cTn>
                        </p:par>
                      </p:childTnLst>
                    </p:cTn>
                  </p:par>
                </p:childTnLst>
              </p:cTn>
              <p:nextCondLst>
                <p:cond evt="onClick" delay="0">
                  <p:tgtEl>
                    <p:spTgt spid="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101</TotalTime>
  <Words>674</Words>
  <Application>Microsoft Office PowerPoint</Application>
  <PresentationFormat>Экран (4:3)</PresentationFormat>
  <Paragraphs>14</Paragraphs>
  <Slides>14</Slides>
  <Notes>0</Notes>
  <HiddenSlides>0</HiddenSlides>
  <MMClips>2</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Литейная</vt:lpstr>
      <vt:lpstr>Рассказ о блокаде Ленинграда детям старшего дошкольного возраста.</vt:lpstr>
      <vt:lpstr>27 января день снятия блокады Ленинграда. Это очень памятная дата для города, СанктПетербурга потому, что раньше его называли Ленинградом. Много лет тому назад, когда нас ещё не было на свете, была Великая Отечественная Война с фашистской Германией. Это была жестокая война. Она принесла много горя и разрушений. Беда пришла в каждый дом. </vt:lpstr>
      <vt:lpstr>До войны люди жили мирно. Взрослые работали, дети ходили в школы и детские сады. Очень скоро враг оказался рядом с городом. Он хотел его завоевать, но город превратился в крепость. Улицы были перегорожены противотанковыми надолбами, оплетены колючей проволокой. Враг окружил Ленинград со всех сторон. 8 сентября 1941 над городом сомкнулось кольцо блокады, длиной в 900 дней и ночей. В кольце блокады оказалось много жителей этого города: дети, женщины, старики. </vt:lpstr>
      <vt:lpstr>Слайд 4</vt:lpstr>
      <vt:lpstr>Проверяя ленинградцев на прочность, немцы не только лишили их пропитания, но и вели постоянные обстрелы, которые иногда длились двадцать шесть часов подряд. Ленинград лишился всего — отопления, воды,электричества,но продолжал бороться. </vt:lpstr>
      <vt:lpstr>Пытаясь хоть как-то согреться, люди затапливали в квартирах «буржуйки» — небольшие, нещадно дымящие железные печки. В них вместо дров жгли оставшуюся деревянную мебель и даже книги — все, что могло гореть. Но тепла все равно не хватало. Стены комнат покрывались инеем, а в разбитые очередной бомбежкой окна ветер задувал колючий, мелкий, больше похожий на лед снег.</vt:lpstr>
      <vt:lpstr>За водой приходилось ходить к Неве, к специально прорубленным полыньям. Люди поскальзывались на льду, падали, но всеравно упорно шли дальше. К самой полынье часто спускались дети. </vt:lpstr>
      <vt:lpstr>1.Дети в бомбоубежище во время налета вражеской авиации. 2. Палата детской больницы с новогодней елкой в блокадном Ленинграде. Зима 1941-1942 годов.     </vt:lpstr>
      <vt:lpstr>Ленинградцы превращали свои чудесные городские парки и сады в огороды с неуклюжими грядками. Они выращивали на них овощи, чтобы не умереть с голода. И даже в это голодное время делились последним куском хлеба, последней картофелиной с умирающими от голода, совсем незнакомыми людьми.</vt:lpstr>
      <vt:lpstr>В блокадном городе катастрофически не хватало хлеба. Каждому жителю Ленинграда выдавались специальные карточки. По ним можно было получить свою норму хлеба — небольшой (125 граммов) кусочек в день. Конечно, этого не хватало. Люди ослабевали. Одни умирали от голода, другие замерзали на улицах, потому что были не способны дойти до дому. </vt:lpstr>
      <vt:lpstr>Лишь только одна дорога связывала блокадный город с большой землёй. Шла она по воде, а с наступлением холодов по тонкому льду Ладожского озера. Эта дорога спасла от смерти многих Ленинградцев. Поэтому её назвали «Дорогой жизни». Не жалея себя шофёры с обмороженными руками, которые от холода не двигались, обливали их бензином, поджигали для того, чтоб их отогреть, ремонтировали машины и везли хлеб в город умирающим от холода и голода жителям Ленинграда. Это были самые страшные 900 дней и ночей</vt:lpstr>
      <vt:lpstr>Однако, несмотря на все трудности, люди находили в себе силы работать на заводах и фабриках, выпускали для фронта танки, пулеметы, мины, гранаты и другое вооружение, строили заградительные сооруженияЛенинградцы не сдавались, они выстояли. А наши солдаты делали всё возможное, чтобы освободить город. И, наконец, наступил день великого ликования – 27 января 1944г. Радио объявило: «Город Ленинград освобождён от вражеской блокады!» . </vt:lpstr>
      <vt:lpstr>« Такого дня не видел Ленинград! Нет. Радости подобной не бывало! Казалось, что всё небо грохотало… Гремел неумолкаемо салют Из боевых прославленных орудий. Смеялись, пели, обнимались люди.»</vt:lpstr>
      <vt:lpstr>Подвиг, совершённый в годы блокады, навсегда останется в памяти народа. Память о погибших, в названиях улиц и площадей города, в величественных монументах . На месте, где было прорвано кольцо блокады, установлен памятник, который называется «Разорванное кольцо». За мужество и героизм город Ленинград получил звание Город – герой!</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Рассказ о блокаде Ленинграда детям старшего дошкольного возраста.</dc:title>
  <dc:creator>Марина</dc:creator>
  <cp:lastModifiedBy>Марина</cp:lastModifiedBy>
  <cp:revision>11</cp:revision>
  <dcterms:created xsi:type="dcterms:W3CDTF">2022-01-17T10:01:23Z</dcterms:created>
  <dcterms:modified xsi:type="dcterms:W3CDTF">2022-01-17T11:43:17Z</dcterms:modified>
</cp:coreProperties>
</file>