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56" r:id="rId4"/>
    <p:sldId id="259" r:id="rId5"/>
    <p:sldId id="260" r:id="rId6"/>
    <p:sldId id="262" r:id="rId7"/>
    <p:sldId id="261" r:id="rId8"/>
    <p:sldId id="257" r:id="rId9"/>
    <p:sldId id="268" r:id="rId10"/>
    <p:sldId id="271" r:id="rId11"/>
    <p:sldId id="270" r:id="rId12"/>
    <p:sldId id="272" r:id="rId13"/>
    <p:sldId id="273" r:id="rId14"/>
    <p:sldId id="274" r:id="rId15"/>
    <p:sldId id="275" r:id="rId16"/>
    <p:sldId id="280" r:id="rId17"/>
    <p:sldId id="282" r:id="rId18"/>
    <p:sldId id="284" r:id="rId19"/>
    <p:sldId id="283" r:id="rId20"/>
    <p:sldId id="281" r:id="rId21"/>
    <p:sldId id="285" r:id="rId22"/>
    <p:sldId id="287" r:id="rId23"/>
    <p:sldId id="286" r:id="rId24"/>
    <p:sldId id="29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6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-1426" y="-110"/>
      </p:cViewPr>
      <p:guideLst>
        <p:guide orient="horz" pos="219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6C71F-0587-4C1A-A9EB-8707CFE6659E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5C4D5-53CA-439F-961D-F1402A0F4765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2" y="0"/>
            <a:ext cx="9192798" cy="67413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55576" y="908720"/>
            <a:ext cx="73037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 «Малыши с рождения</a:t>
            </a:r>
            <a:endParaRPr lang="ru-RU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безопасное дорожное движение»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3968" y="2348880"/>
            <a:ext cx="3871657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воспитатель: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Ляйнвебер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дети 4-6 лет, родители воспитанников, педагог.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долгосрочный (4 месяца)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творческий, познавательный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27584" y="548680"/>
            <a:ext cx="7776864" cy="5423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</a:pPr>
            <a:r>
              <a:rPr lang="ru-RU" b="1" dirty="0" smtClean="0">
                <a:effectLst/>
                <a:latin typeface="Times New Roman" panose="02020603050405020304"/>
                <a:cs typeface="Times New Roman" panose="02020603050405020304"/>
              </a:rPr>
              <a:t>Актуальность:</a:t>
            </a:r>
            <a:r>
              <a:rPr lang="ru-RU" dirty="0" smtClean="0">
                <a:effectLst/>
                <a:latin typeface="Times New Roman" panose="02020603050405020304"/>
                <a:cs typeface="Times New Roman" panose="02020603050405020304"/>
              </a:rPr>
              <a:t> Проект посвящён актуальной проблеме - обучению детей дошкольного возраста правилам дорожного движения.</a:t>
            </a:r>
            <a:endParaRPr lang="ru-RU" dirty="0" smtClean="0">
              <a:effectLst/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7000"/>
              </a:lnSpc>
            </a:pPr>
            <a:r>
              <a:rPr lang="ru-RU" dirty="0">
                <a:solidFill>
                  <a:prstClr val="black"/>
                </a:solidFill>
                <a:latin typeface="Times New Roman" panose="02020603050405020304"/>
                <a:cs typeface="Times New Roman" panose="02020603050405020304"/>
                <a:sym typeface="+mn-ea"/>
              </a:rPr>
              <a:t>Воспитание безопасного поведения на дороге есть часть воспитания индивидуального стиля жизни человека, целью которого является подготовка к жизни в обществе, в мире людей и машин. Дети дошкольного возраста – это особая категория пешеходов и пассажиров. К ним нельзя подходить с той же меркой, как и ко взрослым, ведь для них дословная трактовка Правил дорожного движения неприемлема, а нормативное изложение обязанностей пешеходов и пассажиров на недоступной для них дорожной лексике, требует от дошкольников абстрактного мышления, затрудняет процесс обучения и воспитания. Вот почему с самого раннего возраста необходимо учить детей правилам дорожного движения и безопасному поведению на улицах, дорогах, в транспорте. В этом должны принимать участие и родители. Учитывая особую значимость работы в данном направлении, и то обстоятельство, что детский сад является самой первой ступенью в системе непрерывного образования, мы особое внимание уделяем обучению детей правилам дорожного движения.</a:t>
            </a:r>
            <a:endParaRPr lang="ru-RU" dirty="0" smtClean="0"/>
          </a:p>
          <a:p>
            <a:pPr>
              <a:lnSpc>
                <a:spcPct val="107000"/>
              </a:lnSpc>
            </a:pPr>
            <a:endParaRPr lang="ru-RU" dirty="0"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9" y="116632"/>
            <a:ext cx="8962542" cy="67413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332656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 исследования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Положительная эффективность у детей среднего дошкольного возраста по формированию навыков безопасного поведения на улице может быть достигнута, если в разных видах деятельности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(самостоятельной, совместной, непосредственно образовательной)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будет включена информация по безопасности движения, о правилах дорожного движения, о возможных ситуациях на дороге и вариантах избегания подобных ситуаций.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38" y="188640"/>
            <a:ext cx="8962542" cy="67413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3568" y="332656"/>
            <a:ext cx="7848872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Цели :</a:t>
            </a:r>
            <a:endParaRPr lang="ru-RU" dirty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Times New Roman" panose="02020603050405020304"/>
              <a:buAutoNum type="arabicPeriod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Сохранение жизни и здоровья детей.</a:t>
            </a:r>
            <a:endParaRPr lang="ru-RU" dirty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Times New Roman" panose="02020603050405020304"/>
              <a:buAutoNum type="arabicPeriod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Создание необходимых условий для обеспечения непрерывного воспитательного процесса в области безопасности дорожного движения.</a:t>
            </a:r>
            <a:endParaRPr lang="ru-RU" dirty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Times New Roman" panose="02020603050405020304"/>
              <a:buAutoNum type="arabicPeriod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Создание у детей стереотипов безопасного поведения на улице.</a:t>
            </a:r>
            <a:endParaRPr lang="ru-RU" dirty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Times New Roman" panose="02020603050405020304"/>
              <a:buAutoNum type="arabicPeriod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Обучение основам транспортной культуры.</a:t>
            </a:r>
            <a:endParaRPr lang="ru-RU" dirty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Times New Roman" panose="02020603050405020304"/>
              <a:buAutoNum type="arabicPeriod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Привлечение внимания общественности к проблеме безопасности на дороге.</a:t>
            </a:r>
            <a:endParaRPr lang="ru-RU" dirty="0"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30" y="116632"/>
            <a:ext cx="8962542" cy="67413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63040" y="425280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Углублять представления детей о правилах дорожного движения, полученные ранее;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со значением дорожных знаков, научить понимать их схематическое изображение для правильной ориентации на улицах и дорогах;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Обучать детей безопасному поведению в дорожной среде;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и развивать у детей целостное восприятие окружающей дорожной среды;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словарный запас детей по дорожной лексике;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 детей осознанного отношения к соблюдению ПДД, чувства ответственности.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9" y="116632"/>
            <a:ext cx="8962542" cy="67413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47564" y="332656"/>
            <a:ext cx="7956884" cy="4537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Воспитательные</a:t>
            </a:r>
            <a:endParaRPr lang="ru-RU" dirty="0" smtClean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/>
              <a:buChar char="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Воспитание нравственных качеств личности, необходимых для усвоения и выполнения правил дорожного движения: внимательность, наблюдательность, дисциплинированность;</a:t>
            </a:r>
            <a:endParaRPr lang="ru-RU" dirty="0" smtClean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/>
              <a:buChar char="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Воспитывать привычку соблюдать правила дорожного движения;</a:t>
            </a:r>
            <a:endParaRPr lang="ru-RU" dirty="0" smtClean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/>
              <a:buChar char="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Активизировать работу по пропаганде правил дорожного движения и безопасного образа жизни среди родителей.</a:t>
            </a:r>
            <a:endParaRPr lang="ru-RU" dirty="0" smtClean="0">
              <a:cs typeface="Times New Roman" panose="02020603050405020304"/>
            </a:endParaRPr>
          </a:p>
          <a:p>
            <a:pPr>
              <a:lnSpc>
                <a:spcPct val="107000"/>
              </a:lnSpc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Развивающие</a:t>
            </a:r>
            <a:endParaRPr lang="ru-RU" dirty="0" smtClean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/>
              <a:buChar char="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Развивать умение ориентироваться в дорожно- транспортной обстановке и прогнозировать дорожную ситуацию;</a:t>
            </a:r>
            <a:endParaRPr lang="ru-RU" dirty="0" smtClean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/>
              <a:buChar char="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Развивать у детей способности к предвидению возможной опасности в конкретно меняющейся ситуации и построению адекватного безопасного поведения;</a:t>
            </a:r>
            <a:endParaRPr lang="ru-RU" dirty="0" smtClean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/>
              <a:buChar char="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Развивать у детей чувства контроля и самоконтроля;</a:t>
            </a:r>
            <a:endParaRPr lang="ru-RU" dirty="0" smtClean="0">
              <a:cs typeface="Times New Roman" panose="02020603050405020304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/>
              <a:buChar char=""/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/>
                <a:cs typeface="Times New Roman" panose="02020603050405020304"/>
              </a:rPr>
              <a:t>Развивать память, речь, логическое мышление, внимание, самооценку.</a:t>
            </a:r>
            <a:endParaRPr lang="ru-RU" dirty="0"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1912" y="692696"/>
            <a:ext cx="79208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dirty="0">
                <a:solidFill>
                  <a:prstClr val="black"/>
                </a:solidFill>
                <a:latin typeface="Times New Roman" panose="02020603050405020304"/>
                <a:cs typeface="Times New Roman" panose="02020603050405020304"/>
              </a:rPr>
            </a:br>
            <a:endParaRPr lang="ru-RU" dirty="0"/>
          </a:p>
        </p:txBody>
      </p:sp>
      <p:graphicFrame>
        <p:nvGraphicFramePr>
          <p:cNvPr id="6" name="Таблица 5"/>
          <p:cNvGraphicFramePr/>
          <p:nvPr/>
        </p:nvGraphicFramePr>
        <p:xfrm>
          <a:off x="872490" y="451485"/>
          <a:ext cx="7602855" cy="1139825"/>
        </p:xfrm>
        <a:graphic>
          <a:graphicData uri="http://schemas.openxmlformats.org/drawingml/2006/table">
            <a:tbl>
              <a:tblPr/>
              <a:tblGrid>
                <a:gridCol w="1776730"/>
                <a:gridCol w="5826125"/>
              </a:tblGrid>
              <a:tr h="68389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7" name="Изображение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Текстовое поле 7"/>
          <p:cNvSpPr txBox="1"/>
          <p:nvPr/>
        </p:nvSpPr>
        <p:spPr>
          <a:xfrm>
            <a:off x="1907540" y="263525"/>
            <a:ext cx="5080000" cy="354330"/>
          </a:xfrm>
          <a:prstGeom prst="rect">
            <a:avLst/>
          </a:prstGeom>
        </p:spPr>
        <p:txBody>
          <a:bodyPr>
            <a:spAutoFit/>
          </a:bodyPr>
          <a:p>
            <a:pPr algn="ctr" defTabSz="266700">
              <a:lnSpc>
                <a:spcPct val="107000"/>
              </a:lnSpc>
            </a:pPr>
            <a:r>
              <a:rPr sz="1600" b="1">
                <a:latin typeface="Times New Roman" panose="02020603050405020304"/>
                <a:ea typeface="Times New Roman" panose="02020603050405020304"/>
              </a:rPr>
              <a:t>ПЕРСПЕКТИВНОЕ ПЛАНИРОВАНИЕ </a:t>
            </a:r>
            <a:endParaRPr sz="1600" b="1">
              <a:latin typeface="Times New Roman" panose="02020603050405020304"/>
              <a:ea typeface="Times New Roman" panose="02020603050405020304"/>
            </a:endParaRPr>
          </a:p>
        </p:txBody>
      </p:sp>
      <p:graphicFrame>
        <p:nvGraphicFramePr>
          <p:cNvPr id="9" name="Таблица 8"/>
          <p:cNvGraphicFramePr/>
          <p:nvPr/>
        </p:nvGraphicFramePr>
        <p:xfrm>
          <a:off x="1310640" y="617855"/>
          <a:ext cx="6976110" cy="5927090"/>
        </p:xfrm>
        <a:graphic>
          <a:graphicData uri="http://schemas.openxmlformats.org/drawingml/2006/table">
            <a:tbl>
              <a:tblPr/>
              <a:tblGrid>
                <a:gridCol w="1524000"/>
                <a:gridCol w="5452110"/>
              </a:tblGrid>
              <a:tr h="0">
                <a:tc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Формы работы с детьми и родителями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 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Содержание знаний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 gridSpan="2"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СЕНТЯБРЬ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cPr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Занятия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Ознакомление с окружающим.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Тема: 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«Экскурсия по улице».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Цели: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закрепить знания о частях улицы, познакомить с понятием «перекресток», дать понятие о сигналах поворота и их расположении у разных видов транспорта.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Целевые прогулки, наблюдения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Наблюдение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за транспортом: показать сигналы поворота 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заднего хода и действия транспорта в соответствии с ними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Беседа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«Как могут ехать машины»: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уточнить особенности движения транспорта в связи с подаваемыми сигналами.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Дидактические игры и упражнения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«Угадай по звуку »:</a:t>
                      </a:r>
                      <a:r>
                        <a:rPr sz="1400" b="0">
                          <a:latin typeface="Times New Roman" panose="02020603050405020304"/>
                          <a:ea typeface="Times New Roman" panose="02020603050405020304"/>
                        </a:rPr>
                        <a:t>распознавание </a:t>
                      </a:r>
                      <a:r>
                        <a:rPr sz="1400" b="0">
                          <a:latin typeface="Times New Roman" panose="02020603050405020304"/>
                          <a:ea typeface="Times New Roman" panose="02020603050405020304"/>
                        </a:rPr>
                        <a:t>вида транспорта по звуку</a:t>
                      </a:r>
                      <a:endParaRPr sz="1400" b="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Сюжетно – ролевые игры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«Улица»: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по улице движутся разные автомобили, проезжают трехсторонний перекресток, включают световой сигнал и совершают поворот в соответствии с сигналами.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Дидактические игры и упражнения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«Собери 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знаки»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Собрать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пазл дорожных знаков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Двигательная деятельность 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Перекресток на улице учимся переходить ,не забываем смотреть по сторонам.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Чтение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Н.Калинина «Как ребята переходили улицу»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Работа с родителями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Консультация: Сел в машину пристегни ремень.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1912" y="692696"/>
            <a:ext cx="79208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dirty="0">
                <a:solidFill>
                  <a:prstClr val="black"/>
                </a:solidFill>
                <a:latin typeface="Times New Roman" panose="02020603050405020304"/>
                <a:cs typeface="Times New Roman" panose="02020603050405020304"/>
              </a:rPr>
            </a:br>
            <a:endParaRPr lang="ru-RU" dirty="0"/>
          </a:p>
        </p:txBody>
      </p:sp>
      <p:graphicFrame>
        <p:nvGraphicFramePr>
          <p:cNvPr id="6" name="Таблица 5"/>
          <p:cNvGraphicFramePr/>
          <p:nvPr/>
        </p:nvGraphicFramePr>
        <p:xfrm>
          <a:off x="872490" y="451485"/>
          <a:ext cx="7602855" cy="1139825"/>
        </p:xfrm>
        <a:graphic>
          <a:graphicData uri="http://schemas.openxmlformats.org/drawingml/2006/table">
            <a:tbl>
              <a:tblPr/>
              <a:tblGrid>
                <a:gridCol w="1776730"/>
                <a:gridCol w="5826125"/>
              </a:tblGrid>
              <a:tr h="68389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7" name="Изображение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Таблица 2"/>
          <p:cNvGraphicFramePr/>
          <p:nvPr>
            <p:custDataLst>
              <p:tags r:id="rId2"/>
            </p:custDataLst>
          </p:nvPr>
        </p:nvGraphicFramePr>
        <p:xfrm>
          <a:off x="1331595" y="189230"/>
          <a:ext cx="6902450" cy="7522210"/>
        </p:xfrm>
        <a:graphic>
          <a:graphicData uri="http://schemas.openxmlformats.org/drawingml/2006/table">
            <a:tbl>
              <a:tblPr/>
              <a:tblGrid>
                <a:gridCol w="1612900"/>
                <a:gridCol w="5289550"/>
              </a:tblGrid>
              <a:tr h="227965">
                <a:tc gridSpan="2"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ОКТЯБРЬ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cPr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2372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Занятия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Рисование.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Тема: 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«Улица»: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Цели: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учить передавать впечатление от экскурсии, изображать части улицы; проезжая часть, пешеходный переход, транспорт, бордюр, дома.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Конструирование.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Тема: 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«Дороги и мосты».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Цели: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учить строить дороги разной ширины, в соответствии с этим определять и строить мосты для пешеходов, транспорта.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68389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Целевые прогулки, наблюдения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Целевая прогулка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по тротуару: ввести правило, что нельзя подлезать под ограждения.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Беседа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«Это опасно»: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показать опасность преодоления заграждений на проезжей части улицы.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Сюжетно – ролевые игры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«Улица»: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дети на «машинка» едут по знакам светофора, уступая дорогу пешеходу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29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Игровые ситуации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«Движение пешеходов»: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макеты и машины разного размера.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Двигательная деятельность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Езда на велосипеде с поворотами направо – налево.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22796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Чтение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Л.Новгорудский «Движется – не движется»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Другие формы работы с детьми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фильм «Загадки улицы».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227965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Работа с родителями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Рекомендации для родителей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«Пешеходный переход»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: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Учите ребенка выходить из дома спокойно, не торопясь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Приучайте перед выходом из двора на улицу останавливаться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Упражняйте в определении безопасного места для игры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Учите детей переходить улицу, не торопясь, не перебегая, но достаточно быстро по «зебре», по знаку «Пешеходный переход»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1912" y="692696"/>
            <a:ext cx="79208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dirty="0">
                <a:solidFill>
                  <a:prstClr val="black"/>
                </a:solidFill>
                <a:latin typeface="Times New Roman" panose="02020603050405020304"/>
                <a:cs typeface="Times New Roman" panose="02020603050405020304"/>
              </a:rPr>
            </a:br>
            <a:endParaRPr lang="ru-RU" dirty="0"/>
          </a:p>
        </p:txBody>
      </p:sp>
      <p:graphicFrame>
        <p:nvGraphicFramePr>
          <p:cNvPr id="6" name="Таблица 5"/>
          <p:cNvGraphicFramePr/>
          <p:nvPr/>
        </p:nvGraphicFramePr>
        <p:xfrm>
          <a:off x="872490" y="451485"/>
          <a:ext cx="7602855" cy="1139825"/>
        </p:xfrm>
        <a:graphic>
          <a:graphicData uri="http://schemas.openxmlformats.org/drawingml/2006/table">
            <a:tbl>
              <a:tblPr/>
              <a:tblGrid>
                <a:gridCol w="1776730"/>
                <a:gridCol w="5826125"/>
              </a:tblGrid>
              <a:tr h="68389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7" name="Изображение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Таблица 2"/>
          <p:cNvGraphicFramePr/>
          <p:nvPr>
            <p:custDataLst>
              <p:tags r:id="rId2"/>
            </p:custDataLst>
          </p:nvPr>
        </p:nvGraphicFramePr>
        <p:xfrm>
          <a:off x="1331595" y="117475"/>
          <a:ext cx="6904355" cy="6682105"/>
        </p:xfrm>
        <a:graphic>
          <a:graphicData uri="http://schemas.openxmlformats.org/drawingml/2006/table">
            <a:tbl>
              <a:tblPr/>
              <a:tblGrid>
                <a:gridCol w="1612900"/>
                <a:gridCol w="5291455"/>
              </a:tblGrid>
              <a:tr h="230505">
                <a:tc gridSpan="2"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НОЯБРЬ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cPr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088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Занятия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Аппликация.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Тема: 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«Светофор»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, «Жезл и руль»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Цели: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учить разрезать лист бумаги на узкие полоски, составлять пешеходный переход, дома, деревья, наклеивать их.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3830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Целевые прогулки, наблюдения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Целевая прогулка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к стоянке транспорта (знак «Стоянка транспорта»): познакомить с новым знаком и поведением около стоянки автотранспорта.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Наблюдение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за движением автотранспорта: продолжать знакомить детей с сигналами поворота транспорта и их местонахождением (впереди, сзади, сбоку).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6037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Беседа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«Опасность около стоящих машин»: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дать знания о том, что из-за стоящей машины может выехать другая.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6101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Сюжетно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-ролевая игра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«Улица»</a:t>
                      </a: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, «Пешеходы на улице»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0">
                          <a:latin typeface="Times New Roman" panose="02020603050405020304"/>
                          <a:ea typeface="Times New Roman" panose="02020603050405020304"/>
                        </a:rPr>
                        <a:t>Учить как должны двигаться пешеходы и машины</a:t>
                      </a:r>
                      <a:endParaRPr sz="1400" b="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69151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Дидактические игры и упражнения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«Позвоним по телефону»: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упражнять в правилах телефонного этикета, закрепить знания о знаке «Телефон».</a:t>
                      </a:r>
                      <a:endParaRPr sz="1400" b="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6037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Игровые ситуации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«Чего не хватает на перекрестке»: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уточнить составные части: «зебра», светофор.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23050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Чтение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В.Суслов «Его сигнал для всех закон»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207391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Работа с родителями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Рекомендации для родителей: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Покажите детям место стоянки автомашин, обозначение его дорожным знаком, объясните возможную опасность перехода проезжей части улицы вблизи стоянки.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Учите детей находить место сигналов поворота у автомашин, определять, в какую сторону машина выполняет поворот и возможную опасность для пешеходов.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Учите детей определять, где поворачивает транспорт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Акция «Дорога символ жизни»(создание фильма про акцию)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1912" y="692696"/>
            <a:ext cx="79208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dirty="0">
                <a:solidFill>
                  <a:prstClr val="black"/>
                </a:solidFill>
                <a:latin typeface="Times New Roman" panose="02020603050405020304"/>
                <a:cs typeface="Times New Roman" panose="02020603050405020304"/>
              </a:rPr>
            </a:br>
            <a:endParaRPr lang="ru-RU" dirty="0"/>
          </a:p>
        </p:txBody>
      </p:sp>
      <p:graphicFrame>
        <p:nvGraphicFramePr>
          <p:cNvPr id="6" name="Таблица 5"/>
          <p:cNvGraphicFramePr/>
          <p:nvPr/>
        </p:nvGraphicFramePr>
        <p:xfrm>
          <a:off x="872490" y="451485"/>
          <a:ext cx="7602855" cy="1139825"/>
        </p:xfrm>
        <a:graphic>
          <a:graphicData uri="http://schemas.openxmlformats.org/drawingml/2006/table">
            <a:tbl>
              <a:tblPr/>
              <a:tblGrid>
                <a:gridCol w="1776730"/>
                <a:gridCol w="5826125"/>
              </a:tblGrid>
              <a:tr h="68389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7" name="Изображение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Таблица 2"/>
          <p:cNvGraphicFramePr/>
          <p:nvPr>
            <p:custDataLst>
              <p:tags r:id="rId2"/>
            </p:custDataLst>
          </p:nvPr>
        </p:nvGraphicFramePr>
        <p:xfrm>
          <a:off x="1403985" y="269240"/>
          <a:ext cx="6856730" cy="5690870"/>
        </p:xfrm>
        <a:graphic>
          <a:graphicData uri="http://schemas.openxmlformats.org/drawingml/2006/table">
            <a:tbl>
              <a:tblPr/>
              <a:tblGrid>
                <a:gridCol w="1602105"/>
                <a:gridCol w="5254625"/>
              </a:tblGrid>
              <a:tr h="227965">
                <a:tc gridSpan="2">
                  <a:txBody>
                    <a:bodyPr/>
                    <a:p>
                      <a:pPr algn="ctr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ДЕКАБРЬ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cPr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9131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Целевые прогулки, наблюдения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Целевая прогулка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к таксофону: уточнить его назначение, познакомить со знаком «Телефон».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 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Наблюдение на улице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: учить по соответствующему цвету сигнала определять движение транспорта: направо, налево, вперед, назад, стоит на месте, определять местонахождение сигналов.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Беседа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«О чем говорят сигналы на транспорте»: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закрепить знание сигналов поворота и движения назад у транспорта.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22796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 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 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68389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Сюжетно – ролевые игры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«Транспорт»: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по улице ездят 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легковые автомашины, автобусы. 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Как 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сесьть в общественный транспорт, правила поведения в транспорте.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Двигательная деятельность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Катание на ледяной горке: учить обращать внимание на тех, кто находится в зоне спуска.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227965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Чтение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А.Шалобаев «Посмотри налево, посмотри направо»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45593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Другие формы работы с детьми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фильм «Разноцветные друзья»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363980"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Работа с родителями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latin typeface="Times New Roman" panose="02020603050405020304"/>
                          <a:ea typeface="Times New Roman" panose="02020603050405020304"/>
                        </a:rPr>
                        <a:t>Рекомендации для родителей:</a:t>
                      </a: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Учите ребенка определять безопасное место для катания на санках, лыжах.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latin typeface="Symbol" panose="05050102010706020507"/>
                          <a:ea typeface="Times New Roman" panose="02020603050405020304"/>
                        </a:rPr>
                        <a:t>· </a:t>
                      </a:r>
                      <a:r>
                        <a:rPr sz="1400">
                          <a:latin typeface="Times New Roman" panose="02020603050405020304"/>
                          <a:ea typeface="Times New Roman" panose="02020603050405020304"/>
                        </a:rPr>
                        <a:t>Проследите, чтобы спуск с горки не выходил на проезжую часть</a:t>
                      </a:r>
                      <a:endParaRPr sz="1400">
                        <a:latin typeface="Times New Roman" panose="02020603050405020304"/>
                        <a:ea typeface="Times New Roman" panose="02020603050405020304"/>
                      </a:endParaRPr>
                    </a:p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400" b="1">
                        <a:latin typeface="Times New Roman" panose="02020603050405020304"/>
                        <a:ea typeface="Times New Roman" panose="020206030504050203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36195" y="-27305"/>
            <a:ext cx="9144000" cy="6858000"/>
          </a:xfrm>
          <a:prstGeom prst="rect">
            <a:avLst/>
          </a:prstGeom>
        </p:spPr>
      </p:pic>
      <p:pic>
        <p:nvPicPr>
          <p:cNvPr id="6" name="Изображение 5" descr="gHfdrDRitH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0000">
            <a:off x="443230" y="1313815"/>
            <a:ext cx="2997835" cy="3997960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3671570" y="260985"/>
            <a:ext cx="46945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этап реализации проекта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Изображение 7" descr="1k9XfqS4TH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055" y="770890"/>
            <a:ext cx="4765040" cy="3573780"/>
          </a:xfrm>
          <a:prstGeom prst="rect">
            <a:avLst/>
          </a:prstGeom>
        </p:spPr>
      </p:pic>
      <p:sp>
        <p:nvSpPr>
          <p:cNvPr id="9" name="Текстовое поле 8"/>
          <p:cNvSpPr txBox="1"/>
          <p:nvPr/>
        </p:nvSpPr>
        <p:spPr>
          <a:xfrm>
            <a:off x="337185" y="5335905"/>
            <a:ext cx="33674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«Как </a:t>
            </a:r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бы ты поступил?»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4008755" y="4486275"/>
            <a:ext cx="4692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«Угадай по звуку»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-27305"/>
            <a:ext cx="9144000" cy="6858000"/>
          </a:xfrm>
          <a:prstGeom prst="rect">
            <a:avLst/>
          </a:prstGeom>
        </p:spPr>
      </p:pic>
      <p:pic>
        <p:nvPicPr>
          <p:cNvPr id="2" name="Изображение 1" descr="9qju-0Y3gr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80000">
            <a:off x="294005" y="1312545"/>
            <a:ext cx="3943350" cy="2957830"/>
          </a:xfrm>
          <a:prstGeom prst="rect">
            <a:avLst/>
          </a:prstGeom>
        </p:spPr>
      </p:pic>
      <p:pic>
        <p:nvPicPr>
          <p:cNvPr id="3" name="Изображение 2" descr="2d-7U0G52E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100" y="1124585"/>
            <a:ext cx="4697095" cy="3522980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4572000" y="260350"/>
            <a:ext cx="41617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«Собери знаки»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35560" y="0"/>
            <a:ext cx="9144000" cy="685800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3563620" y="44450"/>
            <a:ext cx="4676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этап реализации проекта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Изображение 4" descr="Ou15ZMQUz9TGSaVYT1-Wn7uOUOvUD9ZGe7eMGrDeqk_KLmhd7yqfQz8E-GJ0W_92oYsyfDkk54nsSD5cSBMhQgH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95" y="1628775"/>
            <a:ext cx="3342640" cy="4439285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323215" y="602107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на тему улица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Изображение 6" descr="48884898-bb74-49d3-b6c8-406d27176b8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520" y="556895"/>
            <a:ext cx="5078095" cy="3757295"/>
          </a:xfrm>
          <a:prstGeom prst="rect">
            <a:avLst/>
          </a:prstGeom>
        </p:spPr>
      </p:pic>
      <p:sp>
        <p:nvSpPr>
          <p:cNvPr id="8" name="Текстовое поле 7"/>
          <p:cNvSpPr txBox="1"/>
          <p:nvPr/>
        </p:nvSpPr>
        <p:spPr>
          <a:xfrm>
            <a:off x="3923665" y="4314190"/>
            <a:ext cx="50463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на тему «Дороги и мосты»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44450"/>
            <a:ext cx="9144000" cy="685800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1187450" y="5805170"/>
            <a:ext cx="44913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Игра в уголке ПДД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5363845" y="5156835"/>
            <a:ext cx="34340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«Улица»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Изображение 6" descr="684e9870-ea3e-42e4-9936-f321b90d0dc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720" y="-27305"/>
            <a:ext cx="5763895" cy="5154930"/>
          </a:xfrm>
          <a:prstGeom prst="rect">
            <a:avLst/>
          </a:prstGeom>
        </p:spPr>
      </p:pic>
      <p:pic>
        <p:nvPicPr>
          <p:cNvPr id="8" name="Изображение 7" descr="8428369d-9182-4705-9273-7c1deb994de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0"/>
            <a:ext cx="4311650" cy="573341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36195" y="-171450"/>
            <a:ext cx="9144000" cy="6858000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3564255" y="188595"/>
            <a:ext cx="5238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этап 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реализации проекта</a:t>
            </a:r>
            <a:r>
              <a:rPr lang="ru-RU" altLang="en-US"/>
              <a:t>:</a:t>
            </a:r>
            <a:endParaRPr lang="ru-RU" altLang="en-US"/>
          </a:p>
          <a:p>
            <a:endParaRPr lang="ru-RU" altLang="en-US"/>
          </a:p>
        </p:txBody>
      </p:sp>
      <p:pic>
        <p:nvPicPr>
          <p:cNvPr id="6" name="Изображение 5" descr="53918346-9166-4248-8b09-25d4a460253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985" y="692785"/>
            <a:ext cx="5803900" cy="4293870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2628265" y="5229225"/>
            <a:ext cx="35204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ситуация «Чего не хвотает на перекрестке?»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107950" y="188595"/>
            <a:ext cx="9144000" cy="6858000"/>
          </a:xfrm>
          <a:prstGeom prst="rect">
            <a:avLst/>
          </a:prstGeom>
        </p:spPr>
      </p:pic>
      <p:pic>
        <p:nvPicPr>
          <p:cNvPr id="5" name="Изображение 4" descr="43e37091-8fc3-4a30-a188-8061e5691d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145" y="476885"/>
            <a:ext cx="3145790" cy="4194175"/>
          </a:xfrm>
          <a:prstGeom prst="rect">
            <a:avLst/>
          </a:prstGeom>
        </p:spPr>
      </p:pic>
      <p:pic>
        <p:nvPicPr>
          <p:cNvPr id="6" name="Изображение 5" descr="0cc442ff-b9f6-4e23-87c8-96962ac780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95" y="621030"/>
            <a:ext cx="3552825" cy="3607435"/>
          </a:xfrm>
          <a:prstGeom prst="rect">
            <a:avLst/>
          </a:prstGeom>
        </p:spPr>
      </p:pic>
      <p:pic>
        <p:nvPicPr>
          <p:cNvPr id="7" name="Изображение 6" descr="2LHy7CtKmGk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856615" y="2896235"/>
            <a:ext cx="3242945" cy="4308475"/>
          </a:xfrm>
          <a:prstGeom prst="rect">
            <a:avLst/>
          </a:prstGeom>
        </p:spPr>
      </p:pic>
      <p:sp>
        <p:nvSpPr>
          <p:cNvPr id="8" name="Текстовое поле 7"/>
          <p:cNvSpPr txBox="1"/>
          <p:nvPr/>
        </p:nvSpPr>
        <p:spPr>
          <a:xfrm>
            <a:off x="5219700" y="4797425"/>
            <a:ext cx="31819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«Жезл»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1475105" y="260350"/>
            <a:ext cx="3048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Аппликация «Руль»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»</a:t>
            </a:r>
            <a:endParaRPr lang="ru-RU" altLang="en-US"/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1399540" y="6724650"/>
            <a:ext cx="44951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Аппликация «Светофор»</a:t>
            </a:r>
            <a:endParaRPr lang="ru-RU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Изображение 1" descr="8dd8ba96-3f2e-46df-a19c-5db3c67bc0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3400" y="188595"/>
            <a:ext cx="5758180" cy="3246120"/>
          </a:xfrm>
          <a:prstGeom prst="rect">
            <a:avLst/>
          </a:prstGeom>
        </p:spPr>
      </p:pic>
      <p:pic>
        <p:nvPicPr>
          <p:cNvPr id="5" name="Изображение 4" descr="4363a287-c692-4363-b8ae-8a4f412342b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" y="3500755"/>
            <a:ext cx="5908040" cy="3330575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344170" y="2407920"/>
            <a:ext cx="228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игра «Улица»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107950" y="188595"/>
            <a:ext cx="9144000" cy="6858000"/>
          </a:xfrm>
          <a:prstGeom prst="rect">
            <a:avLst/>
          </a:prstGeom>
        </p:spPr>
      </p:pic>
      <p:pic>
        <p:nvPicPr>
          <p:cNvPr id="2" name="Изображение 1" descr="Cfxcw3NMKi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830" y="621030"/>
            <a:ext cx="3648710" cy="484378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2555240" y="5589270"/>
            <a:ext cx="28060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«Позвоним по телефону»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36195" y="-99060"/>
            <a:ext cx="9144000" cy="685800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3491865" y="116840"/>
            <a:ext cx="3933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эта п</a:t>
            </a: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реализации проекта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Изображение 2" descr="3bd2cc64-7db1-489b-8e65-f722d12db6b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520" y="621030"/>
            <a:ext cx="5249545" cy="2959735"/>
          </a:xfrm>
          <a:prstGeom prst="rect">
            <a:avLst/>
          </a:prstGeom>
        </p:spPr>
      </p:pic>
      <p:pic>
        <p:nvPicPr>
          <p:cNvPr id="5" name="Изображение 4" descr="3270c246-b84a-49f1-a510-1214e7ee5ba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45" y="3500755"/>
            <a:ext cx="5614670" cy="3165475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251460" y="1916430"/>
            <a:ext cx="30708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Рейд с агитационной направленностью для пешеходов и водителей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16840"/>
            <a:ext cx="9347200" cy="7010400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2555240" y="404495"/>
            <a:ext cx="61106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игра «Транспорт»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Изображение 5" descr="ппп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540" y="692785"/>
            <a:ext cx="5278120" cy="2975610"/>
          </a:xfrm>
          <a:prstGeom prst="rect">
            <a:avLst/>
          </a:prstGeom>
        </p:spPr>
      </p:pic>
      <p:pic>
        <p:nvPicPr>
          <p:cNvPr id="7" name="Изображение 6" descr="б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260" y="3717290"/>
            <a:ext cx="5346700" cy="301434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101600" y="-76200"/>
            <a:ext cx="9347200" cy="7010400"/>
          </a:xfrm>
          <a:prstGeom prst="rect">
            <a:avLst/>
          </a:prstGeom>
        </p:spPr>
      </p:pic>
      <p:pic>
        <p:nvPicPr>
          <p:cNvPr id="5" name="Изображение 4" descr="пп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830" y="260985"/>
            <a:ext cx="5341620" cy="3011805"/>
          </a:xfrm>
          <a:prstGeom prst="rect">
            <a:avLst/>
          </a:prstGeom>
        </p:spPr>
      </p:pic>
      <p:pic>
        <p:nvPicPr>
          <p:cNvPr id="6" name="Изображение 5" descr="п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775" y="3429000"/>
            <a:ext cx="5269865" cy="297116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101600" y="-76200"/>
            <a:ext cx="9347200" cy="7010400"/>
          </a:xfrm>
          <a:prstGeom prst="rect">
            <a:avLst/>
          </a:prstGeom>
        </p:spPr>
      </p:pic>
      <p:pic>
        <p:nvPicPr>
          <p:cNvPr id="5" name="Изображение 4" descr="d36e3166-a7e1-4b2a-a4db-bce6ec0dc1a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" y="1435100"/>
            <a:ext cx="4067175" cy="5422900"/>
          </a:xfrm>
          <a:prstGeom prst="rect">
            <a:avLst/>
          </a:prstGeom>
        </p:spPr>
      </p:pic>
      <p:pic>
        <p:nvPicPr>
          <p:cNvPr id="2" name="Изображение 1" descr="пер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7990" y="116840"/>
            <a:ext cx="3563620" cy="2681605"/>
          </a:xfrm>
          <a:prstGeom prst="rect">
            <a:avLst/>
          </a:prstGeom>
        </p:spPr>
      </p:pic>
      <p:pic>
        <p:nvPicPr>
          <p:cNvPr id="3" name="Изображение 2" descr="книж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710" y="2341245"/>
            <a:ext cx="3456305" cy="459295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20" y="15240"/>
            <a:ext cx="9137650" cy="685355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TABLE_ENDDRAG_ORIGIN_RECT" val="543*592"/>
  <p:tag name="TABLE_ENDDRAG_RECT" val="104*14*543*592"/>
</p:tagLst>
</file>

<file path=ppt/tags/tag2.xml><?xml version="1.0" encoding="utf-8"?>
<p:tagLst xmlns:p="http://schemas.openxmlformats.org/presentationml/2006/main">
  <p:tag name="TABLE_ENDDRAG_ORIGIN_RECT" val="543*526"/>
  <p:tag name="TABLE_ENDDRAG_RECT" val="104*9*543*526"/>
</p:tagLst>
</file>

<file path=ppt/tags/tag3.xml><?xml version="1.0" encoding="utf-8"?>
<p:tagLst xmlns:p="http://schemas.openxmlformats.org/presentationml/2006/main">
  <p:tag name="TABLE_ENDDRAG_ORIGIN_RECT" val="539*447"/>
  <p:tag name="TABLE_ENDDRAG_RECT" val="110*21*539*447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8589</Words>
  <Application>WPS Presentation</Application>
  <PresentationFormat>Экран (4:3)</PresentationFormat>
  <Paragraphs>271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Arial</vt:lpstr>
      <vt:lpstr>SimSun</vt:lpstr>
      <vt:lpstr>Wingdings</vt:lpstr>
      <vt:lpstr>Times New Roman</vt:lpstr>
      <vt:lpstr>Times New Roman</vt:lpstr>
      <vt:lpstr>Symbol</vt:lpstr>
      <vt:lpstr>Microsoft YaHei</vt:lpstr>
      <vt:lpstr>Arial Unicode MS</vt:lpstr>
      <vt:lpstr>Calibri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DDS_Kuz</dc:creator>
  <cp:lastModifiedBy>DDS_Kuz</cp:lastModifiedBy>
  <cp:revision>7</cp:revision>
  <dcterms:created xsi:type="dcterms:W3CDTF">2024-12-18T05:24:00Z</dcterms:created>
  <dcterms:modified xsi:type="dcterms:W3CDTF">2024-12-19T15:37:43Z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08045900B5954D958A30847950B87996_12</vt:lpwstr>
  </property>
  <property fmtid="{D5CDD505-2E9C-101B-9397-08002B2CF9AE}" pid="3" name="KSOProductBuildVer">
    <vt:lpwstr>1049-12.2.0.19307</vt:lpwstr>
  </property>
</Properties>
</file>