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9" r:id="rId2"/>
    <p:sldId id="260" r:id="rId3"/>
    <p:sldId id="273" r:id="rId4"/>
    <p:sldId id="261" r:id="rId5"/>
    <p:sldId id="263" r:id="rId6"/>
    <p:sldId id="262" r:id="rId7"/>
    <p:sldId id="280" r:id="rId8"/>
    <p:sldId id="279" r:id="rId9"/>
    <p:sldId id="275" r:id="rId10"/>
    <p:sldId id="269" r:id="rId11"/>
    <p:sldId id="270" r:id="rId12"/>
    <p:sldId id="271" r:id="rId13"/>
    <p:sldId id="272" r:id="rId14"/>
    <p:sldId id="281" r:id="rId15"/>
    <p:sldId id="277" r:id="rId16"/>
    <p:sldId id="267" r:id="rId17"/>
    <p:sldId id="264" r:id="rId18"/>
    <p:sldId id="268" r:id="rId19"/>
    <p:sldId id="278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1" clrIdx="0">
    <p:extLst>
      <p:ext uri="{19B8F6BF-5375-455C-9EA6-DF929625EA0E}">
        <p15:presenceInfo xmlns:p15="http://schemas.microsoft.com/office/powerpoint/2012/main" userId="h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8B9F"/>
    <a:srgbClr val="C31212"/>
    <a:srgbClr val="BFD0F2"/>
    <a:srgbClr val="D09DAE"/>
    <a:srgbClr val="9EB9EC"/>
    <a:srgbClr val="D79DAC"/>
    <a:srgbClr val="AAC1EE"/>
    <a:srgbClr val="9900CC"/>
    <a:srgbClr val="B65671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04-10T11:14:15.162" idx="1">
    <p:pos x="10" y="1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EAEFAE-DBF6-4F83-A8A1-AAAEDBF128D9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DCD92-9DE1-45D5-9D7B-C577A75C08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29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B0F9B-B88B-4DD9-ABCE-540045743A5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C9122-4514-4723-9F0A-82D720CE3C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299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B0F9B-B88B-4DD9-ABCE-540045743A5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C9122-4514-4723-9F0A-82D720CE3C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397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B0F9B-B88B-4DD9-ABCE-540045743A5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C9122-4514-4723-9F0A-82D720CE3C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5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B0F9B-B88B-4DD9-ABCE-540045743A5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C9122-4514-4723-9F0A-82D720CE3C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917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B0F9B-B88B-4DD9-ABCE-540045743A5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C9122-4514-4723-9F0A-82D720CE3C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017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B0F9B-B88B-4DD9-ABCE-540045743A5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C9122-4514-4723-9F0A-82D720CE3C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526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B0F9B-B88B-4DD9-ABCE-540045743A5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C9122-4514-4723-9F0A-82D720CE3C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51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B0F9B-B88B-4DD9-ABCE-540045743A5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C9122-4514-4723-9F0A-82D720CE3C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6703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B0F9B-B88B-4DD9-ABCE-540045743A5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C9122-4514-4723-9F0A-82D720CE3C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6294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B0F9B-B88B-4DD9-ABCE-540045743A5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C9122-4514-4723-9F0A-82D720CE3C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83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B0F9B-B88B-4DD9-ABCE-540045743A5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C9122-4514-4723-9F0A-82D720CE3C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840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0B0F9B-B88B-4DD9-ABCE-540045743A5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AC9122-4514-4723-9F0A-82D720CE3C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7958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microsoft.com/office/2007/relationships/hdphoto" Target="../media/hdphoto2.wdp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9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8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e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1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0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91440"/>
            <a:ext cx="12192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 smtClean="0">
                <a:latin typeface="Book Antiqua" panose="02040602050305030304" pitchFamily="18" charset="0"/>
              </a:rPr>
              <a:t>МИНИСТЕРСТВО ОБРАЗОВАНИЯ И НАУКИ МУРМАНСКОЙ ОБЛАСТИ</a:t>
            </a:r>
          </a:p>
          <a:p>
            <a:pPr algn="ctr"/>
            <a:endParaRPr lang="ru-RU" sz="2000" i="1" dirty="0" smtClean="0">
              <a:latin typeface="Book Antiqua" panose="02040602050305030304" pitchFamily="18" charset="0"/>
            </a:endParaRPr>
          </a:p>
          <a:p>
            <a:pPr algn="ctr"/>
            <a:r>
              <a:rPr lang="ru-RU" sz="2000" i="1" dirty="0" smtClean="0">
                <a:latin typeface="Book Antiqua" panose="02040602050305030304" pitchFamily="18" charset="0"/>
              </a:rPr>
              <a:t>ГОСУДАРСТВЕННОЕ АВТОНОМНОЕ ПРОФЕССИОНАЛЬНОЕ ОБРАЗОВАТЕЛЬНОЕ УЧРЕЖДЕНИЕ МУРМАНСКОЙ ОБЛАСТИ </a:t>
            </a:r>
          </a:p>
          <a:p>
            <a:pPr algn="ctr"/>
            <a:r>
              <a:rPr lang="ru-RU" sz="2000" i="1" dirty="0" smtClean="0">
                <a:latin typeface="Book Antiqua" panose="02040602050305030304" pitchFamily="18" charset="0"/>
              </a:rPr>
              <a:t>«МУРМАНСКИЙ МЕДИЦИНСКИЙ КОЛЛЕДЖ»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59914" y="2270698"/>
            <a:ext cx="79110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>
                <a:latin typeface="Book Antiqua" panose="02040602050305030304" pitchFamily="18" charset="0"/>
              </a:rPr>
              <a:t>Индивидуальный проект на тему:</a:t>
            </a:r>
          </a:p>
          <a:p>
            <a:pPr algn="ctr"/>
            <a:r>
              <a:rPr lang="ru-RU" sz="2800" i="1" dirty="0" smtClean="0">
                <a:latin typeface="Book Antiqua" panose="02040602050305030304" pitchFamily="18" charset="0"/>
              </a:rPr>
              <a:t>«</a:t>
            </a:r>
            <a:r>
              <a:rPr lang="ru-RU" sz="2800" i="1" dirty="0">
                <a:latin typeface="Book Antiqua" panose="02040602050305030304" pitchFamily="18" charset="0"/>
              </a:rPr>
              <a:t>Заболевания щитовидной железы у жителей Крайнего Севера: современные подходы к диагностике и лечению</a:t>
            </a:r>
            <a:r>
              <a:rPr lang="ru-RU" sz="2800" i="1" dirty="0" smtClean="0">
                <a:latin typeface="Book Antiqua" panose="02040602050305030304" pitchFamily="18" charset="0"/>
              </a:rPr>
              <a:t>»</a:t>
            </a:r>
            <a:endParaRPr lang="ru-RU" sz="2800" i="1" dirty="0">
              <a:latin typeface="Book Antiqua" panose="0204060205030503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96000" y="4138353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sz="2000" i="1" dirty="0">
                <a:latin typeface="Book Antiqua" panose="02040602050305030304" pitchFamily="18" charset="0"/>
              </a:rPr>
              <a:t>Выполнила:</a:t>
            </a:r>
          </a:p>
          <a:p>
            <a:pPr algn="r"/>
            <a:r>
              <a:rPr lang="ru-RU" sz="2000" i="1" dirty="0">
                <a:latin typeface="Book Antiqua" panose="02040602050305030304" pitchFamily="18" charset="0"/>
              </a:rPr>
              <a:t>Логвиненко Эвелина Витальевна</a:t>
            </a:r>
          </a:p>
          <a:p>
            <a:pPr algn="r"/>
            <a:r>
              <a:rPr lang="ru-RU" sz="2000" i="1" dirty="0">
                <a:latin typeface="Book Antiqua" panose="02040602050305030304" pitchFamily="18" charset="0"/>
              </a:rPr>
              <a:t>Студентка 2 курса 2 группы </a:t>
            </a:r>
          </a:p>
          <a:p>
            <a:pPr algn="r"/>
            <a:r>
              <a:rPr lang="ru-RU" sz="2000" i="1" dirty="0">
                <a:latin typeface="Book Antiqua" panose="02040602050305030304" pitchFamily="18" charset="0"/>
              </a:rPr>
              <a:t>специальности «Лечебное дело»</a:t>
            </a:r>
          </a:p>
          <a:p>
            <a:pPr algn="r"/>
            <a:endParaRPr lang="ru-RU" sz="2000" i="1" dirty="0">
              <a:latin typeface="Book Antiqua" panose="02040602050305030304" pitchFamily="18" charset="0"/>
            </a:endParaRPr>
          </a:p>
          <a:p>
            <a:pPr algn="r"/>
            <a:r>
              <a:rPr lang="ru-RU" sz="2000" i="1" dirty="0">
                <a:latin typeface="Book Antiqua" panose="02040602050305030304" pitchFamily="18" charset="0"/>
              </a:rPr>
              <a:t>Руководитель:</a:t>
            </a:r>
          </a:p>
          <a:p>
            <a:pPr algn="r"/>
            <a:r>
              <a:rPr lang="ru-RU" sz="2000" i="1" dirty="0" err="1">
                <a:latin typeface="Book Antiqua" panose="02040602050305030304" pitchFamily="18" charset="0"/>
              </a:rPr>
              <a:t>Черношеина</a:t>
            </a:r>
            <a:r>
              <a:rPr lang="ru-RU" sz="2000" i="1" dirty="0">
                <a:latin typeface="Book Antiqua" panose="02040602050305030304" pitchFamily="18" charset="0"/>
              </a:rPr>
              <a:t> Людмила Александровна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48607" y="6488668"/>
            <a:ext cx="2293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err="1" smtClean="0">
                <a:latin typeface="Book Antiqua" panose="02040602050305030304" pitchFamily="18" charset="0"/>
              </a:rPr>
              <a:t>г.Мурманск</a:t>
            </a:r>
            <a:r>
              <a:rPr lang="ru-RU" i="1" dirty="0" smtClean="0">
                <a:latin typeface="Book Antiqua" panose="02040602050305030304" pitchFamily="18" charset="0"/>
              </a:rPr>
              <a:t>, 2025 г.</a:t>
            </a:r>
            <a:endParaRPr lang="ru-RU" i="1" dirty="0">
              <a:latin typeface="Book Antiqua" panose="0204060205030503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227" y="3370968"/>
            <a:ext cx="2104540" cy="336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81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kunpendelek.ru/content/apteka/shitovidk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0028" y="34115"/>
            <a:ext cx="4604482" cy="4055216"/>
          </a:xfrm>
          <a:prstGeom prst="rect">
            <a:avLst/>
          </a:prstGeom>
          <a:noFill/>
        </p:spPr>
      </p:pic>
      <p:sp>
        <p:nvSpPr>
          <p:cNvPr id="3" name="Rectangle 18"/>
          <p:cNvSpPr>
            <a:spLocks noGrp="1" noChangeArrowheads="1"/>
          </p:cNvSpPr>
          <p:nvPr/>
        </p:nvSpPr>
        <p:spPr bwMode="auto">
          <a:xfrm>
            <a:off x="186063" y="4131373"/>
            <a:ext cx="5848977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432" indent="0" algn="l" rtl="0" eaLnBrk="0" fontAlgn="base" hangingPunct="0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sz="2600" kern="1200">
                <a:solidFill>
                  <a:schemeClr val="tx2">
                    <a:shade val="30000"/>
                    <a:satMod val="1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Font typeface="Verdana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32D2E"/>
              </a:buClr>
              <a:buFont typeface="Wingdings 2" pitchFamily="18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381000" indent="-381000" eaLnBrk="1" hangingPunct="1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200" i="1" dirty="0" smtClean="0">
                <a:solidFill>
                  <a:srgbClr val="4D4D4D"/>
                </a:solidFill>
                <a:latin typeface="Book Antiqua" panose="02040602050305030304" pitchFamily="18" charset="0"/>
              </a:rPr>
              <a:t>2 типа клеток: фолликулярные </a:t>
            </a:r>
            <a:r>
              <a:rPr lang="en-US" sz="2200" i="1" dirty="0" smtClean="0">
                <a:solidFill>
                  <a:srgbClr val="4D4D4D"/>
                </a:solidFill>
                <a:latin typeface="Book Antiqua" panose="02040602050305030304" pitchFamily="18" charset="0"/>
              </a:rPr>
              <a:t/>
            </a:r>
            <a:br>
              <a:rPr lang="en-US" sz="2200" i="1" dirty="0" smtClean="0">
                <a:solidFill>
                  <a:srgbClr val="4D4D4D"/>
                </a:solidFill>
                <a:latin typeface="Book Antiqua" panose="02040602050305030304" pitchFamily="18" charset="0"/>
              </a:rPr>
            </a:br>
            <a:r>
              <a:rPr lang="ru-RU" sz="2200" i="1" dirty="0" smtClean="0">
                <a:solidFill>
                  <a:srgbClr val="4D4D4D"/>
                </a:solidFill>
                <a:latin typeface="Book Antiqua" panose="02040602050305030304" pitchFamily="18" charset="0"/>
              </a:rPr>
              <a:t>и </a:t>
            </a:r>
            <a:r>
              <a:rPr lang="ru-RU" sz="2200" i="1" dirty="0" err="1" smtClean="0">
                <a:solidFill>
                  <a:srgbClr val="4D4D4D"/>
                </a:solidFill>
                <a:latin typeface="Book Antiqua" panose="02040602050305030304" pitchFamily="18" charset="0"/>
              </a:rPr>
              <a:t>парафолликулярные</a:t>
            </a:r>
            <a:r>
              <a:rPr lang="en-US" sz="2200" i="1" dirty="0" smtClean="0">
                <a:solidFill>
                  <a:srgbClr val="4D4D4D"/>
                </a:solidFill>
                <a:latin typeface="Book Antiqua" panose="02040602050305030304" pitchFamily="18" charset="0"/>
              </a:rPr>
              <a:t> </a:t>
            </a:r>
            <a:r>
              <a:rPr lang="ru-RU" sz="2200" i="1" dirty="0" smtClean="0">
                <a:solidFill>
                  <a:srgbClr val="4D4D4D"/>
                </a:solidFill>
                <a:latin typeface="Book Antiqua" panose="02040602050305030304" pitchFamily="18" charset="0"/>
              </a:rPr>
              <a:t>(С-клетки)</a:t>
            </a:r>
          </a:p>
          <a:p>
            <a:pPr marL="381000" indent="-381000" eaLnBrk="1" hangingPunct="1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200" i="1" dirty="0" smtClean="0">
                <a:solidFill>
                  <a:srgbClr val="4D4D4D"/>
                </a:solidFill>
                <a:latin typeface="Book Antiqua" panose="02040602050305030304" pitchFamily="18" charset="0"/>
              </a:rPr>
              <a:t>С клетки продуцируют </a:t>
            </a:r>
            <a:r>
              <a:rPr lang="ru-RU" sz="2200" i="1" dirty="0" err="1">
                <a:solidFill>
                  <a:srgbClr val="4D4D4D"/>
                </a:solidFill>
                <a:latin typeface="Book Antiqua" panose="02040602050305030304" pitchFamily="18" charset="0"/>
              </a:rPr>
              <a:t>К</a:t>
            </a:r>
            <a:r>
              <a:rPr lang="ru-RU" sz="2200" i="1" dirty="0" err="1" smtClean="0">
                <a:solidFill>
                  <a:srgbClr val="4D4D4D"/>
                </a:solidFill>
                <a:latin typeface="Book Antiqua" panose="02040602050305030304" pitchFamily="18" charset="0"/>
              </a:rPr>
              <a:t>альцитонин</a:t>
            </a:r>
            <a:endParaRPr lang="ru-RU" sz="2200" i="1" dirty="0" smtClean="0">
              <a:solidFill>
                <a:srgbClr val="4D4D4D"/>
              </a:solidFill>
              <a:latin typeface="Book Antiqua" panose="02040602050305030304" pitchFamily="18" charset="0"/>
            </a:endParaRPr>
          </a:p>
          <a:p>
            <a:pPr marL="381000" indent="-381000" eaLnBrk="1" hangingPunct="1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200" i="1" dirty="0" smtClean="0">
                <a:solidFill>
                  <a:srgbClr val="4D4D4D"/>
                </a:solidFill>
                <a:latin typeface="Book Antiqua" panose="02040602050305030304" pitchFamily="18" charset="0"/>
              </a:rPr>
              <a:t>Фолликулярные клетки образуют фолликулы, заполненные коллоидом, и продуцируют </a:t>
            </a:r>
            <a:r>
              <a:rPr lang="en-US" sz="2200" i="1" dirty="0" smtClean="0">
                <a:solidFill>
                  <a:srgbClr val="4D4D4D"/>
                </a:solidFill>
                <a:latin typeface="Book Antiqua" panose="02040602050305030304" pitchFamily="18" charset="0"/>
              </a:rPr>
              <a:t/>
            </a:r>
            <a:br>
              <a:rPr lang="en-US" sz="2200" i="1" dirty="0" smtClean="0">
                <a:solidFill>
                  <a:srgbClr val="4D4D4D"/>
                </a:solidFill>
                <a:latin typeface="Book Antiqua" panose="02040602050305030304" pitchFamily="18" charset="0"/>
              </a:rPr>
            </a:br>
            <a:r>
              <a:rPr lang="ru-RU" sz="2200" i="1" dirty="0" err="1" smtClean="0">
                <a:solidFill>
                  <a:srgbClr val="4D4D4D"/>
                </a:solidFill>
                <a:latin typeface="Book Antiqua" panose="02040602050305030304" pitchFamily="18" charset="0"/>
              </a:rPr>
              <a:t>тиреоидные</a:t>
            </a:r>
            <a:r>
              <a:rPr lang="ru-RU" sz="2200" i="1" dirty="0" smtClean="0">
                <a:solidFill>
                  <a:srgbClr val="4D4D4D"/>
                </a:solidFill>
                <a:latin typeface="Book Antiqua" panose="02040602050305030304" pitchFamily="18" charset="0"/>
              </a:rPr>
              <a:t> гормоны (Т3 и Т4)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294868" y="406298"/>
            <a:ext cx="5491163" cy="3443288"/>
            <a:chOff x="2406" y="1536"/>
            <a:chExt cx="3459" cy="2169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406" y="1536"/>
              <a:ext cx="2190" cy="216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pic>
          <p:nvPicPr>
            <p:cNvPr id="6" name="Picture 5" descr="Hystology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08" y="1544"/>
              <a:ext cx="2185" cy="21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 Box 6"/>
            <p:cNvSpPr txBox="1">
              <a:spLocks noChangeArrowheads="1"/>
            </p:cNvSpPr>
            <p:nvPr/>
          </p:nvSpPr>
          <p:spPr bwMode="auto">
            <a:xfrm>
              <a:off x="4647" y="1947"/>
              <a:ext cx="1218" cy="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pPr eaLnBrk="0" hangingPunct="0">
                <a:lnSpc>
                  <a:spcPct val="70000"/>
                </a:lnSpc>
              </a:pPr>
              <a:r>
                <a:rPr lang="ru-RU" sz="1200" b="1" dirty="0" err="1">
                  <a:latin typeface="Arial" pitchFamily="34" charset="0"/>
                </a:rPr>
                <a:t>Тироциты</a:t>
              </a:r>
              <a:endParaRPr lang="ru-RU" sz="1200" b="1" dirty="0">
                <a:latin typeface="Arial" pitchFamily="34" charset="0"/>
              </a:endParaRPr>
            </a:p>
          </p:txBody>
        </p:sp>
        <p:sp>
          <p:nvSpPr>
            <p:cNvPr id="8" name="Text Box 7"/>
            <p:cNvSpPr txBox="1">
              <a:spLocks noChangeArrowheads="1"/>
            </p:cNvSpPr>
            <p:nvPr/>
          </p:nvSpPr>
          <p:spPr bwMode="auto">
            <a:xfrm>
              <a:off x="4647" y="2238"/>
              <a:ext cx="1218" cy="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pPr eaLnBrk="0" hangingPunct="0">
                <a:lnSpc>
                  <a:spcPct val="70000"/>
                </a:lnSpc>
              </a:pPr>
              <a:r>
                <a:rPr lang="ru-RU" sz="1200" b="1">
                  <a:latin typeface="Arial" pitchFamily="34" charset="0"/>
                </a:rPr>
                <a:t>Коллоид</a:t>
              </a:r>
            </a:p>
          </p:txBody>
        </p:sp>
        <p:sp>
          <p:nvSpPr>
            <p:cNvPr id="9" name="Text Box 8"/>
            <p:cNvSpPr txBox="1">
              <a:spLocks noChangeArrowheads="1"/>
            </p:cNvSpPr>
            <p:nvPr/>
          </p:nvSpPr>
          <p:spPr bwMode="auto">
            <a:xfrm>
              <a:off x="4647" y="2505"/>
              <a:ext cx="1218" cy="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pPr eaLnBrk="0" hangingPunct="0">
                <a:lnSpc>
                  <a:spcPct val="70000"/>
                </a:lnSpc>
              </a:pPr>
              <a:r>
                <a:rPr lang="ru-RU" sz="1200" b="1">
                  <a:latin typeface="Arial" pitchFamily="34" charset="0"/>
                </a:rPr>
                <a:t>Соединительная ткань </a:t>
              </a:r>
            </a:p>
            <a:p>
              <a:pPr eaLnBrk="0" hangingPunct="0">
                <a:lnSpc>
                  <a:spcPct val="70000"/>
                </a:lnSpc>
              </a:pPr>
              <a:r>
                <a:rPr lang="ru-RU" sz="1200" b="1">
                  <a:latin typeface="Arial" pitchFamily="34" charset="0"/>
                </a:rPr>
                <a:t>с кровеносными сосудами</a:t>
              </a:r>
            </a:p>
          </p:txBody>
        </p:sp>
        <p:sp>
          <p:nvSpPr>
            <p:cNvPr id="10" name="Text Box 9"/>
            <p:cNvSpPr txBox="1">
              <a:spLocks noChangeArrowheads="1"/>
            </p:cNvSpPr>
            <p:nvPr/>
          </p:nvSpPr>
          <p:spPr bwMode="auto">
            <a:xfrm>
              <a:off x="4647" y="2985"/>
              <a:ext cx="1218" cy="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pPr eaLnBrk="0" hangingPunct="0">
                <a:lnSpc>
                  <a:spcPct val="70000"/>
                </a:lnSpc>
              </a:pPr>
              <a:r>
                <a:rPr lang="ru-RU" sz="1200" b="1">
                  <a:latin typeface="Arial" pitchFamily="34" charset="0"/>
                </a:rPr>
                <a:t>Фолликул щитовидной железы</a:t>
              </a:r>
              <a:endParaRPr lang="ru-RU" sz="1200" b="1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 flipH="1">
              <a:off x="4368" y="1998"/>
              <a:ext cx="288" cy="0"/>
            </a:xfrm>
            <a:prstGeom prst="line">
              <a:avLst/>
            </a:prstGeom>
            <a:noFill/>
            <a:ln w="19050">
              <a:solidFill>
                <a:srgbClr val="FFFF00"/>
              </a:solidFill>
              <a:round/>
              <a:headEnd/>
              <a:tailEnd/>
            </a:ln>
            <a:effectLst>
              <a:outerShdw dist="28398" dir="1593903" algn="ctr" rotWithShape="0">
                <a:schemeClr val="tx1"/>
              </a:outerShdw>
            </a:effec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 flipH="1">
              <a:off x="4422" y="2061"/>
              <a:ext cx="234" cy="186"/>
            </a:xfrm>
            <a:prstGeom prst="line">
              <a:avLst/>
            </a:prstGeom>
            <a:noFill/>
            <a:ln w="19050">
              <a:solidFill>
                <a:srgbClr val="FFFF00"/>
              </a:solidFill>
              <a:round/>
              <a:headEnd/>
              <a:tailEnd/>
            </a:ln>
            <a:effectLst>
              <a:outerShdw dist="28398" dir="1593903" algn="ctr" rotWithShape="0">
                <a:schemeClr val="tx1"/>
              </a:outerShdw>
            </a:effec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13" name="Line 12"/>
            <p:cNvSpPr>
              <a:spLocks noChangeShapeType="1"/>
            </p:cNvSpPr>
            <p:nvPr/>
          </p:nvSpPr>
          <p:spPr bwMode="auto">
            <a:xfrm flipH="1">
              <a:off x="4098" y="2334"/>
              <a:ext cx="558" cy="0"/>
            </a:xfrm>
            <a:prstGeom prst="line">
              <a:avLst/>
            </a:prstGeom>
            <a:noFill/>
            <a:ln w="19050">
              <a:solidFill>
                <a:srgbClr val="FFFF00"/>
              </a:solidFill>
              <a:round/>
              <a:headEnd/>
              <a:tailEnd/>
            </a:ln>
            <a:effectLst>
              <a:outerShdw dist="28398" dir="1593903" algn="ctr" rotWithShape="0">
                <a:schemeClr val="tx1"/>
              </a:outerShdw>
            </a:effec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 flipH="1" flipV="1">
              <a:off x="3594" y="2565"/>
              <a:ext cx="1062" cy="3"/>
            </a:xfrm>
            <a:prstGeom prst="line">
              <a:avLst/>
            </a:prstGeom>
            <a:noFill/>
            <a:ln w="19050">
              <a:solidFill>
                <a:srgbClr val="FFFF00"/>
              </a:solidFill>
              <a:round/>
              <a:headEnd/>
              <a:tailEnd/>
            </a:ln>
            <a:effectLst>
              <a:outerShdw dist="28398" dir="1593903" algn="ctr" rotWithShape="0">
                <a:schemeClr val="tx1"/>
              </a:outerShdw>
            </a:effec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grpSp>
          <p:nvGrpSpPr>
            <p:cNvPr id="15" name="Group 14"/>
            <p:cNvGrpSpPr>
              <a:grpSpLocks/>
            </p:cNvGrpSpPr>
            <p:nvPr/>
          </p:nvGrpSpPr>
          <p:grpSpPr bwMode="auto">
            <a:xfrm>
              <a:off x="4215" y="2853"/>
              <a:ext cx="456" cy="516"/>
              <a:chOff x="4287" y="2853"/>
              <a:chExt cx="456" cy="516"/>
            </a:xfrm>
          </p:grpSpPr>
          <p:sp>
            <p:nvSpPr>
              <p:cNvPr id="16" name="Line 15"/>
              <p:cNvSpPr>
                <a:spLocks noChangeShapeType="1"/>
              </p:cNvSpPr>
              <p:nvPr/>
            </p:nvSpPr>
            <p:spPr bwMode="auto">
              <a:xfrm flipH="1">
                <a:off x="4501" y="2853"/>
                <a:ext cx="169" cy="3"/>
              </a:xfrm>
              <a:prstGeom prst="line">
                <a:avLst/>
              </a:prstGeom>
              <a:noFill/>
              <a:ln w="19050">
                <a:solidFill>
                  <a:srgbClr val="FFFF00"/>
                </a:solidFill>
                <a:round/>
                <a:headEnd/>
                <a:tailEnd/>
              </a:ln>
              <a:effectLst>
                <a:outerShdw dist="28398" dir="1593903" algn="ctr" rotWithShape="0">
                  <a:schemeClr val="tx1"/>
                </a:outerShdw>
              </a:effectLst>
            </p:spPr>
            <p:txBody>
              <a:bodyPr/>
              <a:lstStyle>
                <a:defPPr>
                  <a:defRPr lang="ru-RU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/>
              </a:p>
            </p:txBody>
          </p:sp>
          <p:sp>
            <p:nvSpPr>
              <p:cNvPr id="17" name="AutoShape 16"/>
              <p:cNvSpPr>
                <a:spLocks/>
              </p:cNvSpPr>
              <p:nvPr/>
            </p:nvSpPr>
            <p:spPr bwMode="auto">
              <a:xfrm>
                <a:off x="4665" y="2853"/>
                <a:ext cx="78" cy="513"/>
              </a:xfrm>
              <a:prstGeom prst="rightBrace">
                <a:avLst>
                  <a:gd name="adj1" fmla="val 54808"/>
                  <a:gd name="adj2" fmla="val 50000"/>
                </a:avLst>
              </a:prstGeom>
              <a:noFill/>
              <a:ln w="19050">
                <a:solidFill>
                  <a:srgbClr val="FFFF00"/>
                </a:solidFill>
                <a:round/>
                <a:headEnd/>
                <a:tailEnd/>
              </a:ln>
              <a:effectLst>
                <a:outerShdw dist="17961" dir="2700000" algn="ctr" rotWithShape="0">
                  <a:schemeClr val="tx1"/>
                </a:outerShdw>
              </a:effectLst>
            </p:spPr>
            <p:txBody>
              <a:bodyPr wrap="none" anchor="ctr"/>
              <a:lstStyle>
                <a:defPPr>
                  <a:defRPr lang="ru-RU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/>
              </a:p>
            </p:txBody>
          </p:sp>
          <p:sp>
            <p:nvSpPr>
              <p:cNvPr id="18" name="Line 17"/>
              <p:cNvSpPr>
                <a:spLocks noChangeShapeType="1"/>
              </p:cNvSpPr>
              <p:nvPr/>
            </p:nvSpPr>
            <p:spPr bwMode="auto">
              <a:xfrm flipH="1">
                <a:off x="4287" y="3366"/>
                <a:ext cx="383" cy="3"/>
              </a:xfrm>
              <a:prstGeom prst="line">
                <a:avLst/>
              </a:prstGeom>
              <a:noFill/>
              <a:ln w="19050">
                <a:solidFill>
                  <a:srgbClr val="FFFF00"/>
                </a:solidFill>
                <a:round/>
                <a:headEnd/>
                <a:tailEnd/>
              </a:ln>
              <a:effectLst>
                <a:outerShdw dist="28398" dir="1593903" algn="ctr" rotWithShape="0">
                  <a:schemeClr val="tx1"/>
                </a:outerShdw>
              </a:effectLst>
            </p:spPr>
            <p:txBody>
              <a:bodyPr/>
              <a:lstStyle>
                <a:defPPr>
                  <a:defRPr lang="ru-RU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19" name="TextBox 18"/>
          <p:cNvSpPr txBox="1"/>
          <p:nvPr/>
        </p:nvSpPr>
        <p:spPr>
          <a:xfrm>
            <a:off x="37288" y="34115"/>
            <a:ext cx="12154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Строение щитовидной железы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586982" y="3992219"/>
            <a:ext cx="636553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Book Antiqua" panose="02040602050305030304" pitchFamily="18" charset="0"/>
              </a:rPr>
              <a:t>Щитовидная железа расположена в шее под гортанью перед трахеей. У людей она имеет форму бабочки и находится на поверхности щитовидного хряща. Имеет фолликулы, которые состоят из внешней и внутренней оболочек, кровеносных сосудов и коллоида.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5457919" y="5556235"/>
            <a:ext cx="66236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Book Antiqua" panose="02040602050305030304" pitchFamily="18" charset="0"/>
              </a:rPr>
              <a:t>Щитовидная железа состоит из двух </a:t>
            </a:r>
            <a:r>
              <a:rPr lang="ru-RU" i="1" dirty="0" smtClean="0">
                <a:latin typeface="Book Antiqua" panose="02040602050305030304" pitchFamily="18" charset="0"/>
              </a:rPr>
              <a:t>долей, </a:t>
            </a:r>
            <a:r>
              <a:rPr lang="ru-RU" i="1" dirty="0">
                <a:latin typeface="Book Antiqua" panose="02040602050305030304" pitchFamily="18" charset="0"/>
              </a:rPr>
              <a:t>соединённых узким </a:t>
            </a:r>
            <a:r>
              <a:rPr lang="ru-RU" i="1" dirty="0" smtClean="0">
                <a:latin typeface="Book Antiqua" panose="02040602050305030304" pitchFamily="18" charset="0"/>
              </a:rPr>
              <a:t>перешейком. </a:t>
            </a:r>
            <a:r>
              <a:rPr lang="ru-RU" i="1" dirty="0">
                <a:latin typeface="Book Antiqua" panose="02040602050305030304" pitchFamily="18" charset="0"/>
              </a:rPr>
              <a:t>Этот перешеек расположен на уровне второго-третьего кольца трахеи. Боковые доли охватывают трахею и прикреплены к ней соединительной тканью.</a:t>
            </a: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186063" y="265176"/>
            <a:ext cx="3773289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8308289" y="265176"/>
            <a:ext cx="3773289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383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288" y="34115"/>
            <a:ext cx="12154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Строение щитовидной железы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63" y="726841"/>
            <a:ext cx="7247954" cy="552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538031" y="3872947"/>
            <a:ext cx="45123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u="sng" dirty="0" err="1" smtClean="0">
                <a:latin typeface="Book Antiqua" panose="02040602050305030304" pitchFamily="18" charset="0"/>
              </a:rPr>
              <a:t>Иннервация:</a:t>
            </a:r>
            <a:r>
              <a:rPr lang="ru-RU" sz="2000" i="1" dirty="0" err="1" smtClean="0">
                <a:latin typeface="Book Antiqua" panose="02040602050305030304" pitchFamily="18" charset="0"/>
              </a:rPr>
              <a:t>ветви</a:t>
            </a:r>
            <a:r>
              <a:rPr lang="ru-RU" sz="2000" i="1" dirty="0" smtClean="0">
                <a:latin typeface="Book Antiqua" panose="02040602050305030304" pitchFamily="18" charset="0"/>
              </a:rPr>
              <a:t> </a:t>
            </a:r>
            <a:r>
              <a:rPr lang="ru-RU" sz="2000" i="1" dirty="0">
                <a:latin typeface="Book Antiqua" panose="02040602050305030304" pitchFamily="18" charset="0"/>
              </a:rPr>
              <a:t>блуждающего </a:t>
            </a:r>
            <a:r>
              <a:rPr lang="ru-RU" sz="2000" i="1" dirty="0" smtClean="0">
                <a:latin typeface="Book Antiqua" panose="02040602050305030304" pitchFamily="18" charset="0"/>
              </a:rPr>
              <a:t>нерва-верхним гортанным </a:t>
            </a:r>
            <a:r>
              <a:rPr lang="ru-RU" sz="2000" i="1" dirty="0">
                <a:latin typeface="Book Antiqua" panose="02040602050305030304" pitchFamily="18" charset="0"/>
              </a:rPr>
              <a:t>и возвратным гортанным </a:t>
            </a:r>
            <a:r>
              <a:rPr lang="ru-RU" sz="2000" i="1" dirty="0" smtClean="0">
                <a:latin typeface="Book Antiqua" panose="02040602050305030304" pitchFamily="18" charset="0"/>
              </a:rPr>
              <a:t>нервами.</a:t>
            </a:r>
            <a:endParaRPr lang="ru-RU" sz="2000" i="1" dirty="0">
              <a:latin typeface="Book Antiqua" panose="0204060205030503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38031" y="1815318"/>
            <a:ext cx="46541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u="sng" dirty="0" smtClean="0">
                <a:latin typeface="Book Antiqua" panose="02040602050305030304" pitchFamily="18" charset="0"/>
              </a:rPr>
              <a:t>Кровоснабжение:</a:t>
            </a:r>
            <a:r>
              <a:rPr lang="ru-RU" sz="2000" i="1" dirty="0" smtClean="0">
                <a:latin typeface="Book Antiqua" panose="02040602050305030304" pitchFamily="18" charset="0"/>
              </a:rPr>
              <a:t>2 верхние и 2 нижние щитовидные артерии, отходящие от наружной сонной артерии.</a:t>
            </a:r>
            <a:endParaRPr lang="ru-RU" sz="2000" i="1" dirty="0">
              <a:latin typeface="Book Antiqua" panose="02040602050305030304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86063" y="265176"/>
            <a:ext cx="3773289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8266311" y="265176"/>
            <a:ext cx="3773289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23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2107" y="152880"/>
            <a:ext cx="11703965" cy="2818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ru-RU" sz="2000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Актуальность темы обусловлена высокой распространенностью заболеваний щитовидной железы среди населения, проживающего в условиях Крайнего Севера. Экстремальные климатические условия, недостаточное потребление йода и специфические факторы питания создают повышенный риск развития патологий щитовидной железы. Своевременная диагностика и адекватное лечение играют ключевую роль в предотвращении серьезных осложнений, таких как гипотиреоз, гипертиреоз, узловой зоб и рак щитовидной железы. </a:t>
            </a:r>
            <a:endParaRPr lang="ru-RU" sz="2000" i="1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979" y="3537471"/>
            <a:ext cx="3933444" cy="316358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0095" y="3615653"/>
            <a:ext cx="2542032" cy="2658715"/>
          </a:xfrm>
          <a:prstGeom prst="rect">
            <a:avLst/>
          </a:prstGeom>
        </p:spPr>
      </p:pic>
      <p:sp>
        <p:nvSpPr>
          <p:cNvPr id="8" name="Стрелка вверх 7"/>
          <p:cNvSpPr/>
          <p:nvPr/>
        </p:nvSpPr>
        <p:spPr>
          <a:xfrm>
            <a:off x="11667744" y="3703319"/>
            <a:ext cx="338328" cy="2650261"/>
          </a:xfrm>
          <a:prstGeom prst="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457051" y="3256524"/>
            <a:ext cx="4471416" cy="3376972"/>
          </a:xfrm>
          <a:prstGeom prst="rect">
            <a:avLst/>
          </a:prstGeom>
          <a:solidFill>
            <a:srgbClr val="D09DAE">
              <a:alpha val="20000"/>
            </a:srgbClr>
          </a:solidFill>
          <a:ln>
            <a:solidFill>
              <a:srgbClr val="D09D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440644" y="3256524"/>
            <a:ext cx="4487823" cy="3280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ru-RU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Данное исследование направлено на изучение распространенности заболеваний щитовидной железы у жителей Крайнего Севера, анализ современных методов диагностики и подходов к лечению с учетом региональных особенностей. </a:t>
            </a:r>
          </a:p>
        </p:txBody>
      </p:sp>
    </p:spTree>
    <p:extLst>
      <p:ext uri="{BB962C8B-B14F-4D97-AF65-F5344CB8AC3E}">
        <p14:creationId xmlns:p14="http://schemas.microsoft.com/office/powerpoint/2010/main" val="241760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6406" y="337220"/>
            <a:ext cx="1164224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2800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исследования</a:t>
            </a:r>
            <a:r>
              <a:rPr lang="ru-RU" sz="2400" b="1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проанализировать заболевания щитовидной железы у жителей Крайнего Севера: современные подходы к диагностике и лечению.</a:t>
            </a: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sz="2400" i="1" dirty="0" smtClean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2800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Гипотеза</a:t>
            </a:r>
            <a:r>
              <a:rPr lang="ru-RU" sz="2400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-предположение о том, что своевременная </a:t>
            </a:r>
            <a:r>
              <a:rPr lang="ru-RU" sz="240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профилактика и диагностика может снизить количество заболеваний щитовидной железы у жителей Крайнего Севера.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40206" y="4242738"/>
            <a:ext cx="1164224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2800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Объект исследования </a:t>
            </a:r>
            <a:r>
              <a:rPr lang="ru-RU" sz="2400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заболевания щитовидной железы.</a:t>
            </a: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2800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 исследования </a:t>
            </a:r>
            <a:r>
              <a:rPr lang="ru-RU" sz="2400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современные подходы к диагностике и лечению заболевания щитовидной железы у жителей Крайнего Севера.</a:t>
            </a:r>
            <a:endParaRPr lang="ru-RU" sz="2400" i="1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025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Овал 15"/>
          <p:cNvSpPr/>
          <p:nvPr/>
        </p:nvSpPr>
        <p:spPr>
          <a:xfrm>
            <a:off x="9992217" y="3558282"/>
            <a:ext cx="1913371" cy="1913371"/>
          </a:xfrm>
          <a:prstGeom prst="ellipse">
            <a:avLst/>
          </a:prstGeom>
          <a:gradFill flip="none" rotWithShape="1">
            <a:gsLst>
              <a:gs pos="0">
                <a:srgbClr val="D79DAC">
                  <a:tint val="66000"/>
                  <a:satMod val="160000"/>
                </a:srgbClr>
              </a:gs>
              <a:gs pos="50000">
                <a:srgbClr val="D79DAC">
                  <a:tint val="44500"/>
                  <a:satMod val="160000"/>
                </a:srgbClr>
              </a:gs>
              <a:gs pos="100000">
                <a:srgbClr val="D79DAC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7587867" y="3558283"/>
            <a:ext cx="1913371" cy="1913371"/>
          </a:xfrm>
          <a:prstGeom prst="ellipse">
            <a:avLst/>
          </a:prstGeom>
          <a:gradFill flip="none" rotWithShape="1">
            <a:gsLst>
              <a:gs pos="0">
                <a:srgbClr val="D79DAC">
                  <a:tint val="66000"/>
                  <a:satMod val="160000"/>
                </a:srgbClr>
              </a:gs>
              <a:gs pos="50000">
                <a:srgbClr val="D79DAC">
                  <a:tint val="44500"/>
                  <a:satMod val="160000"/>
                </a:srgbClr>
              </a:gs>
              <a:gs pos="100000">
                <a:srgbClr val="D79DAC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5258848" y="3558283"/>
            <a:ext cx="1913371" cy="1913371"/>
          </a:xfrm>
          <a:prstGeom prst="ellipse">
            <a:avLst/>
          </a:prstGeom>
          <a:gradFill flip="none" rotWithShape="1">
            <a:gsLst>
              <a:gs pos="0">
                <a:srgbClr val="D79DAC">
                  <a:tint val="66000"/>
                  <a:satMod val="160000"/>
                </a:srgbClr>
              </a:gs>
              <a:gs pos="50000">
                <a:srgbClr val="D79DAC">
                  <a:tint val="44500"/>
                  <a:satMod val="160000"/>
                </a:srgbClr>
              </a:gs>
              <a:gs pos="100000">
                <a:srgbClr val="D79DAC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2833885" y="3614428"/>
            <a:ext cx="1913371" cy="1913371"/>
          </a:xfrm>
          <a:prstGeom prst="ellipse">
            <a:avLst/>
          </a:prstGeom>
          <a:gradFill flip="none" rotWithShape="1">
            <a:gsLst>
              <a:gs pos="0">
                <a:srgbClr val="D79DAC">
                  <a:tint val="66000"/>
                  <a:satMod val="160000"/>
                </a:srgbClr>
              </a:gs>
              <a:gs pos="50000">
                <a:srgbClr val="D79DAC">
                  <a:tint val="44500"/>
                  <a:satMod val="160000"/>
                </a:srgbClr>
              </a:gs>
              <a:gs pos="100000">
                <a:srgbClr val="D79DAC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39586" y="3614429"/>
            <a:ext cx="1913371" cy="1913371"/>
          </a:xfrm>
          <a:prstGeom prst="ellipse">
            <a:avLst/>
          </a:prstGeom>
          <a:gradFill flip="none" rotWithShape="1">
            <a:gsLst>
              <a:gs pos="0">
                <a:srgbClr val="D79DAC">
                  <a:tint val="66000"/>
                  <a:satMod val="160000"/>
                </a:srgbClr>
              </a:gs>
              <a:gs pos="50000">
                <a:srgbClr val="D79DAC">
                  <a:tint val="44500"/>
                  <a:satMod val="160000"/>
                </a:srgbClr>
              </a:gs>
              <a:gs pos="100000">
                <a:srgbClr val="D79DAC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4816" y="0"/>
            <a:ext cx="11730772" cy="290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исследования: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000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раскрыть общую характеристику заболевания щитовидной железы у жителей Крайнего Севера;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000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раскрыть современные подходы к диагностике и лечению заболевания щитовидной железы у жителей Крайнего Севера;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000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провести анализ заболеваемости щитовидной железы у жителей Крайнего Севера.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endParaRPr lang="ru-RU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5613692"/>
            <a:ext cx="11978640" cy="498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Анализ литературы       </a:t>
            </a: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татистика                 </a:t>
            </a: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равнение                </a:t>
            </a: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лассификация             </a:t>
            </a: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бобщение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169" y="3929906"/>
            <a:ext cx="1723113" cy="13486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355" y="3929906"/>
            <a:ext cx="1718621" cy="13759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8550" y="3929906"/>
            <a:ext cx="1740815" cy="128241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2323" y="3777268"/>
            <a:ext cx="1664458" cy="1212569"/>
          </a:xfrm>
          <a:prstGeom prst="rect">
            <a:avLst/>
          </a:prstGeom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8110" y="3700321"/>
            <a:ext cx="1827478" cy="1827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422260" y="2599665"/>
            <a:ext cx="5849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latin typeface="Book Antiqua" panose="02040602050305030304" pitchFamily="18" charset="0"/>
              </a:rPr>
              <a:t>Методы исследования</a:t>
            </a:r>
            <a:endParaRPr lang="ru-RU" sz="2400" i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11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2172" y="3253915"/>
            <a:ext cx="5412209" cy="1477328"/>
          </a:xfrm>
          <a:prstGeom prst="rect">
            <a:avLst/>
          </a:prstGeom>
          <a:ln w="28575">
            <a:solidFill>
              <a:srgbClr val="0070C0"/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  <a:latin typeface="Sitka Heading" panose="02000505000000020004" pitchFamily="2" charset="0"/>
                <a:ea typeface="Calibri" panose="020F0502020204030204" pitchFamily="34" charset="0"/>
              </a:rPr>
              <a:t>Основной </a:t>
            </a:r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Sitka Heading" panose="02000505000000020004" pitchFamily="2" charset="0"/>
                <a:ea typeface="Calibri" panose="020F0502020204030204" pitchFamily="34" charset="0"/>
              </a:rPr>
              <a:t>характеристикой </a:t>
            </a:r>
            <a:r>
              <a:rPr lang="ru-RU" i="1" dirty="0" err="1">
                <a:solidFill>
                  <a:schemeClr val="accent5">
                    <a:lumMod val="75000"/>
                  </a:schemeClr>
                </a:solidFill>
                <a:latin typeface="Sitka Heading" panose="02000505000000020004" pitchFamily="2" charset="0"/>
                <a:ea typeface="Calibri" panose="020F0502020204030204" pitchFamily="34" charset="0"/>
              </a:rPr>
              <a:t>эхоскопического</a:t>
            </a:r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Sitka Heading" panose="02000505000000020004" pitchFamily="2" charset="0"/>
                <a:ea typeface="Calibri" panose="020F0502020204030204" pitchFamily="34" charset="0"/>
              </a:rPr>
              <a:t> обследования щитовидной железы является определение ее объема. С возрастом все линейные размеры щитовидной железы у женского и мужского полов увеличиваются</a:t>
            </a:r>
            <a:endParaRPr lang="ru-RU" i="1" dirty="0">
              <a:solidFill>
                <a:schemeClr val="accent5">
                  <a:lumMod val="75000"/>
                </a:schemeClr>
              </a:solidFill>
              <a:latin typeface="Sitka Heading" panose="02000505000000020004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288" y="34115"/>
            <a:ext cx="12154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Анализ заболеваемости щитовидной железы у жителей Крайнего Севера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6784" y="495780"/>
            <a:ext cx="70652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Для того, чтобы проанализировать  заболеваемость щитовидной железы у жителей Крайнего Севера необходимо  учитывать: </a:t>
            </a:r>
          </a:p>
        </p:txBody>
      </p:sp>
      <p:sp>
        <p:nvSpPr>
          <p:cNvPr id="6" name="Шеврон 5"/>
          <p:cNvSpPr/>
          <p:nvPr/>
        </p:nvSpPr>
        <p:spPr>
          <a:xfrm>
            <a:off x="223179" y="1870069"/>
            <a:ext cx="288234" cy="213660"/>
          </a:xfrm>
          <a:prstGeom prst="chevron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7" name="Шеврон 6"/>
          <p:cNvSpPr/>
          <p:nvPr/>
        </p:nvSpPr>
        <p:spPr>
          <a:xfrm>
            <a:off x="223179" y="2124910"/>
            <a:ext cx="288234" cy="213660"/>
          </a:xfrm>
          <a:prstGeom prst="chevron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8" name="Шеврон 7"/>
          <p:cNvSpPr/>
          <p:nvPr/>
        </p:nvSpPr>
        <p:spPr>
          <a:xfrm>
            <a:off x="218209" y="2383298"/>
            <a:ext cx="288234" cy="213660"/>
          </a:xfrm>
          <a:prstGeom prst="chevron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6438" y="1754512"/>
            <a:ext cx="10954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Book Antiqua" panose="02040602050305030304" pitchFamily="18" charset="0"/>
              </a:rPr>
              <a:t>возраст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96438" y="2042770"/>
            <a:ext cx="694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Book Antiqua" panose="02040602050305030304" pitchFamily="18" charset="0"/>
              </a:rPr>
              <a:t>пол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12" name="Шеврон 11"/>
          <p:cNvSpPr/>
          <p:nvPr/>
        </p:nvSpPr>
        <p:spPr>
          <a:xfrm>
            <a:off x="208204" y="2638582"/>
            <a:ext cx="288234" cy="213660"/>
          </a:xfrm>
          <a:prstGeom prst="chevron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6443" y="2314178"/>
            <a:ext cx="1991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err="1">
                <a:latin typeface="Book Antiqua" panose="02040602050305030304" pitchFamily="18" charset="0"/>
              </a:rPr>
              <a:t>в</a:t>
            </a:r>
            <a:r>
              <a:rPr lang="ru-RU" i="1" dirty="0" err="1" smtClean="0">
                <a:latin typeface="Book Antiqua" panose="02040602050305030304" pitchFamily="18" charset="0"/>
              </a:rPr>
              <a:t>есо</a:t>
            </a:r>
            <a:r>
              <a:rPr lang="ru-RU" i="1" dirty="0" smtClean="0">
                <a:latin typeface="Book Antiqua" panose="02040602050305030304" pitchFamily="18" charset="0"/>
              </a:rPr>
              <a:t>-ростовые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6437" y="2605416"/>
            <a:ext cx="3226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>
                <a:latin typeface="Book Antiqua" panose="02040602050305030304" pitchFamily="18" charset="0"/>
              </a:rPr>
              <a:t>с</a:t>
            </a:r>
            <a:r>
              <a:rPr lang="ru-RU" i="1" dirty="0" smtClean="0">
                <a:latin typeface="Book Antiqua" panose="02040602050305030304" pitchFamily="18" charset="0"/>
              </a:rPr>
              <a:t>опутствующие патологии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738889" y="577764"/>
            <a:ext cx="47289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Анализируя возрастную динамику величины объема щитовидной железы, установлены следующие закономерности</a:t>
            </a:r>
            <a:endParaRPr lang="ru-RU" sz="20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28417" y="5022481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i="1" dirty="0">
                <a:latin typeface="Sitka Heading" panose="0200050500000002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После 50 лет объем щитовидной железы начинает постепенно уменьшаться. При сравнении величин объема щитовидной железы у мужчин и женщин одного возраста можно отметить, что он превалирует у лиц женского пола с 8 до 50 лет.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669881" y="1844186"/>
            <a:ext cx="5080283" cy="951002"/>
          </a:xfrm>
          <a:prstGeom prst="roundRect">
            <a:avLst>
              <a:gd name="adj" fmla="val 34058"/>
            </a:avLst>
          </a:prstGeom>
          <a:noFill/>
          <a:ln w="28575">
            <a:solidFill>
              <a:srgbClr val="C6585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6738889" y="1871880"/>
            <a:ext cx="49422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Период </a:t>
            </a:r>
            <a:r>
              <a:rPr lang="ru-RU" i="1" dirty="0">
                <a:latin typeface="Book Antiqua" panose="02040602050305030304" pitchFamily="18" charset="0"/>
              </a:rPr>
              <a:t>полового </a:t>
            </a:r>
            <a:r>
              <a:rPr lang="ru-RU" i="1" dirty="0" err="1">
                <a:latin typeface="Book Antiqua" panose="02040602050305030304" pitchFamily="18" charset="0"/>
              </a:rPr>
              <a:t>созреванияОбъем</a:t>
            </a:r>
            <a:r>
              <a:rPr lang="ru-RU" i="1" dirty="0">
                <a:latin typeface="Book Antiqua" panose="02040602050305030304" pitchFamily="18" charset="0"/>
              </a:rPr>
              <a:t> щитовидной железы в этом возрасте составляет от 3,9 до 26,9 см3 </a:t>
            </a:r>
          </a:p>
          <a:p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669882" y="3072209"/>
            <a:ext cx="5080282" cy="951002"/>
          </a:xfrm>
          <a:prstGeom prst="roundRect">
            <a:avLst>
              <a:gd name="adj" fmla="val 34058"/>
            </a:avLst>
          </a:prstGeom>
          <a:noFill/>
          <a:ln w="28575">
            <a:solidFill>
              <a:srgbClr val="C6585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669882" y="4202150"/>
            <a:ext cx="5080282" cy="951002"/>
          </a:xfrm>
          <a:prstGeom prst="roundRect">
            <a:avLst>
              <a:gd name="adj" fmla="val 34058"/>
            </a:avLst>
          </a:prstGeom>
          <a:noFill/>
          <a:ln w="28575">
            <a:solidFill>
              <a:srgbClr val="C6585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669882" y="3082649"/>
            <a:ext cx="50802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Беременность </a:t>
            </a:r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кормление </a:t>
            </a:r>
            <a:r>
              <a:rPr lang="ru-RU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грудью. Она может </a:t>
            </a:r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увеличиваться на 10–15%, это связано с усилением обменных процессов </a:t>
            </a:r>
            <a:r>
              <a:rPr lang="ru-RU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матери</a:t>
            </a:r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876582" y="4222070"/>
            <a:ext cx="48045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взрослых наибольшая амплитуда колебаний объема </a:t>
            </a:r>
            <a:r>
              <a:rPr lang="ru-RU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отмечается </a:t>
            </a:r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возрасте 40-50 лет – от 6,6 до 52,9 см</a:t>
            </a:r>
            <a:r>
              <a:rPr lang="ru-RU" i="1" baseline="300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669881" y="5332091"/>
            <a:ext cx="50802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Увеличение объема </a:t>
            </a:r>
            <a:r>
              <a:rPr lang="ru-RU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щитовидной железы отмечается </a:t>
            </a:r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в климактерический </a:t>
            </a:r>
            <a:r>
              <a:rPr lang="ru-RU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период. Это связано </a:t>
            </a:r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гормональной перестройкой организма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6669882" y="5332091"/>
            <a:ext cx="5080282" cy="951002"/>
          </a:xfrm>
          <a:prstGeom prst="roundRect">
            <a:avLst>
              <a:gd name="adj" fmla="val 34058"/>
            </a:avLst>
          </a:prstGeom>
          <a:noFill/>
          <a:ln w="28575">
            <a:solidFill>
              <a:srgbClr val="C6585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Дуга 32"/>
          <p:cNvSpPr/>
          <p:nvPr/>
        </p:nvSpPr>
        <p:spPr>
          <a:xfrm rot="16646679">
            <a:off x="4807253" y="1478747"/>
            <a:ext cx="2945791" cy="3371758"/>
          </a:xfrm>
          <a:prstGeom prst="arc">
            <a:avLst>
              <a:gd name="adj1" fmla="val 16243321"/>
              <a:gd name="adj2" fmla="val 21181397"/>
            </a:avLst>
          </a:prstGeom>
          <a:ln w="28575">
            <a:solidFill>
              <a:srgbClr val="C31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186063" y="265176"/>
            <a:ext cx="1112385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11042679" y="265176"/>
            <a:ext cx="978408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789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288" y="34115"/>
            <a:ext cx="12154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Анализ заболеваемости щитовидной железы у жителей Крайнего Севера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1331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387" y="570265"/>
            <a:ext cx="7313032" cy="289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967" y="3623838"/>
            <a:ext cx="579174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</a:t>
            </a:r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 10 лет встречается в основном однородная </a:t>
            </a:r>
            <a:r>
              <a:rPr lang="ru-RU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изоэхогенная</a:t>
            </a:r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структура, то в более поздние периоды жизни отмечаются структурные изменения </a:t>
            </a:r>
            <a:r>
              <a:rPr lang="ru-RU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тиреоидной</a:t>
            </a:r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паренхимы: происходит снижение </a:t>
            </a:r>
            <a:r>
              <a:rPr lang="ru-RU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эхогенности</a:t>
            </a:r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ткани, структура железы на </a:t>
            </a:r>
            <a:r>
              <a:rPr lang="ru-RU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ультрасонограммах</a:t>
            </a:r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становится средне-, крупнозернистой, появляются очаги ткани, отличной по </a:t>
            </a:r>
            <a:r>
              <a:rPr lang="ru-RU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эхогенности</a:t>
            </a:r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от всей остальной ткани железы. Это связано с естественным </a:t>
            </a:r>
            <a:r>
              <a:rPr lang="ru-RU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интра</a:t>
            </a:r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и </a:t>
            </a:r>
            <a:r>
              <a:rPr lang="ru-RU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экстрафолликулярными</a:t>
            </a:r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пролиферативными процессами в ткани щитовидной железы.</a:t>
            </a:r>
          </a:p>
        </p:txBody>
      </p:sp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25" y="3623838"/>
            <a:ext cx="6089779" cy="3101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186063" y="265176"/>
            <a:ext cx="1121529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0991088" y="256032"/>
            <a:ext cx="1109667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322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>
          <a:xfrm>
            <a:off x="693087" y="0"/>
            <a:ext cx="3154680" cy="6858000"/>
          </a:xfrm>
          <a:prstGeom prst="rect">
            <a:avLst/>
          </a:prstGeom>
          <a:solidFill>
            <a:srgbClr val="E1A3C2"/>
          </a:solidFill>
          <a:ln>
            <a:solidFill>
              <a:srgbClr val="E1A3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>
            <a:off x="568229" y="0"/>
            <a:ext cx="3552825" cy="6858000"/>
            <a:chOff x="8104826" y="-1723263"/>
            <a:chExt cx="3552825" cy="6858000"/>
          </a:xfrm>
        </p:grpSpPr>
        <p:sp>
          <p:nvSpPr>
            <p:cNvPr id="27" name="Прямоугольник 26"/>
            <p:cNvSpPr/>
            <p:nvPr/>
          </p:nvSpPr>
          <p:spPr>
            <a:xfrm>
              <a:off x="8104826" y="-1723263"/>
              <a:ext cx="3057525" cy="6858000"/>
            </a:xfrm>
            <a:prstGeom prst="rect">
              <a:avLst/>
            </a:prstGeom>
            <a:solidFill>
              <a:srgbClr val="D47AA7"/>
            </a:solidFill>
            <a:ln>
              <a:solidFill>
                <a:srgbClr val="D47AA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ятиугольник 27"/>
            <p:cNvSpPr/>
            <p:nvPr/>
          </p:nvSpPr>
          <p:spPr>
            <a:xfrm>
              <a:off x="10667051" y="3114675"/>
              <a:ext cx="990600" cy="1009650"/>
            </a:xfrm>
            <a:prstGeom prst="homePlate">
              <a:avLst/>
            </a:prstGeom>
            <a:solidFill>
              <a:srgbClr val="D47AA7"/>
            </a:solidFill>
            <a:ln>
              <a:solidFill>
                <a:srgbClr val="D47AA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323850" y="0"/>
            <a:ext cx="3523917" cy="6858000"/>
            <a:chOff x="24993" y="0"/>
            <a:chExt cx="3283965" cy="6858000"/>
          </a:xfrm>
        </p:grpSpPr>
        <p:sp>
          <p:nvSpPr>
            <p:cNvPr id="26" name="Пятиугольник 25"/>
            <p:cNvSpPr/>
            <p:nvPr/>
          </p:nvSpPr>
          <p:spPr>
            <a:xfrm>
              <a:off x="2318358" y="4837938"/>
              <a:ext cx="990600" cy="1009650"/>
            </a:xfrm>
            <a:prstGeom prst="homePlate">
              <a:avLst/>
            </a:prstGeom>
            <a:solidFill>
              <a:srgbClr val="BF3F7F"/>
            </a:solidFill>
            <a:ln>
              <a:solidFill>
                <a:srgbClr val="BF3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24993" y="0"/>
              <a:ext cx="2827022" cy="6858000"/>
            </a:xfrm>
            <a:prstGeom prst="rect">
              <a:avLst/>
            </a:prstGeom>
            <a:solidFill>
              <a:srgbClr val="BF3F7F"/>
            </a:solidFill>
            <a:ln>
              <a:solidFill>
                <a:srgbClr val="BF3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0" y="0"/>
            <a:ext cx="3543047" cy="6858000"/>
            <a:chOff x="0" y="0"/>
            <a:chExt cx="3543047" cy="6858000"/>
          </a:xfrm>
        </p:grpSpPr>
        <p:sp>
          <p:nvSpPr>
            <p:cNvPr id="22" name="Пятиугольник 21"/>
            <p:cNvSpPr/>
            <p:nvPr/>
          </p:nvSpPr>
          <p:spPr>
            <a:xfrm>
              <a:off x="2552447" y="4837938"/>
              <a:ext cx="990600" cy="1009650"/>
            </a:xfrm>
            <a:prstGeom prst="homePlate">
              <a:avLst/>
            </a:prstGeom>
            <a:solidFill>
              <a:srgbClr val="993366"/>
            </a:solidFill>
            <a:ln>
              <a:solidFill>
                <a:srgbClr val="9933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0" y="0"/>
              <a:ext cx="3057525" cy="6858000"/>
            </a:xfrm>
            <a:prstGeom prst="rect">
              <a:avLst/>
            </a:prstGeom>
            <a:solidFill>
              <a:srgbClr val="993366"/>
            </a:solidFill>
            <a:ln>
              <a:solidFill>
                <a:srgbClr val="9933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5" name="Прямоугольник 14"/>
          <p:cNvSpPr/>
          <p:nvPr/>
        </p:nvSpPr>
        <p:spPr>
          <a:xfrm>
            <a:off x="165848" y="758309"/>
            <a:ext cx="27258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Клинический осмотр и сбор анамнеза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310105" y="758309"/>
            <a:ext cx="27258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Лабораторные исследования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332979" y="758308"/>
            <a:ext cx="27258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Использование УЗИ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308522" y="754616"/>
            <a:ext cx="27258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Лечение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6032" y="1764792"/>
            <a:ext cx="25287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Основные симптомы:</a:t>
            </a:r>
          </a:p>
          <a:p>
            <a:r>
              <a:rPr lang="ru-RU" i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-усталость</a:t>
            </a:r>
          </a:p>
          <a:p>
            <a:r>
              <a:rPr lang="ru-RU" i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-изменение массы тела</a:t>
            </a:r>
          </a:p>
          <a:p>
            <a:r>
              <a:rPr lang="ru-RU" i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-проблемы с кожей и волосами</a:t>
            </a:r>
          </a:p>
          <a:p>
            <a:r>
              <a:rPr lang="ru-RU" i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-изменения в психоэмоциональном состоянии</a:t>
            </a:r>
            <a:endParaRPr lang="ru-RU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50" b="89987" l="4713" r="94062">
                        <a14:foregroundMark x1="24694" y1="38603" x2="24694" y2="38603"/>
                        <a14:foregroundMark x1="27992" y1="24374" x2="27992" y2="24374"/>
                        <a14:foregroundMark x1="14703" y1="53623" x2="14703" y2="53623"/>
                        <a14:foregroundMark x1="12630" y1="60870" x2="12630" y2="60870"/>
                        <a14:foregroundMark x1="4713" y1="61397" x2="4713" y2="61397"/>
                        <a14:foregroundMark x1="21395" y1="85903" x2="21395" y2="85903"/>
                        <a14:foregroundMark x1="37135" y1="83136" x2="37135" y2="83136"/>
                        <a14:foregroundMark x1="49105" y1="84848" x2="49105" y2="84848"/>
                        <a14:foregroundMark x1="57493" y1="85375" x2="57493" y2="85375"/>
                        <a14:foregroundMark x1="69086" y1="87484" x2="69086" y2="87484"/>
                        <a14:foregroundMark x1="64844" y1="82345" x2="64844" y2="82345"/>
                        <a14:foregroundMark x1="67672" y1="78393" x2="67672" y2="78393"/>
                        <a14:foregroundMark x1="74835" y1="77866" x2="74835" y2="77866"/>
                        <a14:foregroundMark x1="81715" y1="38867" x2="81715" y2="38867"/>
                        <a14:foregroundMark x1="85768" y1="35178" x2="85768" y2="35178"/>
                        <a14:foregroundMark x1="80019" y1="54677" x2="80019" y2="54677"/>
                        <a14:foregroundMark x1="71913" y1="27404" x2="71913" y2="27404"/>
                        <a14:foregroundMark x1="70971" y1="22793" x2="70971" y2="22793"/>
                        <a14:foregroundMark x1="62865" y1="16601" x2="62865" y2="16601"/>
                        <a14:foregroundMark x1="80207" y1="22530" x2="80207" y2="22530"/>
                        <a14:foregroundMark x1="71725" y1="53360" x2="71725" y2="53360"/>
                        <a14:foregroundMark x1="61923" y1="10672" x2="61923" y2="10672"/>
                        <a14:foregroundMark x1="94062" y1="60079" x2="94062" y2="60079"/>
                        <a14:foregroundMark x1="13384" y1="65744" x2="13384" y2="65744"/>
                        <a14:foregroundMark x1="14515" y1="58498" x2="14515" y2="58498"/>
                        <a14:foregroundMark x1="26202" y1="70356" x2="26202" y2="70356"/>
                        <a14:foregroundMark x1="20829" y1="51515" x2="20829" y2="51515"/>
                        <a14:foregroundMark x1="52498" y1="69170" x2="52498" y2="69170"/>
                        <a14:foregroundMark x1="51178" y1="62187" x2="51178" y2="62187"/>
                        <a14:foregroundMark x1="54100" y1="62714" x2="54100" y2="62714"/>
                        <a14:foregroundMark x1="55419" y1="64163" x2="55419" y2="64163"/>
                        <a14:foregroundMark x1="57681" y1="57708" x2="57681" y2="5770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796" y="4158407"/>
            <a:ext cx="3081193" cy="2204171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463684" y="1764792"/>
            <a:ext cx="25287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Анализы на уровень:</a:t>
            </a:r>
          </a:p>
          <a:p>
            <a:r>
              <a:rPr lang="ru-RU" i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-ТТГ гормонов (Т3 и Т4)</a:t>
            </a:r>
          </a:p>
          <a:p>
            <a:r>
              <a:rPr lang="ru-RU" i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-антитела</a:t>
            </a:r>
          </a:p>
          <a:p>
            <a:r>
              <a:rPr lang="ru-RU" i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+тест на уровень Йода в организме</a:t>
            </a:r>
            <a:endParaRPr lang="ru-RU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00" b="93000" l="10000" r="90000">
                        <a14:foregroundMark x1="57917" y1="57000" x2="57917" y2="57000"/>
                        <a14:foregroundMark x1="58250" y1="62750" x2="58250" y2="62750"/>
                        <a14:foregroundMark x1="71333" y1="80333" x2="71333" y2="80333"/>
                        <a14:foregroundMark x1="73583" y1="76000" x2="73583" y2="76000"/>
                        <a14:foregroundMark x1="61167" y1="79417" x2="58000" y2="91917"/>
                        <a14:foregroundMark x1="45000" y1="93000" x2="45000" y2="93000"/>
                        <a14:foregroundMark x1="39083" y1="9333" x2="51417" y2="9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392" y="3993881"/>
            <a:ext cx="2441352" cy="2441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6384359" y="1764792"/>
            <a:ext cx="25287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>
                <a:solidFill>
                  <a:schemeClr val="bg1"/>
                </a:solidFill>
                <a:latin typeface="Book Antiqua" panose="02040602050305030304" pitchFamily="18" charset="0"/>
              </a:rPr>
              <a:t>П</a:t>
            </a:r>
            <a:r>
              <a:rPr lang="ru-RU" i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озволяет более детально оценить состояние щитовидной железы, выявить узлы и другие аномалии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03788" y="1764792"/>
            <a:ext cx="293529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Разные методы лечения:</a:t>
            </a:r>
          </a:p>
          <a:p>
            <a:r>
              <a:rPr lang="ru-RU" i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-использование гормонов (при гипотиреозе)</a:t>
            </a:r>
          </a:p>
          <a:p>
            <a:r>
              <a:rPr lang="ru-RU" i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-контроль йода в организме</a:t>
            </a:r>
          </a:p>
          <a:p>
            <a:r>
              <a:rPr lang="ru-RU" i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-</a:t>
            </a:r>
            <a:r>
              <a:rPr lang="ru-RU" i="1" dirty="0" err="1" smtClean="0">
                <a:solidFill>
                  <a:schemeClr val="bg1"/>
                </a:solidFill>
                <a:latin typeface="Book Antiqua" panose="02040602050305030304" pitchFamily="18" charset="0"/>
              </a:rPr>
              <a:t>антитиреоидные</a:t>
            </a:r>
            <a:r>
              <a:rPr lang="ru-RU" i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 препараты (при гипертиреозе)</a:t>
            </a:r>
          </a:p>
          <a:p>
            <a:r>
              <a:rPr lang="ru-RU" i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-хирургическое вмешательство (при наличии узлов или раке)</a:t>
            </a:r>
            <a:endParaRPr lang="ru-RU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4100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032" y="4158407"/>
            <a:ext cx="2151005" cy="214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70000" contrast="-70000"/>
          </a:blip>
          <a:stretch>
            <a:fillRect/>
          </a:stretch>
        </p:blipFill>
        <p:spPr>
          <a:xfrm>
            <a:off x="9537122" y="4677309"/>
            <a:ext cx="1945954" cy="1685269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7288" y="34115"/>
            <a:ext cx="12154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Диагностика заболеваний щитовидной железы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186063" y="265176"/>
            <a:ext cx="2776593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9308522" y="283464"/>
            <a:ext cx="2725827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4465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0 L 0.225 0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0 L 0.44987 0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0 L 0.68411 -0.0013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06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6" grpId="0"/>
      <p:bldP spid="17" grpId="0"/>
      <p:bldP spid="20" grpId="0"/>
      <p:bldP spid="18" grpId="0"/>
      <p:bldP spid="21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288" y="34115"/>
            <a:ext cx="12154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Общая характеристика заболеваний щитовидной железы у жителей Крайнего Севера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071" y="495780"/>
            <a:ext cx="117588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u="sng" dirty="0">
                <a:solidFill>
                  <a:srgbClr val="C312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Одной из важнейших медико-социальных проблем отечественного здравоохранения является йодный дефицит, который даже при легкой степени выраженности служит пусковым механизмом многих </a:t>
            </a:r>
            <a:r>
              <a:rPr lang="ru-RU" u="sng" dirty="0" smtClean="0">
                <a:solidFill>
                  <a:srgbClr val="C312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заболеваний</a:t>
            </a:r>
            <a:endParaRPr lang="ru-RU" u="sng" dirty="0">
              <a:solidFill>
                <a:srgbClr val="C3121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369068" y="7392175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последнее десятилетие наблюдается значительный рост числа заболеваний щитовидной железы. В большей степени это проявляется в группах риска (дети, подростки и женщины репродуктивного возраста), что связано с ухудшением экологической обстановки, влиянием социальных факторов, изменением характера питания. </a:t>
            </a:r>
          </a:p>
        </p:txBody>
      </p:sp>
      <p:sp>
        <p:nvSpPr>
          <p:cNvPr id="7" name="Овал 6"/>
          <p:cNvSpPr/>
          <p:nvPr/>
        </p:nvSpPr>
        <p:spPr>
          <a:xfrm>
            <a:off x="797882" y="1482147"/>
            <a:ext cx="2339374" cy="2339374"/>
          </a:xfrm>
          <a:prstGeom prst="ellipse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6259210" y="4315280"/>
            <a:ext cx="2077123" cy="2077123"/>
          </a:xfrm>
          <a:prstGeom prst="ellipse">
            <a:avLst/>
          </a:prstGeom>
          <a:solidFill>
            <a:srgbClr val="D09D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B0F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9653664" y="1369869"/>
            <a:ext cx="1792860" cy="1792860"/>
          </a:xfrm>
          <a:prstGeom prst="ellipse">
            <a:avLst/>
          </a:prstGeom>
          <a:gradFill flip="none" rotWithShape="1">
            <a:gsLst>
              <a:gs pos="51000">
                <a:srgbClr val="AAC1EE"/>
              </a:gs>
              <a:gs pos="8000">
                <a:schemeClr val="bg1"/>
              </a:gs>
              <a:gs pos="81000">
                <a:srgbClr val="D79DAC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B0F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1685" y="2111686"/>
            <a:ext cx="32117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1,5 млрд людей</a:t>
            </a:r>
            <a:endParaRPr lang="ru-RU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Дуга 12"/>
          <p:cNvSpPr/>
          <p:nvPr/>
        </p:nvSpPr>
        <p:spPr>
          <a:xfrm rot="12803255">
            <a:off x="1130670" y="2789051"/>
            <a:ext cx="2053677" cy="1790700"/>
          </a:xfrm>
          <a:prstGeom prst="arc">
            <a:avLst/>
          </a:prstGeom>
          <a:ln w="28575">
            <a:solidFill>
              <a:srgbClr val="9EB9E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Дуга 13"/>
          <p:cNvSpPr/>
          <p:nvPr/>
        </p:nvSpPr>
        <p:spPr>
          <a:xfrm rot="4133876">
            <a:off x="5264521" y="5018170"/>
            <a:ext cx="1597512" cy="1609725"/>
          </a:xfrm>
          <a:prstGeom prst="arc">
            <a:avLst>
              <a:gd name="adj1" fmla="val 16200000"/>
              <a:gd name="adj2" fmla="val 86772"/>
            </a:avLst>
          </a:prstGeom>
          <a:ln w="28575">
            <a:solidFill>
              <a:srgbClr val="D09D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364" name="Picture 4" descr="Picture background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085" y="1247860"/>
            <a:ext cx="3151094" cy="3151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Дуга 2"/>
          <p:cNvSpPr/>
          <p:nvPr/>
        </p:nvSpPr>
        <p:spPr>
          <a:xfrm rot="3754653">
            <a:off x="9626117" y="2031134"/>
            <a:ext cx="1670254" cy="1584546"/>
          </a:xfrm>
          <a:prstGeom prst="arc">
            <a:avLst>
              <a:gd name="adj1" fmla="val 16200000"/>
              <a:gd name="adj2" fmla="val 20339405"/>
            </a:avLst>
          </a:prstGeom>
          <a:ln w="28575">
            <a:solidFill>
              <a:srgbClr val="BFD0F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97730" y="3974076"/>
            <a:ext cx="26063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существует риск недостаточного потребления йода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12012" y="5880344"/>
            <a:ext cx="2949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имеет место увеличенная щитовидная железа (эндемический зоб</a:t>
            </a:r>
            <a:r>
              <a:rPr lang="ru-RU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471812" y="3239171"/>
            <a:ext cx="30155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выраженная умственная отсталость в результате йодного дефицита 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73379" y="1793768"/>
            <a:ext cx="23534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40 млн человек</a:t>
            </a:r>
            <a:endParaRPr lang="ru-RU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21057" y="4938416"/>
            <a:ext cx="23534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600 млн человек</a:t>
            </a:r>
            <a:endParaRPr lang="ru-RU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90548" y="283837"/>
            <a:ext cx="347991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1813578" y="282344"/>
            <a:ext cx="280591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0905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288" y="34115"/>
            <a:ext cx="12154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Заболевания щитовидной железы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60512" y="433904"/>
            <a:ext cx="595672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400" b="1" dirty="0">
                <a:ln w="19050">
                  <a:noFill/>
                </a:ln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Диффузный эндемический </a:t>
            </a:r>
            <a:r>
              <a:rPr lang="ru-RU" altLang="ru-RU" sz="2400" b="1" dirty="0" smtClean="0">
                <a:ln w="19050">
                  <a:noFill/>
                </a:ln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зоб</a:t>
            </a:r>
            <a:endParaRPr lang="ru-RU" altLang="ru-RU" sz="2400" dirty="0">
              <a:ln w="19050">
                <a:noFill/>
              </a:ln>
              <a:solidFill>
                <a:schemeClr val="accent5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392735" y="2236490"/>
            <a:ext cx="558451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000" i="1" dirty="0" err="1" smtClean="0">
                <a:latin typeface="Book Antiqua" panose="02040602050305030304" pitchFamily="18" charset="0"/>
              </a:rPr>
              <a:t>гиперстимуляция</a:t>
            </a:r>
            <a:r>
              <a:rPr lang="ru-RU" altLang="ru-RU" sz="2000" i="1" dirty="0" smtClean="0">
                <a:latin typeface="Book Antiqua" panose="02040602050305030304" pitchFamily="18" charset="0"/>
              </a:rPr>
              <a:t> </a:t>
            </a:r>
            <a:r>
              <a:rPr lang="ru-RU" altLang="ru-RU" sz="2000" i="1" dirty="0">
                <a:latin typeface="Book Antiqua" panose="02040602050305030304" pitchFamily="18" charset="0"/>
              </a:rPr>
              <a:t>органа в условиях нехватки йода в организме. В результате происходит рост и деление клеток, продуцирующих гормоны Т3 и Т4 (</a:t>
            </a:r>
            <a:r>
              <a:rPr lang="ru-RU" altLang="ru-RU" sz="2000" i="1" dirty="0" err="1">
                <a:latin typeface="Book Antiqua" panose="02040602050305030304" pitchFamily="18" charset="0"/>
              </a:rPr>
              <a:t>тироцитов</a:t>
            </a:r>
            <a:r>
              <a:rPr lang="ru-RU" altLang="ru-RU" sz="2000" i="1" dirty="0">
                <a:latin typeface="Book Antiqua" panose="02040602050305030304" pitchFamily="18" charset="0"/>
              </a:rPr>
              <a:t>). 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7075441" y="2435952"/>
            <a:ext cx="459660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000" i="1" dirty="0" smtClean="0">
                <a:latin typeface="Book Antiqua" panose="02040602050305030304" pitchFamily="18" charset="0"/>
              </a:rPr>
              <a:t>дискомфорт </a:t>
            </a:r>
            <a:r>
              <a:rPr lang="ru-RU" altLang="ru-RU" sz="2000" i="1" dirty="0">
                <a:latin typeface="Book Antiqua" panose="02040602050305030304" pitchFamily="18" charset="0"/>
              </a:rPr>
              <a:t>в области шеи или ее деформация. Выявляется патология при осмотре эндокринолога.</a:t>
            </a:r>
          </a:p>
        </p:txBody>
      </p:sp>
      <p:pic>
        <p:nvPicPr>
          <p:cNvPr id="15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460" y="3707471"/>
            <a:ext cx="4908422" cy="2809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207619" y="895569"/>
            <a:ext cx="118140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000" i="1" dirty="0" smtClean="0">
                <a:latin typeface="Book Antiqua" panose="02040602050305030304" pitchFamily="18" charset="0"/>
              </a:rPr>
              <a:t>увеличение </a:t>
            </a:r>
            <a:r>
              <a:rPr lang="ru-RU" altLang="ru-RU" sz="2000" i="1" dirty="0">
                <a:latin typeface="Book Antiqua" panose="02040602050305030304" pitchFamily="18" charset="0"/>
              </a:rPr>
              <a:t>щитовидной железы, которое не сопровождается нарушением </a:t>
            </a:r>
            <a:r>
              <a:rPr lang="ru-RU" altLang="ru-RU" sz="2000" i="1" dirty="0" smtClean="0">
                <a:latin typeface="Book Antiqua" panose="02040602050305030304" pitchFamily="18" charset="0"/>
              </a:rPr>
              <a:t>функции </a:t>
            </a:r>
            <a:endParaRPr lang="ru-RU" altLang="ru-RU" sz="2000" i="1" dirty="0">
              <a:latin typeface="Book Antiqua" panose="02040602050305030304" pitchFamily="18" charset="0"/>
            </a:endParaRPr>
          </a:p>
        </p:txBody>
      </p:sp>
      <p:grpSp>
        <p:nvGrpSpPr>
          <p:cNvPr id="68" name="Группа 67"/>
          <p:cNvGrpSpPr/>
          <p:nvPr/>
        </p:nvGrpSpPr>
        <p:grpSpPr>
          <a:xfrm>
            <a:off x="253410" y="3716065"/>
            <a:ext cx="6014204" cy="3040869"/>
            <a:chOff x="258762" y="4311368"/>
            <a:chExt cx="8553449" cy="4324748"/>
          </a:xfrm>
        </p:grpSpPr>
        <p:sp>
          <p:nvSpPr>
            <p:cNvPr id="54" name="Rectangle 2103"/>
            <p:cNvSpPr>
              <a:spLocks noChangeArrowheads="1"/>
            </p:cNvSpPr>
            <p:nvPr/>
          </p:nvSpPr>
          <p:spPr bwMode="auto">
            <a:xfrm>
              <a:off x="306386" y="6686268"/>
              <a:ext cx="8505825" cy="194310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" name="Rectangle 2103"/>
            <p:cNvSpPr>
              <a:spLocks noChangeArrowheads="1"/>
            </p:cNvSpPr>
            <p:nvPr/>
          </p:nvSpPr>
          <p:spPr bwMode="auto">
            <a:xfrm>
              <a:off x="296862" y="4408205"/>
              <a:ext cx="8505825" cy="228600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18" name="Picture 11" descr="schild2"/>
            <p:cNvPicPr>
              <a:picLocks noChangeAspect="1" noChangeArrowheads="1"/>
            </p:cNvPicPr>
            <p:nvPr/>
          </p:nvPicPr>
          <p:blipFill>
            <a:blip r:embed="rId3" cstate="print">
              <a:lum bright="76000" contrast="28000"/>
            </a:blip>
            <a:srcRect/>
            <a:stretch>
              <a:fillRect/>
            </a:stretch>
          </p:blipFill>
          <p:spPr bwMode="auto">
            <a:xfrm>
              <a:off x="5110162" y="4646330"/>
              <a:ext cx="1598613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15" descr="schild2"/>
            <p:cNvPicPr>
              <a:picLocks noChangeAspect="1" noChangeArrowheads="1"/>
            </p:cNvPicPr>
            <p:nvPr/>
          </p:nvPicPr>
          <p:blipFill>
            <a:blip r:embed="rId3" cstate="print">
              <a:lum bright="92000" contrast="28000"/>
            </a:blip>
            <a:srcRect/>
            <a:stretch>
              <a:fillRect/>
            </a:stretch>
          </p:blipFill>
          <p:spPr bwMode="auto">
            <a:xfrm>
              <a:off x="6978650" y="4646330"/>
              <a:ext cx="1598612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Oval 17" descr="90%"/>
            <p:cNvSpPr>
              <a:spLocks noChangeArrowheads="1"/>
            </p:cNvSpPr>
            <p:nvPr/>
          </p:nvSpPr>
          <p:spPr bwMode="auto">
            <a:xfrm>
              <a:off x="6016625" y="5228943"/>
              <a:ext cx="306387" cy="334962"/>
            </a:xfrm>
            <a:prstGeom prst="ellipse">
              <a:avLst/>
            </a:prstGeom>
            <a:pattFill prst="pct90">
              <a:fgClr>
                <a:srgbClr val="FF0000"/>
              </a:fgClr>
              <a:bgClr>
                <a:srgbClr val="FFFFFF"/>
              </a:bgClr>
            </a:patt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21" name="Oval 17" descr="90%"/>
            <p:cNvSpPr>
              <a:spLocks noChangeArrowheads="1"/>
            </p:cNvSpPr>
            <p:nvPr/>
          </p:nvSpPr>
          <p:spPr bwMode="auto">
            <a:xfrm>
              <a:off x="5407025" y="5362293"/>
              <a:ext cx="306387" cy="334962"/>
            </a:xfrm>
            <a:prstGeom prst="ellipse">
              <a:avLst/>
            </a:prstGeom>
            <a:pattFill prst="pct90">
              <a:fgClr>
                <a:srgbClr val="FF0000"/>
              </a:fgClr>
              <a:bgClr>
                <a:srgbClr val="FFFFFF"/>
              </a:bgClr>
            </a:patt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22" name="Oval 17" descr="90%"/>
            <p:cNvSpPr>
              <a:spLocks noChangeArrowheads="1"/>
            </p:cNvSpPr>
            <p:nvPr/>
          </p:nvSpPr>
          <p:spPr bwMode="auto">
            <a:xfrm>
              <a:off x="7893050" y="5238468"/>
              <a:ext cx="306387" cy="334962"/>
            </a:xfrm>
            <a:prstGeom prst="ellipse">
              <a:avLst/>
            </a:prstGeom>
            <a:pattFill prst="pct90">
              <a:fgClr>
                <a:srgbClr val="FF0000"/>
              </a:fgClr>
              <a:bgClr>
                <a:srgbClr val="FFFFFF"/>
              </a:bgClr>
            </a:patt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23" name="Oval 17" descr="90%"/>
            <p:cNvSpPr>
              <a:spLocks noChangeArrowheads="1"/>
            </p:cNvSpPr>
            <p:nvPr/>
          </p:nvSpPr>
          <p:spPr bwMode="auto">
            <a:xfrm>
              <a:off x="7283450" y="5362293"/>
              <a:ext cx="306387" cy="334962"/>
            </a:xfrm>
            <a:prstGeom prst="ellipse">
              <a:avLst/>
            </a:prstGeom>
            <a:pattFill prst="pct90">
              <a:fgClr>
                <a:srgbClr val="FF0000"/>
              </a:fgClr>
              <a:bgClr>
                <a:srgbClr val="FFFFFF"/>
              </a:bgClr>
            </a:patt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24" name="Rectangle 2094"/>
            <p:cNvSpPr>
              <a:spLocks noChangeArrowheads="1"/>
            </p:cNvSpPr>
            <p:nvPr/>
          </p:nvSpPr>
          <p:spPr bwMode="auto">
            <a:xfrm rot="-5400000">
              <a:off x="-1564481" y="6266373"/>
              <a:ext cx="4178300" cy="493713"/>
            </a:xfrm>
            <a:prstGeom prst="rect">
              <a:avLst/>
            </a:prstGeom>
            <a:gradFill rotWithShape="1">
              <a:gsLst>
                <a:gs pos="0">
                  <a:srgbClr val="000066"/>
                </a:gs>
                <a:gs pos="50000">
                  <a:srgbClr val="3333FF"/>
                </a:gs>
                <a:gs pos="100000">
                  <a:srgbClr val="000066"/>
                </a:gs>
              </a:gsLst>
              <a:lin ang="5400000" scaled="1"/>
            </a:gra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lIns="103201" tIns="50695" rIns="103201" bIns="50695"/>
            <a:lstStyle/>
            <a:p>
              <a:pPr defTabSz="869950" eaLnBrk="0" hangingPunct="0">
                <a:spcBef>
                  <a:spcPct val="50000"/>
                </a:spcBef>
              </a:pPr>
              <a:endParaRPr lang="it-IT" sz="2700"/>
            </a:p>
          </p:txBody>
        </p:sp>
        <p:sp>
          <p:nvSpPr>
            <p:cNvPr id="25" name="Rectangle 2088"/>
            <p:cNvSpPr>
              <a:spLocks noChangeArrowheads="1"/>
            </p:cNvSpPr>
            <p:nvPr/>
          </p:nvSpPr>
          <p:spPr bwMode="auto">
            <a:xfrm>
              <a:off x="8102600" y="6694205"/>
              <a:ext cx="336550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000">
                  <a:solidFill>
                    <a:schemeClr val="bg1"/>
                  </a:solidFill>
                </a:rPr>
                <a:t>20</a:t>
              </a:r>
            </a:p>
          </p:txBody>
        </p:sp>
        <p:pic>
          <p:nvPicPr>
            <p:cNvPr id="27" name="Picture 4" descr="schild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36612" y="5022568"/>
              <a:ext cx="920750" cy="879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Picture 5" descr="schild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66912" y="4813018"/>
              <a:ext cx="1352550" cy="1290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" name="Picture 7" descr="schild2"/>
            <p:cNvPicPr>
              <a:picLocks noChangeAspect="1" noChangeArrowheads="1"/>
            </p:cNvPicPr>
            <p:nvPr/>
          </p:nvPicPr>
          <p:blipFill>
            <a:blip r:embed="rId3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3389312" y="4722530"/>
              <a:ext cx="1598613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" name="Line 18"/>
            <p:cNvSpPr>
              <a:spLocks noChangeShapeType="1"/>
            </p:cNvSpPr>
            <p:nvPr/>
          </p:nvSpPr>
          <p:spPr bwMode="auto">
            <a:xfrm>
              <a:off x="777875" y="6703730"/>
              <a:ext cx="8029575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1" name="Text Box 19"/>
            <p:cNvSpPr txBox="1">
              <a:spLocks noChangeArrowheads="1"/>
            </p:cNvSpPr>
            <p:nvPr/>
          </p:nvSpPr>
          <p:spPr bwMode="auto">
            <a:xfrm rot="-5400000">
              <a:off x="-751681" y="5405949"/>
              <a:ext cx="2500312" cy="3111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80000"/>
                </a:lnSpc>
              </a:pPr>
              <a:r>
                <a:rPr lang="ru-RU">
                  <a:solidFill>
                    <a:schemeClr val="bg1"/>
                  </a:solidFill>
                </a:rPr>
                <a:t>Основные этапы</a:t>
              </a:r>
            </a:p>
          </p:txBody>
        </p:sp>
        <p:sp>
          <p:nvSpPr>
            <p:cNvPr id="32" name="Line 20"/>
            <p:cNvSpPr>
              <a:spLocks noChangeShapeType="1"/>
            </p:cNvSpPr>
            <p:nvPr/>
          </p:nvSpPr>
          <p:spPr bwMode="auto">
            <a:xfrm>
              <a:off x="1793875" y="4417730"/>
              <a:ext cx="0" cy="419100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" name="Line 21"/>
            <p:cNvSpPr>
              <a:spLocks noChangeShapeType="1"/>
            </p:cNvSpPr>
            <p:nvPr/>
          </p:nvSpPr>
          <p:spPr bwMode="auto">
            <a:xfrm>
              <a:off x="3321050" y="4417730"/>
              <a:ext cx="0" cy="419100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" name="Line 22"/>
            <p:cNvSpPr>
              <a:spLocks noChangeShapeType="1"/>
            </p:cNvSpPr>
            <p:nvPr/>
          </p:nvSpPr>
          <p:spPr bwMode="auto">
            <a:xfrm>
              <a:off x="5014912" y="4417730"/>
              <a:ext cx="0" cy="419100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" name="Line 23"/>
            <p:cNvSpPr>
              <a:spLocks noChangeShapeType="1"/>
            </p:cNvSpPr>
            <p:nvPr/>
          </p:nvSpPr>
          <p:spPr bwMode="auto">
            <a:xfrm>
              <a:off x="6843712" y="4417730"/>
              <a:ext cx="0" cy="419100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6" name="Line 24"/>
            <p:cNvSpPr>
              <a:spLocks noChangeShapeType="1"/>
            </p:cNvSpPr>
            <p:nvPr/>
          </p:nvSpPr>
          <p:spPr bwMode="auto">
            <a:xfrm>
              <a:off x="273050" y="8608730"/>
              <a:ext cx="85344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" name="Line 25"/>
            <p:cNvSpPr>
              <a:spLocks noChangeShapeType="1"/>
            </p:cNvSpPr>
            <p:nvPr/>
          </p:nvSpPr>
          <p:spPr bwMode="auto">
            <a:xfrm>
              <a:off x="273050" y="4417730"/>
              <a:ext cx="85344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Line 26"/>
            <p:cNvSpPr>
              <a:spLocks noChangeShapeType="1"/>
            </p:cNvSpPr>
            <p:nvPr/>
          </p:nvSpPr>
          <p:spPr bwMode="auto">
            <a:xfrm>
              <a:off x="777875" y="4417730"/>
              <a:ext cx="0" cy="41910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" name="Line 27"/>
            <p:cNvSpPr>
              <a:spLocks noChangeShapeType="1"/>
            </p:cNvSpPr>
            <p:nvPr/>
          </p:nvSpPr>
          <p:spPr bwMode="auto">
            <a:xfrm>
              <a:off x="273050" y="4417730"/>
              <a:ext cx="0" cy="41910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" name="Line 28"/>
            <p:cNvSpPr>
              <a:spLocks noChangeShapeType="1"/>
            </p:cNvSpPr>
            <p:nvPr/>
          </p:nvSpPr>
          <p:spPr bwMode="auto">
            <a:xfrm>
              <a:off x="8807450" y="4417730"/>
              <a:ext cx="0" cy="419100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" name="Text Box 29"/>
            <p:cNvSpPr txBox="1">
              <a:spLocks noChangeArrowheads="1"/>
            </p:cNvSpPr>
            <p:nvPr/>
          </p:nvSpPr>
          <p:spPr bwMode="auto">
            <a:xfrm>
              <a:off x="2357438" y="5901249"/>
              <a:ext cx="541338" cy="5794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>
                  <a:solidFill>
                    <a:srgbClr val="000066"/>
                  </a:solidFill>
                </a:rPr>
                <a:t>I</a:t>
              </a:r>
              <a:endParaRPr lang="ru-RU" sz="3200" dirty="0">
                <a:solidFill>
                  <a:srgbClr val="000066"/>
                </a:solidFill>
              </a:endParaRPr>
            </a:p>
          </p:txBody>
        </p:sp>
        <p:sp>
          <p:nvSpPr>
            <p:cNvPr id="42" name="Text Box 30"/>
            <p:cNvSpPr txBox="1">
              <a:spLocks noChangeArrowheads="1"/>
            </p:cNvSpPr>
            <p:nvPr/>
          </p:nvSpPr>
          <p:spPr bwMode="auto">
            <a:xfrm>
              <a:off x="3646003" y="5930708"/>
              <a:ext cx="1098162" cy="831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>
                  <a:solidFill>
                    <a:srgbClr val="000066"/>
                  </a:solidFill>
                </a:rPr>
                <a:t>II</a:t>
              </a:r>
              <a:endParaRPr lang="ru-RU" sz="3200" dirty="0">
                <a:solidFill>
                  <a:srgbClr val="000066"/>
                </a:solidFill>
              </a:endParaRPr>
            </a:p>
          </p:txBody>
        </p:sp>
        <p:sp>
          <p:nvSpPr>
            <p:cNvPr id="43" name="Text Box 31"/>
            <p:cNvSpPr txBox="1">
              <a:spLocks noChangeArrowheads="1"/>
            </p:cNvSpPr>
            <p:nvPr/>
          </p:nvSpPr>
          <p:spPr bwMode="auto">
            <a:xfrm>
              <a:off x="4797986" y="5881142"/>
              <a:ext cx="2305049" cy="831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>
                  <a:solidFill>
                    <a:srgbClr val="000066"/>
                  </a:solidFill>
                </a:rPr>
                <a:t>III</a:t>
              </a:r>
              <a:endParaRPr lang="ru-RU" sz="3200" dirty="0">
                <a:solidFill>
                  <a:srgbClr val="000066"/>
                </a:solidFill>
              </a:endParaRPr>
            </a:p>
          </p:txBody>
        </p:sp>
        <p:sp>
          <p:nvSpPr>
            <p:cNvPr id="44" name="Text Box 32"/>
            <p:cNvSpPr txBox="1">
              <a:spLocks noChangeArrowheads="1"/>
            </p:cNvSpPr>
            <p:nvPr/>
          </p:nvSpPr>
          <p:spPr bwMode="auto">
            <a:xfrm>
              <a:off x="7371556" y="5881405"/>
              <a:ext cx="812800" cy="5794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>
                  <a:solidFill>
                    <a:srgbClr val="000066"/>
                  </a:solidFill>
                </a:rPr>
                <a:t>IV</a:t>
              </a:r>
              <a:endParaRPr lang="ru-RU" sz="3200" dirty="0">
                <a:solidFill>
                  <a:srgbClr val="000066"/>
                </a:solidFill>
              </a:endParaRPr>
            </a:p>
          </p:txBody>
        </p:sp>
        <p:sp>
          <p:nvSpPr>
            <p:cNvPr id="45" name="Text Box 33"/>
            <p:cNvSpPr txBox="1">
              <a:spLocks noChangeArrowheads="1"/>
            </p:cNvSpPr>
            <p:nvPr/>
          </p:nvSpPr>
          <p:spPr bwMode="auto">
            <a:xfrm rot="-5400000">
              <a:off x="-372269" y="7469699"/>
              <a:ext cx="175260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ru-RU">
                  <a:solidFill>
                    <a:schemeClr val="bg1"/>
                  </a:solidFill>
                </a:rPr>
                <a:t>Заболевания</a:t>
              </a:r>
            </a:p>
          </p:txBody>
        </p:sp>
        <p:sp>
          <p:nvSpPr>
            <p:cNvPr id="46" name="Text Box 34"/>
            <p:cNvSpPr txBox="1">
              <a:spLocks noChangeArrowheads="1"/>
            </p:cNvSpPr>
            <p:nvPr/>
          </p:nvSpPr>
          <p:spPr bwMode="auto">
            <a:xfrm>
              <a:off x="854366" y="7099699"/>
              <a:ext cx="1016000" cy="10067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ru-RU" sz="2000" dirty="0">
                  <a:solidFill>
                    <a:srgbClr val="CC0000"/>
                  </a:solidFill>
                </a:rPr>
                <a:t>норма</a:t>
              </a:r>
            </a:p>
          </p:txBody>
        </p:sp>
        <p:sp>
          <p:nvSpPr>
            <p:cNvPr id="47" name="Text Box 35"/>
            <p:cNvSpPr txBox="1">
              <a:spLocks noChangeArrowheads="1"/>
            </p:cNvSpPr>
            <p:nvPr/>
          </p:nvSpPr>
          <p:spPr bwMode="auto">
            <a:xfrm>
              <a:off x="1697038" y="7104859"/>
              <a:ext cx="1693863" cy="10505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ru-RU" sz="1400" dirty="0">
                  <a:solidFill>
                    <a:srgbClr val="000000"/>
                  </a:solidFill>
                </a:rPr>
                <a:t>диффузный </a:t>
              </a:r>
              <a:r>
                <a:rPr lang="ru-RU" sz="1400" dirty="0" err="1">
                  <a:solidFill>
                    <a:srgbClr val="000000"/>
                  </a:solidFill>
                </a:rPr>
                <a:t>эутиреоидный</a:t>
              </a:r>
              <a:r>
                <a:rPr lang="ru-RU" sz="1400" dirty="0">
                  <a:solidFill>
                    <a:srgbClr val="000000"/>
                  </a:solidFill>
                </a:rPr>
                <a:t> зоб</a:t>
              </a:r>
            </a:p>
          </p:txBody>
        </p:sp>
        <p:sp>
          <p:nvSpPr>
            <p:cNvPr id="48" name="Text Box 36"/>
            <p:cNvSpPr txBox="1">
              <a:spLocks noChangeArrowheads="1"/>
            </p:cNvSpPr>
            <p:nvPr/>
          </p:nvSpPr>
          <p:spPr bwMode="auto">
            <a:xfrm>
              <a:off x="3286058" y="7055449"/>
              <a:ext cx="1736859" cy="135693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ru-RU" sz="1400" dirty="0" err="1">
                  <a:solidFill>
                    <a:srgbClr val="000000"/>
                  </a:solidFill>
                </a:rPr>
                <a:t>многоузловой</a:t>
              </a:r>
              <a:r>
                <a:rPr lang="ru-RU" sz="1400" dirty="0">
                  <a:solidFill>
                    <a:srgbClr val="000000"/>
                  </a:solidFill>
                </a:rPr>
                <a:t> </a:t>
              </a:r>
              <a:r>
                <a:rPr lang="ru-RU" sz="1400" dirty="0" err="1">
                  <a:solidFill>
                    <a:srgbClr val="000000"/>
                  </a:solidFill>
                </a:rPr>
                <a:t>эутиреоидный</a:t>
              </a:r>
              <a:r>
                <a:rPr lang="ru-RU" sz="1400" dirty="0">
                  <a:solidFill>
                    <a:srgbClr val="000000"/>
                  </a:solidFill>
                </a:rPr>
                <a:t>  зоб</a:t>
              </a:r>
            </a:p>
          </p:txBody>
        </p:sp>
        <p:sp>
          <p:nvSpPr>
            <p:cNvPr id="49" name="Text Box 37"/>
            <p:cNvSpPr txBox="1">
              <a:spLocks noChangeArrowheads="1"/>
            </p:cNvSpPr>
            <p:nvPr/>
          </p:nvSpPr>
          <p:spPr bwMode="auto">
            <a:xfrm>
              <a:off x="4987925" y="6972771"/>
              <a:ext cx="1897063" cy="166334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ru-RU" sz="1400" dirty="0" err="1">
                  <a:solidFill>
                    <a:srgbClr val="000000"/>
                  </a:solidFill>
                </a:rPr>
                <a:t>многоузловой</a:t>
              </a:r>
              <a:r>
                <a:rPr lang="ru-RU" sz="1400" dirty="0">
                  <a:solidFill>
                    <a:srgbClr val="000000"/>
                  </a:solidFill>
                </a:rPr>
                <a:t> </a:t>
              </a:r>
              <a:r>
                <a:rPr lang="ru-RU" sz="1400" dirty="0" err="1">
                  <a:solidFill>
                    <a:srgbClr val="000000"/>
                  </a:solidFill>
                </a:rPr>
                <a:t>эутиреоидный</a:t>
              </a:r>
              <a:r>
                <a:rPr lang="ru-RU" sz="1400" dirty="0">
                  <a:solidFill>
                    <a:srgbClr val="000000"/>
                  </a:solidFill>
                </a:rPr>
                <a:t> зоб                       («горячие» узлы)</a:t>
              </a:r>
            </a:p>
          </p:txBody>
        </p:sp>
        <p:sp>
          <p:nvSpPr>
            <p:cNvPr id="50" name="Text Box 38"/>
            <p:cNvSpPr txBox="1">
              <a:spLocks noChangeArrowheads="1"/>
            </p:cNvSpPr>
            <p:nvPr/>
          </p:nvSpPr>
          <p:spPr bwMode="auto">
            <a:xfrm>
              <a:off x="6841331" y="7109685"/>
              <a:ext cx="1963738" cy="10505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ru-RU" sz="1400" dirty="0" err="1">
                  <a:solidFill>
                    <a:srgbClr val="000000"/>
                  </a:solidFill>
                </a:rPr>
                <a:t>многоузловой</a:t>
              </a:r>
              <a:r>
                <a:rPr lang="ru-RU" sz="1400" dirty="0">
                  <a:solidFill>
                    <a:srgbClr val="000000"/>
                  </a:solidFill>
                </a:rPr>
                <a:t> токсический</a:t>
              </a:r>
            </a:p>
            <a:p>
              <a:pPr algn="ctr" eaLnBrk="0" hangingPunct="0"/>
              <a:r>
                <a:rPr lang="ru-RU" sz="1400" dirty="0">
                  <a:solidFill>
                    <a:srgbClr val="000000"/>
                  </a:solidFill>
                </a:rPr>
                <a:t>зоб</a:t>
              </a:r>
            </a:p>
          </p:txBody>
        </p:sp>
        <p:sp>
          <p:nvSpPr>
            <p:cNvPr id="51" name="Line 2095"/>
            <p:cNvSpPr>
              <a:spLocks noChangeShapeType="1"/>
            </p:cNvSpPr>
            <p:nvPr/>
          </p:nvSpPr>
          <p:spPr bwMode="auto">
            <a:xfrm flipH="1">
              <a:off x="258762" y="6703730"/>
              <a:ext cx="533400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2" name="Oval 17" descr="90%"/>
            <p:cNvSpPr>
              <a:spLocks noChangeArrowheads="1"/>
            </p:cNvSpPr>
            <p:nvPr/>
          </p:nvSpPr>
          <p:spPr bwMode="auto">
            <a:xfrm>
              <a:off x="4311650" y="5295618"/>
              <a:ext cx="306387" cy="334962"/>
            </a:xfrm>
            <a:prstGeom prst="ellipse">
              <a:avLst/>
            </a:prstGeom>
            <a:pattFill prst="pct90">
              <a:fgClr>
                <a:srgbClr val="FF0000"/>
              </a:fgClr>
              <a:bgClr>
                <a:srgbClr val="FFFFFF"/>
              </a:bgClr>
            </a:patt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53" name="Oval 17" descr="90%"/>
            <p:cNvSpPr>
              <a:spLocks noChangeArrowheads="1"/>
            </p:cNvSpPr>
            <p:nvPr/>
          </p:nvSpPr>
          <p:spPr bwMode="auto">
            <a:xfrm>
              <a:off x="3635375" y="5438493"/>
              <a:ext cx="306387" cy="334962"/>
            </a:xfrm>
            <a:prstGeom prst="ellipse">
              <a:avLst/>
            </a:prstGeom>
            <a:pattFill prst="pct90">
              <a:fgClr>
                <a:srgbClr val="FF0000"/>
              </a:fgClr>
              <a:bgClr>
                <a:srgbClr val="FFFFFF"/>
              </a:bgClr>
            </a:patt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sz="1600"/>
            </a:p>
          </p:txBody>
        </p:sp>
      </p:grpSp>
      <p:cxnSp>
        <p:nvCxnSpPr>
          <p:cNvPr id="62" name="Прямая соединительная линия 61"/>
          <p:cNvCxnSpPr/>
          <p:nvPr/>
        </p:nvCxnSpPr>
        <p:spPr>
          <a:xfrm>
            <a:off x="6240367" y="1451815"/>
            <a:ext cx="0" cy="2108114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Группа 65"/>
          <p:cNvGrpSpPr/>
          <p:nvPr/>
        </p:nvGrpSpPr>
        <p:grpSpPr>
          <a:xfrm>
            <a:off x="1138190" y="1473752"/>
            <a:ext cx="3379788" cy="579690"/>
            <a:chOff x="1169987" y="1615371"/>
            <a:chExt cx="3379788" cy="579690"/>
          </a:xfrm>
        </p:grpSpPr>
        <p:sp>
          <p:nvSpPr>
            <p:cNvPr id="55" name="Oval 12"/>
            <p:cNvSpPr>
              <a:spLocks noChangeArrowheads="1"/>
            </p:cNvSpPr>
            <p:nvPr/>
          </p:nvSpPr>
          <p:spPr bwMode="auto">
            <a:xfrm>
              <a:off x="1169987" y="1618798"/>
              <a:ext cx="3379788" cy="576263"/>
            </a:xfrm>
            <a:prstGeom prst="ellipse">
              <a:avLst/>
            </a:prstGeom>
            <a:solidFill>
              <a:srgbClr val="D79DAC">
                <a:alpha val="60000"/>
              </a:srgbClr>
            </a:solidFill>
            <a:ln w="19050">
              <a:solidFill>
                <a:srgbClr val="C78B9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" name="Прямоугольник 62"/>
            <p:cNvSpPr/>
            <p:nvPr/>
          </p:nvSpPr>
          <p:spPr>
            <a:xfrm>
              <a:off x="2053126" y="1615371"/>
              <a:ext cx="183576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altLang="ru-RU" sz="28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Причина:</a:t>
              </a:r>
              <a:r>
                <a:rPr lang="ru-RU" altLang="ru-RU" sz="2800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 </a:t>
              </a:r>
            </a:p>
          </p:txBody>
        </p:sp>
      </p:grpSp>
      <p:grpSp>
        <p:nvGrpSpPr>
          <p:cNvPr id="67" name="Группа 66"/>
          <p:cNvGrpSpPr/>
          <p:nvPr/>
        </p:nvGrpSpPr>
        <p:grpSpPr>
          <a:xfrm>
            <a:off x="7616777" y="1529841"/>
            <a:ext cx="3379788" cy="576263"/>
            <a:chOff x="7648574" y="1671460"/>
            <a:chExt cx="3379788" cy="576263"/>
          </a:xfrm>
        </p:grpSpPr>
        <p:sp>
          <p:nvSpPr>
            <p:cNvPr id="59" name="Oval 12"/>
            <p:cNvSpPr>
              <a:spLocks noChangeArrowheads="1"/>
            </p:cNvSpPr>
            <p:nvPr/>
          </p:nvSpPr>
          <p:spPr bwMode="auto">
            <a:xfrm>
              <a:off x="7648574" y="1671460"/>
              <a:ext cx="3379788" cy="576263"/>
            </a:xfrm>
            <a:prstGeom prst="ellipse">
              <a:avLst/>
            </a:prstGeom>
            <a:solidFill>
              <a:srgbClr val="D79DAC">
                <a:alpha val="60000"/>
              </a:srgbClr>
            </a:solidFill>
            <a:ln w="19050">
              <a:solidFill>
                <a:srgbClr val="C78B9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5" name="Прямоугольник 64"/>
            <p:cNvSpPr/>
            <p:nvPr/>
          </p:nvSpPr>
          <p:spPr>
            <a:xfrm>
              <a:off x="8314431" y="1671841"/>
              <a:ext cx="228620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altLang="ru-RU" sz="2800" b="1" i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Симптомы:</a:t>
              </a:r>
              <a:r>
                <a:rPr lang="ru-RU" altLang="ru-RU" sz="2800" i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 </a:t>
              </a:r>
              <a:endParaRPr lang="ru-RU" altLang="ru-RU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endParaRPr>
            </a:p>
          </p:txBody>
        </p:sp>
      </p:grpSp>
      <p:cxnSp>
        <p:nvCxnSpPr>
          <p:cNvPr id="56" name="Прямая соединительная линия 55"/>
          <p:cNvCxnSpPr/>
          <p:nvPr/>
        </p:nvCxnSpPr>
        <p:spPr>
          <a:xfrm>
            <a:off x="186063" y="265176"/>
            <a:ext cx="3671026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>
            <a:off x="8403336" y="265176"/>
            <a:ext cx="3652587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829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361837" y="145448"/>
            <a:ext cx="784627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ru-RU" altLang="ru-RU" sz="2400" b="1" dirty="0" smtClean="0">
                <a:ln w="19050">
                  <a:noFill/>
                </a:ln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«Фокальные изменения» щитовидной железы</a:t>
            </a:r>
            <a:endParaRPr lang="ru-RU" altLang="ru-RU" sz="2400" dirty="0">
              <a:ln w="19050">
                <a:noFill/>
              </a:ln>
              <a:solidFill>
                <a:schemeClr val="accent5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7953" y="647908"/>
            <a:ext cx="1181404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000" i="1" dirty="0">
                <a:latin typeface="Book Antiqua" panose="02040602050305030304" pitchFamily="18" charset="0"/>
              </a:rPr>
              <a:t>изменения структуры органа, выявленные при УЗИ обследовании. Как правило, это </a:t>
            </a:r>
            <a:r>
              <a:rPr lang="ru-RU" altLang="ru-RU" sz="2000" i="1" dirty="0" err="1">
                <a:latin typeface="Book Antiqua" panose="02040602050305030304" pitchFamily="18" charset="0"/>
              </a:rPr>
              <a:t>анэхогенные</a:t>
            </a:r>
            <a:r>
              <a:rPr lang="ru-RU" altLang="ru-RU" sz="2000" i="1" dirty="0">
                <a:latin typeface="Book Antiqua" panose="02040602050305030304" pitchFamily="18" charset="0"/>
              </a:rPr>
              <a:t> и </a:t>
            </a:r>
            <a:r>
              <a:rPr lang="ru-RU" altLang="ru-RU" sz="2000" i="1" dirty="0" err="1">
                <a:latin typeface="Book Antiqua" panose="02040602050305030304" pitchFamily="18" charset="0"/>
              </a:rPr>
              <a:t>гипоэхогенные</a:t>
            </a:r>
            <a:r>
              <a:rPr lang="ru-RU" altLang="ru-RU" sz="2000" i="1" dirty="0">
                <a:latin typeface="Book Antiqua" panose="02040602050305030304" pitchFamily="18" charset="0"/>
              </a:rPr>
              <a:t> зоны размером до 1 </a:t>
            </a:r>
            <a:r>
              <a:rPr lang="ru-RU" altLang="ru-RU" sz="2000" i="1" dirty="0" smtClean="0">
                <a:latin typeface="Book Antiqua" panose="02040602050305030304" pitchFamily="18" charset="0"/>
              </a:rPr>
              <a:t>см</a:t>
            </a:r>
            <a:endParaRPr lang="ru-RU" altLang="ru-RU" sz="2000" i="1" dirty="0">
              <a:latin typeface="Book Antiqua" panose="02040602050305030304" pitchFamily="18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6468269" y="2130596"/>
            <a:ext cx="558085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altLang="ru-RU" sz="2000" i="1" dirty="0" smtClean="0">
                <a:latin typeface="Book Antiqua" panose="02040602050305030304" pitchFamily="18" charset="0"/>
              </a:rPr>
              <a:t>недостаточное </a:t>
            </a:r>
            <a:r>
              <a:rPr lang="ru-RU" altLang="ru-RU" sz="2000" i="1" dirty="0">
                <a:latin typeface="Book Antiqua" panose="02040602050305030304" pitchFamily="18" charset="0"/>
              </a:rPr>
              <a:t>поступление йода в организм. Увеличение размеров </a:t>
            </a:r>
            <a:r>
              <a:rPr lang="ru-RU" altLang="ru-RU" sz="2000" i="1" dirty="0" err="1">
                <a:latin typeface="Book Antiqua" panose="02040602050305030304" pitchFamily="18" charset="0"/>
              </a:rPr>
              <a:t>тироцитов</a:t>
            </a:r>
            <a:r>
              <a:rPr lang="ru-RU" altLang="ru-RU" sz="2000" i="1" dirty="0">
                <a:latin typeface="Book Antiqua" panose="02040602050305030304" pitchFamily="18" charset="0"/>
              </a:rPr>
              <a:t> и их количества приводит к формированию узлов.</a:t>
            </a:r>
          </a:p>
        </p:txBody>
      </p:sp>
      <p:pic>
        <p:nvPicPr>
          <p:cNvPr id="9" name="Picture 13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4"/>
          <a:stretch/>
        </p:blipFill>
        <p:spPr bwMode="auto">
          <a:xfrm>
            <a:off x="7419975" y="3324721"/>
            <a:ext cx="3852069" cy="35324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62398" y="4875189"/>
            <a:ext cx="2198991" cy="431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 descr="Rak-shhitovidnoj-zhelezy-1000-600-680x40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40" y="3853603"/>
            <a:ext cx="4535488" cy="27051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Прямая соединительная линия 11"/>
          <p:cNvCxnSpPr/>
          <p:nvPr/>
        </p:nvCxnSpPr>
        <p:spPr>
          <a:xfrm>
            <a:off x="6261894" y="1502296"/>
            <a:ext cx="0" cy="2108114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Группа 14"/>
          <p:cNvGrpSpPr/>
          <p:nvPr/>
        </p:nvGrpSpPr>
        <p:grpSpPr>
          <a:xfrm>
            <a:off x="1169987" y="1319782"/>
            <a:ext cx="3379788" cy="579690"/>
            <a:chOff x="1169987" y="1615371"/>
            <a:chExt cx="3379788" cy="579690"/>
          </a:xfrm>
        </p:grpSpPr>
        <p:sp>
          <p:nvSpPr>
            <p:cNvPr id="16" name="Oval 12"/>
            <p:cNvSpPr>
              <a:spLocks noChangeArrowheads="1"/>
            </p:cNvSpPr>
            <p:nvPr/>
          </p:nvSpPr>
          <p:spPr bwMode="auto">
            <a:xfrm>
              <a:off x="1169987" y="1618798"/>
              <a:ext cx="3379788" cy="576263"/>
            </a:xfrm>
            <a:prstGeom prst="ellipse">
              <a:avLst/>
            </a:prstGeom>
            <a:solidFill>
              <a:srgbClr val="D79DAC">
                <a:alpha val="60000"/>
              </a:srgbClr>
            </a:solidFill>
            <a:ln w="19050">
              <a:solidFill>
                <a:srgbClr val="C78B9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2053126" y="1615371"/>
              <a:ext cx="183576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altLang="ru-RU" sz="28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Причина:</a:t>
              </a:r>
              <a:r>
                <a:rPr lang="ru-RU" altLang="ru-RU" sz="2800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 </a:t>
              </a: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7648574" y="1375871"/>
            <a:ext cx="3379788" cy="576263"/>
            <a:chOff x="7648574" y="1671460"/>
            <a:chExt cx="3379788" cy="576263"/>
          </a:xfrm>
        </p:grpSpPr>
        <p:sp>
          <p:nvSpPr>
            <p:cNvPr id="19" name="Oval 12"/>
            <p:cNvSpPr>
              <a:spLocks noChangeArrowheads="1"/>
            </p:cNvSpPr>
            <p:nvPr/>
          </p:nvSpPr>
          <p:spPr bwMode="auto">
            <a:xfrm>
              <a:off x="7648574" y="1671460"/>
              <a:ext cx="3379788" cy="576263"/>
            </a:xfrm>
            <a:prstGeom prst="ellipse">
              <a:avLst/>
            </a:prstGeom>
            <a:solidFill>
              <a:srgbClr val="D79DAC">
                <a:alpha val="60000"/>
              </a:srgbClr>
            </a:solidFill>
            <a:ln w="19050">
              <a:solidFill>
                <a:srgbClr val="C78B9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8314431" y="1671841"/>
              <a:ext cx="228620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altLang="ru-RU" sz="2800" b="1" i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Симптомы:</a:t>
              </a:r>
              <a:r>
                <a:rPr lang="ru-RU" altLang="ru-RU" sz="2800" i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 </a:t>
              </a:r>
              <a:endParaRPr lang="ru-RU" altLang="ru-RU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endParaRPr>
            </a:p>
          </p:txBody>
        </p:sp>
      </p:grpSp>
      <p:sp>
        <p:nvSpPr>
          <p:cNvPr id="21" name="Прямоугольник 20"/>
          <p:cNvSpPr/>
          <p:nvPr/>
        </p:nvSpPr>
        <p:spPr>
          <a:xfrm>
            <a:off x="377953" y="2294429"/>
            <a:ext cx="541324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i="1" dirty="0">
                <a:latin typeface="Book Antiqua" panose="02040602050305030304" pitchFamily="18" charset="0"/>
              </a:rPr>
              <a:t>клинически они никак себя не проявляют и являются случайной находкой при исследовании щитовидной железы ультразвуком.</a:t>
            </a:r>
          </a:p>
        </p:txBody>
      </p:sp>
    </p:spTree>
    <p:extLst>
      <p:ext uri="{BB962C8B-B14F-4D97-AF65-F5344CB8AC3E}">
        <p14:creationId xmlns:p14="http://schemas.microsoft.com/office/powerpoint/2010/main" val="184464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983773" y="0"/>
            <a:ext cx="44195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400" b="1" dirty="0" smtClean="0">
                <a:ln w="19050">
                  <a:noFill/>
                </a:ln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Узлы щитовидной железы</a:t>
            </a:r>
            <a:endParaRPr lang="ru-RU" altLang="ru-RU" sz="2400" dirty="0">
              <a:ln w="19050">
                <a:noFill/>
              </a:ln>
              <a:solidFill>
                <a:schemeClr val="accent5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7953" y="461655"/>
            <a:ext cx="118140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000" i="1" dirty="0">
                <a:latin typeface="Book Antiqua" panose="02040602050305030304" pitchFamily="18" charset="0"/>
              </a:rPr>
              <a:t>образования</a:t>
            </a:r>
            <a:r>
              <a:rPr lang="ru-RU" altLang="ru-RU" i="1" dirty="0">
                <a:latin typeface="Book Antiqua" panose="02040602050305030304" pitchFamily="18" charset="0"/>
              </a:rPr>
              <a:t> </a:t>
            </a:r>
            <a:r>
              <a:rPr lang="ru-RU" altLang="ru-RU" sz="2000" i="1" dirty="0">
                <a:latin typeface="Book Antiqua" panose="02040602050305030304" pitchFamily="18" charset="0"/>
              </a:rPr>
              <a:t>диаметром более 1 см</a:t>
            </a:r>
          </a:p>
        </p:txBody>
      </p:sp>
      <p:sp>
        <p:nvSpPr>
          <p:cNvPr id="6" name="Text Box 14"/>
          <p:cNvSpPr txBox="1">
            <a:spLocks noChangeArrowheads="1"/>
          </p:cNvSpPr>
          <p:nvPr/>
        </p:nvSpPr>
        <p:spPr bwMode="auto">
          <a:xfrm>
            <a:off x="526091" y="1870916"/>
            <a:ext cx="525621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2000" i="1" dirty="0" smtClean="0">
                <a:latin typeface="Book Antiqua" panose="02040602050305030304" pitchFamily="18" charset="0"/>
              </a:rPr>
              <a:t>возникают </a:t>
            </a:r>
            <a:r>
              <a:rPr lang="ru-RU" altLang="ru-RU" sz="2000" i="1" dirty="0">
                <a:latin typeface="Book Antiqua" panose="02040602050305030304" pitchFamily="18" charset="0"/>
              </a:rPr>
              <a:t>в результате непрекращающегося роста и деления </a:t>
            </a:r>
            <a:r>
              <a:rPr lang="ru-RU" altLang="ru-RU" sz="2000" i="1" dirty="0" err="1">
                <a:latin typeface="Book Antiqua" panose="02040602050305030304" pitchFamily="18" charset="0"/>
              </a:rPr>
              <a:t>тироцитов</a:t>
            </a:r>
            <a:r>
              <a:rPr lang="ru-RU" altLang="ru-RU" sz="2000" i="1" dirty="0">
                <a:latin typeface="Book Antiqua" panose="02040602050305030304" pitchFamily="18" charset="0"/>
              </a:rPr>
              <a:t> в условиях длительного дефицита йода. </a:t>
            </a:r>
          </a:p>
        </p:txBody>
      </p:sp>
      <p:pic>
        <p:nvPicPr>
          <p:cNvPr id="7" name="Picture 4" descr="uzel-shhitovidnoj-zhelezy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38" y="3026349"/>
            <a:ext cx="5055807" cy="35355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Прямая соединительная линия 12"/>
          <p:cNvCxnSpPr/>
          <p:nvPr/>
        </p:nvCxnSpPr>
        <p:spPr>
          <a:xfrm>
            <a:off x="6023769" y="918235"/>
            <a:ext cx="0" cy="2108114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Группа 14"/>
          <p:cNvGrpSpPr/>
          <p:nvPr/>
        </p:nvGrpSpPr>
        <p:grpSpPr>
          <a:xfrm>
            <a:off x="1169987" y="1151457"/>
            <a:ext cx="3379788" cy="579690"/>
            <a:chOff x="1169987" y="1615371"/>
            <a:chExt cx="3379788" cy="579690"/>
          </a:xfrm>
        </p:grpSpPr>
        <p:sp>
          <p:nvSpPr>
            <p:cNvPr id="16" name="Oval 12"/>
            <p:cNvSpPr>
              <a:spLocks noChangeArrowheads="1"/>
            </p:cNvSpPr>
            <p:nvPr/>
          </p:nvSpPr>
          <p:spPr bwMode="auto">
            <a:xfrm>
              <a:off x="1169987" y="1618798"/>
              <a:ext cx="3379788" cy="576263"/>
            </a:xfrm>
            <a:prstGeom prst="ellipse">
              <a:avLst/>
            </a:prstGeom>
            <a:solidFill>
              <a:srgbClr val="D79DAC">
                <a:alpha val="60000"/>
              </a:srgbClr>
            </a:solidFill>
            <a:ln w="19050">
              <a:solidFill>
                <a:srgbClr val="C78B9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2053126" y="1615371"/>
              <a:ext cx="183576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altLang="ru-RU" sz="28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Причина:</a:t>
              </a:r>
              <a:r>
                <a:rPr lang="ru-RU" altLang="ru-RU" sz="2800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 </a:t>
              </a: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7648574" y="1207546"/>
            <a:ext cx="3379788" cy="576263"/>
            <a:chOff x="7648574" y="1671460"/>
            <a:chExt cx="3379788" cy="576263"/>
          </a:xfrm>
        </p:grpSpPr>
        <p:sp>
          <p:nvSpPr>
            <p:cNvPr id="19" name="Oval 12"/>
            <p:cNvSpPr>
              <a:spLocks noChangeArrowheads="1"/>
            </p:cNvSpPr>
            <p:nvPr/>
          </p:nvSpPr>
          <p:spPr bwMode="auto">
            <a:xfrm>
              <a:off x="7648574" y="1671460"/>
              <a:ext cx="3379788" cy="576263"/>
            </a:xfrm>
            <a:prstGeom prst="ellipse">
              <a:avLst/>
            </a:prstGeom>
            <a:solidFill>
              <a:srgbClr val="D79DAC">
                <a:alpha val="60000"/>
              </a:srgbClr>
            </a:solidFill>
            <a:ln w="19050">
              <a:solidFill>
                <a:srgbClr val="C78B9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8314431" y="1671841"/>
              <a:ext cx="228620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altLang="ru-RU" sz="2800" b="1" i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Симптомы:</a:t>
              </a:r>
              <a:r>
                <a:rPr lang="ru-RU" altLang="ru-RU" sz="2800" i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 </a:t>
              </a:r>
              <a:endParaRPr lang="ru-RU" altLang="ru-RU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endParaRPr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6265235" y="1813114"/>
            <a:ext cx="5822137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u="sng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чаще </a:t>
            </a:r>
            <a:r>
              <a:rPr lang="ru-RU" sz="2000" i="1" u="sng" dirty="0">
                <a:solidFill>
                  <a:srgbClr val="333333"/>
                </a:solidFill>
                <a:latin typeface="Book Antiqua" panose="02040602050305030304" pitchFamily="18" charset="0"/>
              </a:rPr>
              <a:t>всего узловые образования протекают бессимптомно и выявляются случайно во время профилактического обследования. </a:t>
            </a:r>
            <a:endParaRPr lang="ru-RU" sz="2000" i="1" u="sng" dirty="0" smtClean="0">
              <a:solidFill>
                <a:srgbClr val="333333"/>
              </a:solidFill>
              <a:latin typeface="Book Antiqua" panose="02040602050305030304" pitchFamily="18" charset="0"/>
            </a:endParaRPr>
          </a:p>
          <a:p>
            <a:endParaRPr lang="ru-RU" i="1" dirty="0">
              <a:solidFill>
                <a:srgbClr val="333333"/>
              </a:solidFill>
              <a:latin typeface="Book Antiqua" panose="02040602050305030304" pitchFamily="18" charset="0"/>
            </a:endParaRPr>
          </a:p>
          <a:p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Некоторые симптомы, которые могут возникать, если узел достиг большого размера или располагается в перешейке железы: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дискомфорт в области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передней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поверхности шеи;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ощущение «комка» в горле;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изменение голоса (осиплость, охриплость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);</a:t>
            </a:r>
            <a:endParaRPr lang="ru-RU" i="1" dirty="0">
              <a:solidFill>
                <a:srgbClr val="333333"/>
              </a:solidFill>
              <a:latin typeface="Book Antiqua" panose="0204060205030503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нарушение процессов глотания, дыхания</a:t>
            </a:r>
            <a:endParaRPr lang="ru-RU" i="1" dirty="0">
              <a:solidFill>
                <a:srgbClr val="333333"/>
              </a:solidFill>
              <a:effectLst/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67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715930" y="0"/>
            <a:ext cx="441956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Функциональная автономия</a:t>
            </a:r>
            <a:endParaRPr lang="ru-RU" altLang="ru-RU" sz="2400" dirty="0">
              <a:solidFill>
                <a:schemeClr val="accent5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3551" y="830997"/>
            <a:ext cx="111915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000" i="1" dirty="0">
                <a:latin typeface="Book Antiqua" panose="02040602050305030304" pitchFamily="18" charset="0"/>
              </a:rPr>
              <a:t>это повышенная секреция </a:t>
            </a:r>
            <a:r>
              <a:rPr lang="ru-RU" altLang="ru-RU" sz="2000" i="1" dirty="0" err="1">
                <a:latin typeface="Book Antiqua" panose="02040602050305030304" pitchFamily="18" charset="0"/>
              </a:rPr>
              <a:t>тиреоидных</a:t>
            </a:r>
            <a:r>
              <a:rPr lang="ru-RU" altLang="ru-RU" sz="2000" i="1" dirty="0">
                <a:latin typeface="Book Antiqua" panose="02040602050305030304" pitchFamily="18" charset="0"/>
              </a:rPr>
              <a:t> гормонов щитовидной железой, нерегулируемая тиреотропным гормоном гипофиза (ТТГ) и внешними стимуляторами. </a:t>
            </a: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340864" y="2336858"/>
            <a:ext cx="525621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2000" i="1" dirty="0">
                <a:latin typeface="Book Antiqua" panose="02040602050305030304" pitchFamily="18" charset="0"/>
              </a:rPr>
              <a:t>возникает на фоне увеличенного зоба</a:t>
            </a: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6052344" y="1803578"/>
            <a:ext cx="0" cy="3311347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/>
          <p:cNvGrpSpPr/>
          <p:nvPr/>
        </p:nvGrpSpPr>
        <p:grpSpPr>
          <a:xfrm>
            <a:off x="1167952" y="1661994"/>
            <a:ext cx="3379788" cy="579690"/>
            <a:chOff x="1169987" y="1615371"/>
            <a:chExt cx="3379788" cy="579690"/>
          </a:xfrm>
        </p:grpSpPr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1169987" y="1618798"/>
              <a:ext cx="3379788" cy="576263"/>
            </a:xfrm>
            <a:prstGeom prst="ellipse">
              <a:avLst/>
            </a:prstGeom>
            <a:solidFill>
              <a:srgbClr val="D79DAC">
                <a:alpha val="60000"/>
              </a:srgbClr>
            </a:solidFill>
            <a:ln w="19050">
              <a:solidFill>
                <a:srgbClr val="C78B9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2053126" y="1615371"/>
              <a:ext cx="183576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altLang="ru-RU" sz="28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Причина:</a:t>
              </a:r>
              <a:r>
                <a:rPr lang="ru-RU" altLang="ru-RU" sz="2800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 </a:t>
              </a: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7705724" y="1661994"/>
            <a:ext cx="3379788" cy="576263"/>
            <a:chOff x="7648574" y="1671460"/>
            <a:chExt cx="3379788" cy="576263"/>
          </a:xfrm>
        </p:grpSpPr>
        <p:sp>
          <p:nvSpPr>
            <p:cNvPr id="16" name="Oval 12"/>
            <p:cNvSpPr>
              <a:spLocks noChangeArrowheads="1"/>
            </p:cNvSpPr>
            <p:nvPr/>
          </p:nvSpPr>
          <p:spPr bwMode="auto">
            <a:xfrm>
              <a:off x="7648574" y="1671460"/>
              <a:ext cx="3379788" cy="576263"/>
            </a:xfrm>
            <a:prstGeom prst="ellipse">
              <a:avLst/>
            </a:prstGeom>
            <a:solidFill>
              <a:srgbClr val="D79DAC">
                <a:alpha val="60000"/>
              </a:srgbClr>
            </a:solidFill>
            <a:ln w="19050">
              <a:solidFill>
                <a:srgbClr val="C78B9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8314431" y="1671841"/>
              <a:ext cx="228620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altLang="ru-RU" sz="2800" b="1" i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Симптомы:</a:t>
              </a:r>
              <a:r>
                <a:rPr lang="ru-RU" altLang="ru-RU" sz="2800" i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 </a:t>
              </a:r>
              <a:endParaRPr lang="ru-RU" altLang="ru-RU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endParaRPr>
            </a:p>
          </p:txBody>
        </p:sp>
      </p:grpSp>
      <p:pic>
        <p:nvPicPr>
          <p:cNvPr id="18" name="Picture 7" descr="slide-5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5" t="3936" r="8406" b="4600"/>
          <a:stretch/>
        </p:blipFill>
        <p:spPr bwMode="auto">
          <a:xfrm>
            <a:off x="1639745" y="3111701"/>
            <a:ext cx="2994066" cy="36039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6138415" y="2336858"/>
            <a:ext cx="606455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u="sng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Симптомы функциональной автономии: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i="1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субфебрильную </a:t>
            </a:r>
            <a:r>
              <a:rPr lang="ru-RU" sz="2000" i="1" dirty="0">
                <a:solidFill>
                  <a:srgbClr val="000000"/>
                </a:solidFill>
                <a:latin typeface="Book Antiqua" panose="02040602050305030304" pitchFamily="18" charset="0"/>
              </a:rPr>
              <a:t>температуру, </a:t>
            </a:r>
            <a:endParaRPr lang="ru-RU" sz="2000" i="1" dirty="0" smtClean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i="1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плохую </a:t>
            </a:r>
            <a:r>
              <a:rPr lang="ru-RU" sz="2000" i="1" dirty="0">
                <a:solidFill>
                  <a:srgbClr val="000000"/>
                </a:solidFill>
                <a:latin typeface="Book Antiqua" panose="02040602050305030304" pitchFamily="18" charset="0"/>
              </a:rPr>
              <a:t>переносимость тепла, </a:t>
            </a:r>
            <a:endParaRPr lang="ru-RU" sz="2000" i="1" dirty="0" smtClean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i="1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потливость</a:t>
            </a:r>
            <a:r>
              <a:rPr lang="ru-RU" sz="2000" i="1" dirty="0">
                <a:solidFill>
                  <a:srgbClr val="000000"/>
                </a:solidFill>
                <a:latin typeface="Book Antiqua" panose="02040602050305030304" pitchFamily="18" charset="0"/>
              </a:rPr>
              <a:t>, потерю веса, </a:t>
            </a:r>
            <a:endParaRPr lang="ru-RU" sz="2000" i="1" dirty="0" smtClean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i="1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мышечную </a:t>
            </a:r>
            <a:r>
              <a:rPr lang="ru-RU" sz="2000" i="1" dirty="0">
                <a:solidFill>
                  <a:srgbClr val="000000"/>
                </a:solidFill>
                <a:latin typeface="Book Antiqua" panose="02040602050305030304" pitchFamily="18" charset="0"/>
              </a:rPr>
              <a:t>гипотрофию и </a:t>
            </a:r>
            <a:r>
              <a:rPr lang="ru-RU" sz="2000" i="1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слабость, раздражительность</a:t>
            </a:r>
            <a:r>
              <a:rPr lang="ru-RU" sz="2000" i="1" dirty="0">
                <a:solidFill>
                  <a:srgbClr val="000000"/>
                </a:solidFill>
                <a:latin typeface="Book Antiqua" panose="02040602050305030304" pitchFamily="18" charset="0"/>
              </a:rPr>
              <a:t>, </a:t>
            </a:r>
            <a:endParaRPr lang="ru-RU" sz="2000" i="1" dirty="0" smtClean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i="1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беспокойство</a:t>
            </a:r>
            <a:r>
              <a:rPr lang="ru-RU" sz="2000" i="1" dirty="0">
                <a:solidFill>
                  <a:srgbClr val="000000"/>
                </a:solidFill>
                <a:latin typeface="Book Antiqua" panose="02040602050305030304" pitchFamily="18" charset="0"/>
              </a:rPr>
              <a:t>, </a:t>
            </a:r>
            <a:r>
              <a:rPr lang="ru-RU" sz="2000" i="1" dirty="0" smtClean="0">
                <a:latin typeface="Book Antiqua" panose="02040602050305030304" pitchFamily="18" charset="0"/>
              </a:rPr>
              <a:t>бессонницу</a:t>
            </a:r>
            <a:r>
              <a:rPr lang="ru-RU" sz="2000" i="1" dirty="0">
                <a:solidFill>
                  <a:srgbClr val="000000"/>
                </a:solidFill>
                <a:latin typeface="Book Antiqua" panose="02040602050305030304" pitchFamily="18" charset="0"/>
              </a:rPr>
              <a:t>, </a:t>
            </a:r>
            <a:endParaRPr lang="ru-RU" sz="2000" i="1" dirty="0" smtClean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i="1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отеки</a:t>
            </a:r>
            <a:r>
              <a:rPr lang="ru-RU" sz="2000" i="1" dirty="0">
                <a:solidFill>
                  <a:srgbClr val="000000"/>
                </a:solidFill>
                <a:latin typeface="Book Antiqua" panose="02040602050305030304" pitchFamily="18" charset="0"/>
              </a:rPr>
              <a:t>, сердечно-сосудистые нарушения, </a:t>
            </a:r>
            <a:endParaRPr lang="ru-RU" sz="2000" i="1" dirty="0" smtClean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i="1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желудочные </a:t>
            </a:r>
            <a:r>
              <a:rPr lang="ru-RU" sz="2000" i="1" dirty="0">
                <a:solidFill>
                  <a:srgbClr val="000000"/>
                </a:solidFill>
                <a:latin typeface="Book Antiqua" panose="02040602050305030304" pitchFamily="18" charset="0"/>
              </a:rPr>
              <a:t>расстройства</a:t>
            </a:r>
            <a:endParaRPr lang="ru-RU" sz="2000" i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42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296384" y="69198"/>
            <a:ext cx="55267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Кретинизм</a:t>
            </a:r>
            <a:endParaRPr lang="ru-RU" altLang="ru-RU" sz="2400" dirty="0">
              <a:solidFill>
                <a:schemeClr val="accent5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8505" y="522452"/>
            <a:ext cx="1181404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000" i="1" dirty="0" smtClean="0">
                <a:latin typeface="Book Antiqua" panose="02040602050305030304" pitchFamily="18" charset="0"/>
              </a:rPr>
              <a:t>заболевание, </a:t>
            </a:r>
            <a:r>
              <a:rPr lang="ru-RU" altLang="ru-RU" sz="2000" i="1" dirty="0">
                <a:latin typeface="Book Antiqua" panose="02040602050305030304" pitchFamily="18" charset="0"/>
              </a:rPr>
              <a:t>вызываемое недостатком гормонов щитовидной железы, характеризуется выраженным снижением функции щитовидной железы, задержкой физического и умственного развития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6059777" y="1403725"/>
            <a:ext cx="0" cy="4336215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Группа 5"/>
          <p:cNvGrpSpPr/>
          <p:nvPr/>
        </p:nvGrpSpPr>
        <p:grpSpPr>
          <a:xfrm>
            <a:off x="1146057" y="1342154"/>
            <a:ext cx="3379788" cy="579690"/>
            <a:chOff x="1169987" y="1615371"/>
            <a:chExt cx="3379788" cy="579690"/>
          </a:xfrm>
        </p:grpSpPr>
        <p:sp>
          <p:nvSpPr>
            <p:cNvPr id="7" name="Oval 12"/>
            <p:cNvSpPr>
              <a:spLocks noChangeArrowheads="1"/>
            </p:cNvSpPr>
            <p:nvPr/>
          </p:nvSpPr>
          <p:spPr bwMode="auto">
            <a:xfrm>
              <a:off x="1169987" y="1618798"/>
              <a:ext cx="3379788" cy="576263"/>
            </a:xfrm>
            <a:prstGeom prst="ellipse">
              <a:avLst/>
            </a:prstGeom>
            <a:solidFill>
              <a:srgbClr val="D79DAC">
                <a:alpha val="60000"/>
              </a:srgbClr>
            </a:solidFill>
            <a:ln w="19050">
              <a:solidFill>
                <a:srgbClr val="C78B9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2053126" y="1615371"/>
              <a:ext cx="183576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altLang="ru-RU" sz="28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Причина:</a:t>
              </a:r>
              <a:r>
                <a:rPr lang="ru-RU" altLang="ru-RU" sz="2800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 </a:t>
              </a: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7593710" y="1403725"/>
            <a:ext cx="3379788" cy="576263"/>
            <a:chOff x="7648574" y="1671460"/>
            <a:chExt cx="3379788" cy="576263"/>
          </a:xfrm>
        </p:grpSpPr>
        <p:sp>
          <p:nvSpPr>
            <p:cNvPr id="10" name="Oval 12"/>
            <p:cNvSpPr>
              <a:spLocks noChangeArrowheads="1"/>
            </p:cNvSpPr>
            <p:nvPr/>
          </p:nvSpPr>
          <p:spPr bwMode="auto">
            <a:xfrm>
              <a:off x="7648574" y="1671460"/>
              <a:ext cx="3379788" cy="576263"/>
            </a:xfrm>
            <a:prstGeom prst="ellipse">
              <a:avLst/>
            </a:prstGeom>
            <a:solidFill>
              <a:srgbClr val="D79DAC">
                <a:alpha val="60000"/>
              </a:srgbClr>
            </a:solidFill>
            <a:ln w="19050">
              <a:solidFill>
                <a:srgbClr val="C78B9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8314431" y="1671841"/>
              <a:ext cx="228620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altLang="ru-RU" sz="2800" b="1" i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Симптомы:</a:t>
              </a:r>
              <a:r>
                <a:rPr lang="ru-RU" altLang="ru-RU" sz="2800" i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 Antiqua" panose="02040602050305030304" pitchFamily="18" charset="0"/>
                </a:rPr>
                <a:t> </a:t>
              </a:r>
              <a:endParaRPr lang="ru-RU" altLang="ru-RU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endParaRP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772223" y="2033661"/>
            <a:ext cx="48212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latin typeface="Book Antiqua" panose="02040602050305030304" pitchFamily="18" charset="0"/>
              </a:rPr>
              <a:t>Основная причина кретинизма — тяжёлый йодный дефицит плода во внутриутробном периоде либо врождённый гипотиреоз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213702" y="1981305"/>
            <a:ext cx="6096000" cy="406265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u="sng" dirty="0">
                <a:latin typeface="Book Antiqua" panose="02040602050305030304" pitchFamily="18" charset="0"/>
              </a:rPr>
              <a:t>Некоторые симптомы кретинизма:</a:t>
            </a:r>
          </a:p>
          <a:p>
            <a:endParaRPr lang="ru-RU" sz="2000" i="1" dirty="0">
              <a:latin typeface="Book Antiqua" panose="0204060205030503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i="1" dirty="0">
                <a:latin typeface="Book Antiqua" panose="02040602050305030304" pitchFamily="18" charset="0"/>
              </a:rPr>
              <a:t>Изменение размеров и объёма черепа из-за неправильного роста.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i="1" dirty="0">
                <a:latin typeface="Book Antiqua" panose="02040602050305030304" pitchFamily="18" charset="0"/>
              </a:rPr>
              <a:t>Маленький рост.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i="1" dirty="0">
                <a:latin typeface="Book Antiqua" panose="02040602050305030304" pitchFamily="18" charset="0"/>
              </a:rPr>
              <a:t>Нарушение пропорций тела.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i="1" dirty="0">
                <a:latin typeface="Book Antiqua" panose="02040602050305030304" pitchFamily="18" charset="0"/>
              </a:rPr>
              <a:t>Нарушение подвижности в позвоночнике и в различных суставах.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i="1" dirty="0">
                <a:latin typeface="Book Antiqua" panose="02040602050305030304" pitchFamily="18" charset="0"/>
              </a:rPr>
              <a:t>Умственная отсталость. </a:t>
            </a:r>
            <a:endParaRPr lang="ru-RU" sz="2000" i="1" dirty="0" smtClean="0">
              <a:latin typeface="Book Antiqua" panose="0204060205030503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i="1" dirty="0" smtClean="0">
                <a:latin typeface="Book Antiqua" panose="02040602050305030304" pitchFamily="18" charset="0"/>
              </a:rPr>
              <a:t>Нарушение слуха и речи.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i="1" dirty="0" smtClean="0">
                <a:latin typeface="Book Antiqua" panose="02040602050305030304" pitchFamily="18" charset="0"/>
              </a:rPr>
              <a:t>Апатия</a:t>
            </a:r>
            <a:r>
              <a:rPr lang="ru-RU" sz="2000" i="1" dirty="0">
                <a:latin typeface="Book Antiqua" panose="02040602050305030304" pitchFamily="18" charset="0"/>
              </a:rPr>
              <a:t>, вялость, сонливость, психические расстройства разного уровня.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i="1" dirty="0">
                <a:latin typeface="Book Antiqua" panose="02040602050305030304" pitchFamily="18" charset="0"/>
              </a:rPr>
              <a:t>Недоразвитость половых органов и бесплодие</a:t>
            </a:r>
          </a:p>
        </p:txBody>
      </p:sp>
      <p:pic>
        <p:nvPicPr>
          <p:cNvPr id="15" name="Picture 4" descr="prezentatsia_microsoft_powerpoint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3" t="8539" r="4562" b="5364"/>
          <a:stretch/>
        </p:blipFill>
        <p:spPr bwMode="auto">
          <a:xfrm>
            <a:off x="930769" y="3357100"/>
            <a:ext cx="4267200" cy="30575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425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288" y="34115"/>
            <a:ext cx="12154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Анкетирование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graphicFrame>
        <p:nvGraphicFramePr>
          <p:cNvPr id="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8358119"/>
              </p:ext>
            </p:extLst>
          </p:nvPr>
        </p:nvGraphicFramePr>
        <p:xfrm>
          <a:off x="6392355" y="527177"/>
          <a:ext cx="5556250" cy="3702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8" name="Диаграмма" r:id="rId3" imgW="6095858" imgH="4061499" progId="MSGraph.Chart.8">
                  <p:embed followColorScheme="full"/>
                </p:oleObj>
              </mc:Choice>
              <mc:Fallback>
                <p:oleObj name="Диаграмма" r:id="rId3" imgW="6095858" imgH="4061499" progId="MSGraph.Chart.8">
                  <p:embed followColorScheme="full"/>
                  <p:pic>
                    <p:nvPicPr>
                      <p:cNvPr id="1946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92355" y="527177"/>
                        <a:ext cx="5556250" cy="3702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Line 6"/>
          <p:cNvSpPr>
            <a:spLocks noChangeShapeType="1"/>
          </p:cNvSpPr>
          <p:nvPr/>
        </p:nvSpPr>
        <p:spPr bwMode="auto">
          <a:xfrm flipV="1">
            <a:off x="8768843" y="1535240"/>
            <a:ext cx="288925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9057768" y="1535240"/>
            <a:ext cx="12969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V="1">
            <a:off x="8121143" y="1535240"/>
            <a:ext cx="287337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>
            <a:off x="6897180" y="1535240"/>
            <a:ext cx="1511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9057768" y="1176465"/>
            <a:ext cx="13684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/>
              <a:t>4</a:t>
            </a:r>
            <a:r>
              <a:rPr lang="ru-RU" altLang="ru-RU" dirty="0" smtClean="0"/>
              <a:t> человека</a:t>
            </a:r>
            <a:endParaRPr lang="ru-RU" altLang="ru-RU" dirty="0"/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6897180" y="1176465"/>
            <a:ext cx="15128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 smtClean="0"/>
              <a:t>21 </a:t>
            </a:r>
            <a:r>
              <a:rPr lang="ru-RU" altLang="ru-RU" dirty="0"/>
              <a:t>человек</a:t>
            </a: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6838442" y="564298"/>
            <a:ext cx="49688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i="1" dirty="0">
                <a:solidFill>
                  <a:srgbClr val="FF2F2F"/>
                </a:solidFill>
              </a:rPr>
              <a:t>Значение </a:t>
            </a:r>
            <a:r>
              <a:rPr lang="ru-RU" altLang="ru-RU" i="1" dirty="0" smtClean="0">
                <a:solidFill>
                  <a:srgbClr val="FF2F2F"/>
                </a:solidFill>
              </a:rPr>
              <a:t>щитовидной железы для организма человека</a:t>
            </a:r>
            <a:endParaRPr lang="ru-RU" altLang="ru-RU" i="1" dirty="0">
              <a:solidFill>
                <a:srgbClr val="FF2F2F"/>
              </a:solidFill>
            </a:endParaRPr>
          </a:p>
        </p:txBody>
      </p:sp>
      <p:graphicFrame>
        <p:nvGraphicFramePr>
          <p:cNvPr id="12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7048968"/>
              </p:ext>
            </p:extLst>
          </p:nvPr>
        </p:nvGraphicFramePr>
        <p:xfrm>
          <a:off x="415417" y="3543427"/>
          <a:ext cx="6099175" cy="338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9" name="Диаграмма" r:id="rId5" imgW="7307545" imgH="4053824" progId="MSGraph.Chart.8">
                  <p:embed followColorScheme="full"/>
                </p:oleObj>
              </mc:Choice>
              <mc:Fallback>
                <p:oleObj name="Диаграмма" r:id="rId5" imgW="7307545" imgH="4053824" progId="MSGraph.Chart.8">
                  <p:embed followColorScheme="full"/>
                  <p:pic>
                    <p:nvPicPr>
                      <p:cNvPr id="19488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5417" y="3543427"/>
                        <a:ext cx="6099175" cy="338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Line 33"/>
          <p:cNvSpPr>
            <a:spLocks noChangeShapeType="1"/>
          </p:cNvSpPr>
          <p:nvPr/>
        </p:nvSpPr>
        <p:spPr bwMode="auto">
          <a:xfrm flipV="1">
            <a:off x="3512630" y="6094540"/>
            <a:ext cx="21590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" name="Line 34"/>
          <p:cNvSpPr>
            <a:spLocks noChangeShapeType="1"/>
          </p:cNvSpPr>
          <p:nvPr/>
        </p:nvSpPr>
        <p:spPr bwMode="auto">
          <a:xfrm>
            <a:off x="3512630" y="6597777"/>
            <a:ext cx="17287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" name="Line 35"/>
          <p:cNvSpPr>
            <a:spLocks noChangeShapeType="1"/>
          </p:cNvSpPr>
          <p:nvPr/>
        </p:nvSpPr>
        <p:spPr bwMode="auto">
          <a:xfrm flipV="1">
            <a:off x="3584067" y="4222877"/>
            <a:ext cx="2159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" name="Line 36"/>
          <p:cNvSpPr>
            <a:spLocks noChangeShapeType="1"/>
          </p:cNvSpPr>
          <p:nvPr/>
        </p:nvSpPr>
        <p:spPr bwMode="auto">
          <a:xfrm>
            <a:off x="3799967" y="4222877"/>
            <a:ext cx="1584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" name="Text Box 37"/>
          <p:cNvSpPr txBox="1">
            <a:spLocks noChangeArrowheads="1"/>
          </p:cNvSpPr>
          <p:nvPr/>
        </p:nvSpPr>
        <p:spPr bwMode="auto">
          <a:xfrm>
            <a:off x="3657092" y="6239002"/>
            <a:ext cx="13684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/>
              <a:t>5</a:t>
            </a:r>
            <a:r>
              <a:rPr lang="ru-RU" altLang="ru-RU" dirty="0" smtClean="0"/>
              <a:t> человек</a:t>
            </a:r>
            <a:endParaRPr lang="ru-RU" altLang="ru-RU" dirty="0"/>
          </a:p>
        </p:txBody>
      </p:sp>
      <p:sp>
        <p:nvSpPr>
          <p:cNvPr id="18" name="Text Box 38"/>
          <p:cNvSpPr txBox="1">
            <a:spLocks noChangeArrowheads="1"/>
          </p:cNvSpPr>
          <p:nvPr/>
        </p:nvSpPr>
        <p:spPr bwMode="auto">
          <a:xfrm>
            <a:off x="3799967" y="3862515"/>
            <a:ext cx="1584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 smtClean="0"/>
              <a:t> 6 человек</a:t>
            </a:r>
            <a:endParaRPr lang="ru-RU" altLang="ru-RU" dirty="0"/>
          </a:p>
        </p:txBody>
      </p:sp>
      <p:sp>
        <p:nvSpPr>
          <p:cNvPr id="19" name="Line 39"/>
          <p:cNvSpPr>
            <a:spLocks noChangeShapeType="1"/>
          </p:cNvSpPr>
          <p:nvPr/>
        </p:nvSpPr>
        <p:spPr bwMode="auto">
          <a:xfrm flipH="1" flipV="1">
            <a:off x="2072767" y="3862515"/>
            <a:ext cx="2159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0" name="Line 40"/>
          <p:cNvSpPr>
            <a:spLocks noChangeShapeType="1"/>
          </p:cNvSpPr>
          <p:nvPr/>
        </p:nvSpPr>
        <p:spPr bwMode="auto">
          <a:xfrm>
            <a:off x="775780" y="3862515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" name="Line 41"/>
          <p:cNvSpPr>
            <a:spLocks noChangeShapeType="1"/>
          </p:cNvSpPr>
          <p:nvPr/>
        </p:nvSpPr>
        <p:spPr bwMode="auto">
          <a:xfrm flipH="1">
            <a:off x="1352042" y="6023102"/>
            <a:ext cx="2159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2" name="Line 42"/>
          <p:cNvSpPr>
            <a:spLocks noChangeShapeType="1"/>
          </p:cNvSpPr>
          <p:nvPr/>
        </p:nvSpPr>
        <p:spPr bwMode="auto">
          <a:xfrm>
            <a:off x="1352042" y="6454902"/>
            <a:ext cx="1439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" name="Line 43"/>
          <p:cNvSpPr>
            <a:spLocks noChangeShapeType="1"/>
          </p:cNvSpPr>
          <p:nvPr/>
        </p:nvSpPr>
        <p:spPr bwMode="auto">
          <a:xfrm flipV="1">
            <a:off x="3007805" y="3573590"/>
            <a:ext cx="431800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" name="Line 44"/>
          <p:cNvSpPr>
            <a:spLocks noChangeShapeType="1"/>
          </p:cNvSpPr>
          <p:nvPr/>
        </p:nvSpPr>
        <p:spPr bwMode="auto">
          <a:xfrm flipH="1">
            <a:off x="3441192" y="3573590"/>
            <a:ext cx="1368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" name="Text Box 45"/>
          <p:cNvSpPr txBox="1">
            <a:spLocks noChangeArrowheads="1"/>
          </p:cNvSpPr>
          <p:nvPr/>
        </p:nvSpPr>
        <p:spPr bwMode="auto">
          <a:xfrm>
            <a:off x="3441192" y="3214815"/>
            <a:ext cx="1727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/>
              <a:t>1</a:t>
            </a:r>
            <a:r>
              <a:rPr lang="ru-RU" altLang="ru-RU" dirty="0" smtClean="0"/>
              <a:t> человек</a:t>
            </a:r>
            <a:endParaRPr lang="ru-RU" altLang="ru-RU" dirty="0"/>
          </a:p>
        </p:txBody>
      </p:sp>
      <p:sp>
        <p:nvSpPr>
          <p:cNvPr id="26" name="Text Box 46"/>
          <p:cNvSpPr txBox="1">
            <a:spLocks noChangeArrowheads="1"/>
          </p:cNvSpPr>
          <p:nvPr/>
        </p:nvSpPr>
        <p:spPr bwMode="auto">
          <a:xfrm>
            <a:off x="775780" y="3502152"/>
            <a:ext cx="1295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 smtClean="0"/>
              <a:t>3 человека</a:t>
            </a:r>
            <a:endParaRPr lang="ru-RU" altLang="ru-RU" dirty="0"/>
          </a:p>
        </p:txBody>
      </p:sp>
      <p:sp>
        <p:nvSpPr>
          <p:cNvPr id="27" name="Text Box 47"/>
          <p:cNvSpPr txBox="1">
            <a:spLocks noChangeArrowheads="1"/>
          </p:cNvSpPr>
          <p:nvPr/>
        </p:nvSpPr>
        <p:spPr bwMode="auto">
          <a:xfrm>
            <a:off x="415417" y="2494090"/>
            <a:ext cx="338455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i="1" dirty="0" smtClean="0">
                <a:solidFill>
                  <a:srgbClr val="FF2F2F"/>
                </a:solidFill>
              </a:rPr>
              <a:t>Перечислите заболевания, связанные с щитовидной железой</a:t>
            </a:r>
            <a:endParaRPr lang="ru-RU" altLang="ru-RU" i="1" dirty="0">
              <a:solidFill>
                <a:srgbClr val="FF2F2F"/>
              </a:solidFill>
            </a:endParaRPr>
          </a:p>
        </p:txBody>
      </p:sp>
      <p:sp>
        <p:nvSpPr>
          <p:cNvPr id="28" name="Text Box 48"/>
          <p:cNvSpPr txBox="1">
            <a:spLocks noChangeArrowheads="1"/>
          </p:cNvSpPr>
          <p:nvPr/>
        </p:nvSpPr>
        <p:spPr bwMode="auto">
          <a:xfrm>
            <a:off x="1352042" y="6454902"/>
            <a:ext cx="13684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 smtClean="0"/>
              <a:t>10 </a:t>
            </a:r>
            <a:r>
              <a:rPr lang="ru-RU" altLang="ru-RU" dirty="0"/>
              <a:t>человек</a:t>
            </a: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>
            <a:off x="186063" y="265176"/>
            <a:ext cx="4733409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7318383" y="265176"/>
            <a:ext cx="4630222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59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9264126"/>
              </p:ext>
            </p:extLst>
          </p:nvPr>
        </p:nvGraphicFramePr>
        <p:xfrm>
          <a:off x="3455353" y="3857311"/>
          <a:ext cx="6096000" cy="406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2" name="Диаграмма" r:id="rId3" imgW="6095858" imgH="4061499" progId="MSGraph.Chart.8">
                  <p:embed followColorScheme="full"/>
                </p:oleObj>
              </mc:Choice>
              <mc:Fallback>
                <p:oleObj name="Диаграмма" r:id="rId3" imgW="6095858" imgH="4061499" progId="MSGraph.Chart.8">
                  <p:embed followColorScheme="full"/>
                  <p:pic>
                    <p:nvPicPr>
                      <p:cNvPr id="2048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5353" y="3857311"/>
                        <a:ext cx="6096000" cy="4060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8154298"/>
              </p:ext>
            </p:extLst>
          </p:nvPr>
        </p:nvGraphicFramePr>
        <p:xfrm>
          <a:off x="7464424" y="237811"/>
          <a:ext cx="6096000" cy="406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3" name="Диаграмма" r:id="rId5" imgW="6095858" imgH="4061499" progId="MSGraph.Chart.8">
                  <p:embed followColorScheme="full"/>
                </p:oleObj>
              </mc:Choice>
              <mc:Fallback>
                <p:oleObj name="Диаграмма" r:id="rId5" imgW="6095858" imgH="4061499" progId="MSGraph.Chart.8">
                  <p:embed followColorScheme="full"/>
                  <p:pic>
                    <p:nvPicPr>
                      <p:cNvPr id="20484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4424" y="237811"/>
                        <a:ext cx="6096000" cy="4060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Line 5"/>
          <p:cNvSpPr>
            <a:spLocks noChangeShapeType="1"/>
          </p:cNvSpPr>
          <p:nvPr/>
        </p:nvSpPr>
        <p:spPr bwMode="auto">
          <a:xfrm flipV="1">
            <a:off x="5255578" y="4720911"/>
            <a:ext cx="144462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" name="Line 6"/>
          <p:cNvSpPr>
            <a:spLocks noChangeShapeType="1"/>
          </p:cNvSpPr>
          <p:nvPr/>
        </p:nvSpPr>
        <p:spPr bwMode="auto">
          <a:xfrm>
            <a:off x="5400040" y="4720911"/>
            <a:ext cx="1511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6839903" y="4649474"/>
            <a:ext cx="1584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 smtClean="0"/>
              <a:t>24 </a:t>
            </a:r>
            <a:r>
              <a:rPr lang="ru-RU" altLang="ru-RU" dirty="0"/>
              <a:t>человек</a:t>
            </a:r>
          </a:p>
        </p:txBody>
      </p:sp>
      <p:sp>
        <p:nvSpPr>
          <p:cNvPr id="33" name="Line 8"/>
          <p:cNvSpPr>
            <a:spLocks noChangeShapeType="1"/>
          </p:cNvSpPr>
          <p:nvPr/>
        </p:nvSpPr>
        <p:spPr bwMode="auto">
          <a:xfrm flipV="1">
            <a:off x="6624003" y="5009836"/>
            <a:ext cx="214312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4" name="Line 9"/>
          <p:cNvSpPr>
            <a:spLocks noChangeShapeType="1"/>
          </p:cNvSpPr>
          <p:nvPr/>
        </p:nvSpPr>
        <p:spPr bwMode="auto">
          <a:xfrm>
            <a:off x="6839903" y="5009836"/>
            <a:ext cx="1511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5" name="Text Box 10"/>
          <p:cNvSpPr txBox="1">
            <a:spLocks noChangeArrowheads="1"/>
          </p:cNvSpPr>
          <p:nvPr/>
        </p:nvSpPr>
        <p:spPr bwMode="auto">
          <a:xfrm>
            <a:off x="5400040" y="4362136"/>
            <a:ext cx="13684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/>
              <a:t>1</a:t>
            </a:r>
            <a:r>
              <a:rPr lang="ru-RU" altLang="ru-RU" dirty="0" smtClean="0"/>
              <a:t> </a:t>
            </a:r>
            <a:r>
              <a:rPr lang="ru-RU" altLang="ru-RU" dirty="0"/>
              <a:t>человек</a:t>
            </a:r>
          </a:p>
        </p:txBody>
      </p:sp>
      <p:sp>
        <p:nvSpPr>
          <p:cNvPr id="36" name="Text Box 11"/>
          <p:cNvSpPr txBox="1">
            <a:spLocks noChangeArrowheads="1"/>
          </p:cNvSpPr>
          <p:nvPr/>
        </p:nvSpPr>
        <p:spPr bwMode="auto">
          <a:xfrm>
            <a:off x="3616801" y="3767717"/>
            <a:ext cx="529272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i="1" dirty="0" smtClean="0">
                <a:solidFill>
                  <a:srgbClr val="FF2F2F"/>
                </a:solidFill>
              </a:rPr>
              <a:t>Какими способами можно диагностировать проблемы с щитовидной железой на ранней стадии</a:t>
            </a:r>
            <a:endParaRPr lang="ru-RU" altLang="ru-RU" i="1" dirty="0">
              <a:solidFill>
                <a:srgbClr val="FF2F2F"/>
              </a:solidFill>
            </a:endParaRPr>
          </a:p>
        </p:txBody>
      </p:sp>
      <p:sp>
        <p:nvSpPr>
          <p:cNvPr id="37" name="Line 12"/>
          <p:cNvSpPr>
            <a:spLocks noChangeShapeType="1"/>
          </p:cNvSpPr>
          <p:nvPr/>
        </p:nvSpPr>
        <p:spPr bwMode="auto">
          <a:xfrm>
            <a:off x="8616949" y="1363349"/>
            <a:ext cx="14398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8" name="Line 13"/>
          <p:cNvSpPr>
            <a:spLocks noChangeShapeType="1"/>
          </p:cNvSpPr>
          <p:nvPr/>
        </p:nvSpPr>
        <p:spPr bwMode="auto">
          <a:xfrm>
            <a:off x="10633074" y="1434786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9" name="Text Box 14"/>
          <p:cNvSpPr txBox="1">
            <a:spLocks noChangeArrowheads="1"/>
          </p:cNvSpPr>
          <p:nvPr/>
        </p:nvSpPr>
        <p:spPr bwMode="auto">
          <a:xfrm>
            <a:off x="8616949" y="1002986"/>
            <a:ext cx="13684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 smtClean="0"/>
              <a:t>8 человек</a:t>
            </a:r>
            <a:endParaRPr lang="ru-RU" altLang="ru-RU" dirty="0"/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10417174" y="1074424"/>
            <a:ext cx="15113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 smtClean="0"/>
              <a:t>17 человек</a:t>
            </a:r>
            <a:endParaRPr lang="ru-RU" altLang="ru-RU" dirty="0"/>
          </a:p>
        </p:txBody>
      </p:sp>
      <p:sp>
        <p:nvSpPr>
          <p:cNvPr id="41" name="Line 16"/>
          <p:cNvSpPr>
            <a:spLocks noChangeShapeType="1"/>
          </p:cNvSpPr>
          <p:nvPr/>
        </p:nvSpPr>
        <p:spPr bwMode="auto">
          <a:xfrm flipH="1">
            <a:off x="8472486" y="1363349"/>
            <a:ext cx="142875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2" name="Line 17"/>
          <p:cNvSpPr>
            <a:spLocks noChangeShapeType="1"/>
          </p:cNvSpPr>
          <p:nvPr/>
        </p:nvSpPr>
        <p:spPr bwMode="auto">
          <a:xfrm flipH="1">
            <a:off x="10488611" y="1434786"/>
            <a:ext cx="144463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" name="Text Box 18"/>
          <p:cNvSpPr txBox="1">
            <a:spLocks noChangeArrowheads="1"/>
          </p:cNvSpPr>
          <p:nvPr/>
        </p:nvSpPr>
        <p:spPr bwMode="auto">
          <a:xfrm>
            <a:off x="7392986" y="237811"/>
            <a:ext cx="4679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i="1" dirty="0">
                <a:solidFill>
                  <a:srgbClr val="FF2F2F"/>
                </a:solidFill>
              </a:rPr>
              <a:t>Существует ли проблема </a:t>
            </a:r>
            <a:r>
              <a:rPr lang="ru-RU" altLang="ru-RU" i="1" dirty="0" smtClean="0">
                <a:solidFill>
                  <a:srgbClr val="FF2F2F"/>
                </a:solidFill>
              </a:rPr>
              <a:t>с заболеванием щитовидной железы </a:t>
            </a:r>
            <a:r>
              <a:rPr lang="ru-RU" altLang="ru-RU" i="1" dirty="0">
                <a:solidFill>
                  <a:srgbClr val="FF2F2F"/>
                </a:solidFill>
              </a:rPr>
              <a:t>на Крайнем Севере?</a:t>
            </a:r>
          </a:p>
        </p:txBody>
      </p:sp>
      <p:graphicFrame>
        <p:nvGraphicFramePr>
          <p:cNvPr id="44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0072178"/>
              </p:ext>
            </p:extLst>
          </p:nvPr>
        </p:nvGraphicFramePr>
        <p:xfrm>
          <a:off x="97473" y="929961"/>
          <a:ext cx="4318000" cy="287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4" name="Диаграмма" r:id="rId7" imgW="6095858" imgH="4061499" progId="MSGraph.Chart.8">
                  <p:embed followColorScheme="full"/>
                </p:oleObj>
              </mc:Choice>
              <mc:Fallback>
                <p:oleObj name="Диаграмма" r:id="rId7" imgW="6095858" imgH="4061499" progId="MSGraph.Chart.8">
                  <p:embed followColorScheme="full"/>
                  <p:pic>
                    <p:nvPicPr>
                      <p:cNvPr id="20499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473" y="929961"/>
                        <a:ext cx="4318000" cy="2876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" name="Line 20"/>
          <p:cNvSpPr>
            <a:spLocks noChangeShapeType="1"/>
          </p:cNvSpPr>
          <p:nvPr/>
        </p:nvSpPr>
        <p:spPr bwMode="auto">
          <a:xfrm flipV="1">
            <a:off x="2508886" y="1218886"/>
            <a:ext cx="144462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" name="Line 21"/>
          <p:cNvSpPr>
            <a:spLocks noChangeShapeType="1"/>
          </p:cNvSpPr>
          <p:nvPr/>
        </p:nvSpPr>
        <p:spPr bwMode="auto">
          <a:xfrm flipV="1">
            <a:off x="997586" y="1145861"/>
            <a:ext cx="142875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7" name="Line 22"/>
          <p:cNvSpPr>
            <a:spLocks noChangeShapeType="1"/>
          </p:cNvSpPr>
          <p:nvPr/>
        </p:nvSpPr>
        <p:spPr bwMode="auto">
          <a:xfrm>
            <a:off x="1140461" y="1147449"/>
            <a:ext cx="13668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8" name="Text Box 23"/>
          <p:cNvSpPr txBox="1">
            <a:spLocks noChangeArrowheads="1"/>
          </p:cNvSpPr>
          <p:nvPr/>
        </p:nvSpPr>
        <p:spPr bwMode="auto">
          <a:xfrm>
            <a:off x="2653348" y="858524"/>
            <a:ext cx="15128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 smtClean="0"/>
              <a:t>18 человек</a:t>
            </a:r>
            <a:endParaRPr lang="ru-RU" altLang="ru-RU" dirty="0"/>
          </a:p>
        </p:txBody>
      </p:sp>
      <p:sp>
        <p:nvSpPr>
          <p:cNvPr id="49" name="Text Box 24"/>
          <p:cNvSpPr txBox="1">
            <a:spLocks noChangeArrowheads="1"/>
          </p:cNvSpPr>
          <p:nvPr/>
        </p:nvSpPr>
        <p:spPr bwMode="auto">
          <a:xfrm>
            <a:off x="1140461" y="787086"/>
            <a:ext cx="13668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/>
              <a:t>7</a:t>
            </a:r>
            <a:r>
              <a:rPr lang="ru-RU" altLang="ru-RU" dirty="0" smtClean="0"/>
              <a:t> </a:t>
            </a:r>
            <a:r>
              <a:rPr lang="ru-RU" altLang="ru-RU" dirty="0"/>
              <a:t>человек</a:t>
            </a:r>
          </a:p>
        </p:txBody>
      </p:sp>
      <p:sp>
        <p:nvSpPr>
          <p:cNvPr id="50" name="Line 27"/>
          <p:cNvSpPr>
            <a:spLocks noChangeShapeType="1"/>
          </p:cNvSpPr>
          <p:nvPr/>
        </p:nvSpPr>
        <p:spPr bwMode="auto">
          <a:xfrm>
            <a:off x="2653348" y="1218886"/>
            <a:ext cx="1584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1" name="Text Box 28"/>
          <p:cNvSpPr txBox="1">
            <a:spLocks noChangeArrowheads="1"/>
          </p:cNvSpPr>
          <p:nvPr/>
        </p:nvSpPr>
        <p:spPr bwMode="auto">
          <a:xfrm>
            <a:off x="316104" y="134406"/>
            <a:ext cx="438238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i="1" dirty="0">
                <a:solidFill>
                  <a:srgbClr val="FF2F2F"/>
                </a:solidFill>
              </a:rPr>
              <a:t>Симптомы, указывающие на ухудшение состояния щитовидной железы</a:t>
            </a:r>
          </a:p>
        </p:txBody>
      </p:sp>
    </p:spTree>
    <p:extLst>
      <p:ext uri="{BB962C8B-B14F-4D97-AF65-F5344CB8AC3E}">
        <p14:creationId xmlns:p14="http://schemas.microsoft.com/office/powerpoint/2010/main" val="2189921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288" y="410811"/>
            <a:ext cx="11880749" cy="65325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1550" i="1" dirty="0" smtClean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Андреева</a:t>
            </a: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Л.С. </a:t>
            </a:r>
            <a:r>
              <a:rPr lang="ru-RU" sz="155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Йоддефицитные</a:t>
            </a: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заболевания. Современные аспекты диагностики, профилактики, лечения: учебное пособие / Л.С. Андреева. – Иркутск: Высшая школа, 2020 – 59 с.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Гагарин, В.И. Сахарный диабет и </a:t>
            </a:r>
            <a:r>
              <a:rPr lang="ru-RU" sz="155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тиреоидная</a:t>
            </a: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патология в условиях Крайнего Севера / В.И. Гагарин [Электронный ресурс]. – Режим доступа: https://mostransgas.ru/studies/15084.php (дата обращения: 16.02.2025 г.)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Долгих О.В. Способ диагностики нарушения функционального состояния щитовидной железы у детей 4-10 лет, проживающих в условиях Крайнего Севера / О.В. Долгих, А.А. </a:t>
            </a:r>
            <a:r>
              <a:rPr lang="ru-RU" sz="155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Мазунина</a:t>
            </a: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Н.А. </a:t>
            </a:r>
            <a:r>
              <a:rPr lang="ru-RU" sz="155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Никоношина</a:t>
            </a: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О.А. Казакова, К.Г. Старкова, Т.А. Легостаева, Н.А. Вдовина [Электронный ресурс]. – Режим доступа: https://fcrisk.ru/node/2647 (дата обращения: 15.02.2025 г.)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Заболевания щитовидной железы в России: инновации в диагностике и лечении [Электронный ресурс]. – Режим доступа: https://vspru.ru/news/2023/05/zabolevaniia-shchitovidnoy-zhelezy-v-rossii-innovatsii-v-diagnostike-i-lechenii (дата обращения: 16.02.2025 г.)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Кондратьев, К.В. Социально-гигиеническая оценка распространения заболеваний щитовидной железы / К.В. Кондратьев, П.Ф. Кику, С.Н. </a:t>
            </a:r>
            <a:r>
              <a:rPr lang="ru-RU" sz="155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Бениова</a:t>
            </a: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М.В. Ли, О.Г. Цыганкова, Т.В. </a:t>
            </a:r>
            <a:r>
              <a:rPr lang="ru-RU" sz="155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Горборукова</a:t>
            </a: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А.В. Сухова // Здравоохранение Российской Федерации. – 2021. – № 65(1). – С. 37-44.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Краснов, А. Жизнь на Севере создает проблемы с ЩЖ мальчикам и мужчинам / А. Краснов [Электронный ресурс]. – Режим доступа: https://globalsib.com/20596/ (дата обращения: 15.02.2025 г.)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Майстренко, Н.А. Современные подходы к диагностике и хирургическому лечению заболеваний щитовидной железы / Н.А. Майстренко, П.Н. Ромащенко, Д.С. Криволапов [Электронный ресурс]. – Режим доступа: https://medj.rucml.ru/journal/45562d5255534d494c4d45442d41525449434c452d3732383733 (дата обращения: 15.02.2025 г.)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Особенности национальных болезней [Электронный ресурс]. – Режим доступа: https://www.kp.ru/daily/24559.4/733865/ (дата обращения: 16.02.2025 г.)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155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Сигова</a:t>
            </a: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М. Р. Проблема </a:t>
            </a:r>
            <a:r>
              <a:rPr lang="ru-RU" sz="155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йоддефицита</a:t>
            </a: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населения в северных регионах / М.Р. </a:t>
            </a:r>
            <a:r>
              <a:rPr lang="ru-RU" sz="155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Сигова</a:t>
            </a: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// </a:t>
            </a:r>
            <a:r>
              <a:rPr lang="ru-RU" sz="155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StudArctic</a:t>
            </a: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55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forum</a:t>
            </a: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‒ 2022. ‒ T. 7, № 4. ‒ С. 73-81.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155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Туровинина</a:t>
            </a: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Е.Ф. Экологические факторы и патология щитовидной железы в условиях крайнего севера / Е.Ф. </a:t>
            </a:r>
            <a:r>
              <a:rPr lang="ru-RU" sz="155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Туровинина</a:t>
            </a: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[Электронный ресурс]. – Режим доступа: http://tele-conf.ru/problemyi-zhiznedeyatelnosti-organizma-i-ekologiya/ekologicheskie-faktoryi-i-patologiya-schitovidnoy-zhelezyi-v-usloviyah-kraynego-severa.html (дата обращения: 16.02.2025 г.)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155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Министерство здравоохранения Мурманской области / губернаторский проект «Витаминизация» / https://minzdrav.gov-murman.ru/activities/vitaminizatsiya/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7288" y="34115"/>
            <a:ext cx="12154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Литература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186063" y="265176"/>
            <a:ext cx="4962009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7089783" y="265176"/>
            <a:ext cx="4916289" cy="0"/>
          </a:xfrm>
          <a:prstGeom prst="line">
            <a:avLst/>
          </a:prstGeom>
          <a:ln w="19050">
            <a:solidFill>
              <a:srgbClr val="C78B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040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306"/>
            <a:ext cx="6574536" cy="68663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71616" y="2688336"/>
            <a:ext cx="56509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i="1" dirty="0" smtClean="0">
                <a:latin typeface="Book Antiqua" panose="02040602050305030304" pitchFamily="18" charset="0"/>
              </a:rPr>
              <a:t>Спасибо за внимание!</a:t>
            </a:r>
            <a:endParaRPr lang="ru-RU" sz="6600" i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74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543</TotalTime>
  <Words>1564</Words>
  <Application>Microsoft Office PowerPoint</Application>
  <PresentationFormat>Широкоэкранный</PresentationFormat>
  <Paragraphs>183</Paragraphs>
  <Slides>19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31" baseType="lpstr">
      <vt:lpstr>Arial</vt:lpstr>
      <vt:lpstr>Arial Black</vt:lpstr>
      <vt:lpstr>Book Antiqua</vt:lpstr>
      <vt:lpstr>Calibri</vt:lpstr>
      <vt:lpstr>Calibri Light</vt:lpstr>
      <vt:lpstr>Century Gothic</vt:lpstr>
      <vt:lpstr>Comic Sans MS</vt:lpstr>
      <vt:lpstr>Sitka Heading</vt:lpstr>
      <vt:lpstr>Times New Roman</vt:lpstr>
      <vt:lpstr>Wingdings</vt:lpstr>
      <vt:lpstr>Тема Office</vt:lpstr>
      <vt:lpstr>Диаграмма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hp</cp:lastModifiedBy>
  <cp:revision>48</cp:revision>
  <dcterms:created xsi:type="dcterms:W3CDTF">2025-04-08T13:40:57Z</dcterms:created>
  <dcterms:modified xsi:type="dcterms:W3CDTF">2025-04-10T14:36:21Z</dcterms:modified>
</cp:coreProperties>
</file>