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414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Title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962399" y="1964267"/>
            <a:ext cx="7197726" cy="2421464"/>
          </a:xfrm>
        </p:spPr>
        <p:txBody>
          <a:bodyPr anchor="b">
            <a:normAutofit/>
          </a:bodyPr>
          <a:lstStyle>
            <a:lvl1pPr algn="r">
              <a:defRPr sz="4800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962399" y="4385732"/>
            <a:ext cx="7197726" cy="1405467"/>
          </a:xfrm>
        </p:spPr>
        <p:txBody>
          <a:bodyPr anchor="t">
            <a:normAutofit/>
          </a:bodyPr>
          <a:lstStyle>
            <a:lvl1pPr marL="0" indent="0" algn="r">
              <a:buNone/>
              <a:defRPr sz="1800" cap="all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932558" y="5870575"/>
            <a:ext cx="1600200" cy="377825"/>
          </a:xfrm>
        </p:spPr>
        <p:txBody>
          <a:bodyPr/>
          <a:lstStyle/>
          <a:p>
            <a:fld id="{C0ECD805-9A5F-43BD-B622-D597522DF72D}" type="datetimeFigureOut">
              <a:rPr lang="ru-RU" smtClean="0"/>
              <a:t>23.04.2025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962399" y="5870575"/>
            <a:ext cx="4893958" cy="377825"/>
          </a:xfrm>
        </p:spPr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608958" y="5870575"/>
            <a:ext cx="551167" cy="377825"/>
          </a:xfrm>
        </p:spPr>
        <p:txBody>
          <a:bodyPr/>
          <a:lstStyle/>
          <a:p>
            <a:fld id="{0DAC9A2D-8247-42C2-B101-AAB2872A4EA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3401752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ECD805-9A5F-43BD-B622-D597522DF72D}" type="datetimeFigureOut">
              <a:rPr lang="ru-RU" smtClean="0"/>
              <a:t>23.04.2025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AC9A2D-8247-42C2-B101-AAB2872A4EA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0945933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3308581"/>
            <a:ext cx="10131427" cy="1468800"/>
          </a:xfrm>
        </p:spPr>
        <p:txBody>
          <a:bodyPr anchor="b"/>
          <a:lstStyle>
            <a:lvl1pPr algn="l">
              <a:defRPr sz="4000" b="0" cap="all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799" y="4777381"/>
            <a:ext cx="1013142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 cap="all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ECD805-9A5F-43BD-B622-D597522DF72D}" type="datetimeFigureOut">
              <a:rPr lang="ru-RU" smtClean="0"/>
              <a:t>23.04.2025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AC9A2D-8247-42C2-B101-AAB2872A4EA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07721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2" y="2142067"/>
            <a:ext cx="4995334" cy="3649134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21895" y="2142067"/>
            <a:ext cx="4995332" cy="3649133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ECD805-9A5F-43BD-B622-D597522DF72D}" type="datetimeFigureOut">
              <a:rPr lang="ru-RU" smtClean="0"/>
              <a:t>23.04.2025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AC9A2D-8247-42C2-B101-AAB2872A4EA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690409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3670" y="2218267"/>
            <a:ext cx="470905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5801" y="2870201"/>
            <a:ext cx="4996923" cy="2920998"/>
          </a:xfrm>
        </p:spPr>
        <p:txBody>
          <a:bodyPr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96003" y="2226734"/>
            <a:ext cx="4722813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23483" y="2870201"/>
            <a:ext cx="4995334" cy="2920998"/>
          </a:xfrm>
        </p:spPr>
        <p:txBody>
          <a:bodyPr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ECD805-9A5F-43BD-B622-D597522DF72D}" type="datetimeFigureOut">
              <a:rPr lang="ru-RU" smtClean="0"/>
              <a:t>23.04.2025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AC9A2D-8247-42C2-B101-AAB2872A4EA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1891818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ECD805-9A5F-43BD-B622-D597522DF72D}" type="datetimeFigureOut">
              <a:rPr lang="ru-RU" smtClean="0"/>
              <a:t>23.04.2025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AC9A2D-8247-42C2-B101-AAB2872A4EA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854683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ECD805-9A5F-43BD-B622-D597522DF72D}" type="datetimeFigureOut">
              <a:rPr lang="ru-RU" smtClean="0"/>
              <a:t>23.04.2025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AC9A2D-8247-42C2-B101-AAB2872A4EA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661732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2074333"/>
            <a:ext cx="3680885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48201" y="609601"/>
            <a:ext cx="6169026" cy="5181600"/>
          </a:xfrm>
        </p:spPr>
        <p:txBody>
          <a:bodyPr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445933"/>
            <a:ext cx="3680885" cy="1828800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ECD805-9A5F-43BD-B622-D597522DF72D}" type="datetimeFigureOut">
              <a:rPr lang="ru-RU" smtClean="0"/>
              <a:t>23.04.2025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AC9A2D-8247-42C2-B101-AAB2872A4EA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1987802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600200"/>
            <a:ext cx="6164653" cy="13716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536253" y="914400"/>
            <a:ext cx="3280974" cy="4572000"/>
          </a:xfrm>
          <a:prstGeom prst="roundRect">
            <a:avLst>
              <a:gd name="adj" fmla="val 4280"/>
            </a:avLst>
          </a:prstGeom>
          <a:ln w="50800" cap="sq" cmpd="dbl">
            <a:gradFill flip="none" rotWithShape="1">
              <a:gsLst>
                <a:gs pos="0">
                  <a:srgbClr val="FFFFFF"/>
                </a:gs>
                <a:gs pos="100000">
                  <a:schemeClr val="tx1">
                    <a:alpha val="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2971800"/>
            <a:ext cx="6164653" cy="1828800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ECD805-9A5F-43BD-B622-D597522DF72D}" type="datetimeFigureOut">
              <a:rPr lang="ru-RU" smtClean="0"/>
              <a:t>23.04.2025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AC9A2D-8247-42C2-B101-AAB2872A4EA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78649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4732865"/>
            <a:ext cx="1013142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371600" y="932112"/>
            <a:ext cx="8759827" cy="3164976"/>
          </a:xfrm>
          <a:prstGeom prst="roundRect">
            <a:avLst>
              <a:gd name="adj" fmla="val 4380"/>
            </a:avLst>
          </a:prstGeom>
          <a:ln w="50800" cap="sq" cmpd="dbl">
            <a:gradFill flip="none" rotWithShape="1">
              <a:gsLst>
                <a:gs pos="0">
                  <a:srgbClr val="FFFFFF"/>
                </a:gs>
                <a:gs pos="100000">
                  <a:schemeClr val="tx1">
                    <a:alpha val="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5299603"/>
            <a:ext cx="10131427" cy="49371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ECD805-9A5F-43BD-B622-D597522DF72D}" type="datetimeFigureOut">
              <a:rPr lang="ru-RU" smtClean="0"/>
              <a:t>23.04.2025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AC9A2D-8247-42C2-B101-AAB2872A4EA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7065835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609601"/>
            <a:ext cx="10131427" cy="3124199"/>
          </a:xfrm>
        </p:spPr>
        <p:txBody>
          <a:bodyPr anchor="ctr">
            <a:normAutofit/>
          </a:bodyPr>
          <a:lstStyle>
            <a:lvl1pPr algn="l">
              <a:defRPr sz="32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10131428" cy="1447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ECD805-9A5F-43BD-B622-D597522DF72D}" type="datetimeFigureOut">
              <a:rPr lang="ru-RU" smtClean="0"/>
              <a:t>23.04.2025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AC9A2D-8247-42C2-B101-AAB2872A4EA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1238038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10237867" y="274320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488275" y="823337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92267" y="609601"/>
            <a:ext cx="9550399" cy="2743199"/>
          </a:xfrm>
        </p:spPr>
        <p:txBody>
          <a:bodyPr anchor="ctr">
            <a:normAutofit/>
          </a:bodyPr>
          <a:lstStyle>
            <a:lvl1pPr algn="l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097875" y="3352800"/>
            <a:ext cx="9339184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7465" y="4343400"/>
            <a:ext cx="10152367" cy="1447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ECD805-9A5F-43BD-B622-D597522DF72D}" type="datetimeFigureOut">
              <a:rPr lang="ru-RU" smtClean="0"/>
              <a:t>23.04.2025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AC9A2D-8247-42C2-B101-AAB2872A4EA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5261714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2" y="3308581"/>
            <a:ext cx="10131425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1" y="4777381"/>
            <a:ext cx="10131426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ECD805-9A5F-43BD-B622-D597522DF72D}" type="datetimeFigureOut">
              <a:rPr lang="ru-RU" smtClean="0"/>
              <a:t>23.04.2025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AC9A2D-8247-42C2-B101-AAB2872A4EA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9219595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10237867" y="274320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488275" y="823337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6" name="Title 1"/>
          <p:cNvSpPr>
            <a:spLocks noGrp="1"/>
          </p:cNvSpPr>
          <p:nvPr>
            <p:ph type="title"/>
          </p:nvPr>
        </p:nvSpPr>
        <p:spPr>
          <a:xfrm>
            <a:off x="992267" y="609601"/>
            <a:ext cx="9550399" cy="2743199"/>
          </a:xfrm>
        </p:spPr>
        <p:txBody>
          <a:bodyPr anchor="ctr">
            <a:normAutofit/>
          </a:bodyPr>
          <a:lstStyle>
            <a:lvl1pPr algn="l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5800" y="3886200"/>
            <a:ext cx="10135436" cy="8890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799" y="4775200"/>
            <a:ext cx="10135436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ECD805-9A5F-43BD-B622-D597522DF72D}" type="datetimeFigureOut">
              <a:rPr lang="ru-RU" smtClean="0"/>
              <a:t>23.04.2025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AC9A2D-8247-42C2-B101-AAB2872A4EA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3456369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609601"/>
            <a:ext cx="10131427" cy="2743199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5801" y="3505200"/>
            <a:ext cx="10131428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8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10131428" cy="14478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ECD805-9A5F-43BD-B622-D597522DF72D}" type="datetimeFigureOut">
              <a:rPr lang="ru-RU" smtClean="0"/>
              <a:t>23.04.2025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AC9A2D-8247-42C2-B101-AAB2872A4EA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9907288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ECD805-9A5F-43BD-B622-D597522DF72D}" type="datetimeFigureOut">
              <a:rPr lang="ru-RU" smtClean="0"/>
              <a:t>23.04.2025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AC9A2D-8247-42C2-B101-AAB2872A4EA2}" type="slidenum">
              <a:rPr lang="ru-RU" smtClean="0"/>
              <a:t>‹#›</a:t>
            </a:fld>
            <a:endParaRPr lang="ru-RU"/>
          </a:p>
        </p:txBody>
      </p:sp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685801" y="609600"/>
            <a:ext cx="10131425" cy="1456267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5554548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58675" y="609599"/>
            <a:ext cx="2158552" cy="5181601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7832116" cy="5181600"/>
          </a:xfrm>
        </p:spPr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ECD805-9A5F-43BD-B622-D597522DF72D}" type="datetimeFigureOut">
              <a:rPr lang="ru-RU" smtClean="0"/>
              <a:t>23.04.2025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AC9A2D-8247-42C2-B101-AAB2872A4EA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4297211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5801" y="609600"/>
            <a:ext cx="10131425" cy="14562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1" y="2142067"/>
            <a:ext cx="10131425" cy="364913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589660" y="5870575"/>
            <a:ext cx="1600200" cy="3778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C0ECD805-9A5F-43BD-B622-D597522DF72D}" type="datetimeFigureOut">
              <a:rPr lang="ru-RU" smtClean="0"/>
              <a:t>23.04.2025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5870575"/>
            <a:ext cx="7827659" cy="3778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266060" y="5870575"/>
            <a:ext cx="551167" cy="3778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0DAC9A2D-8247-42C2-B101-AAB2872A4EA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43985570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8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6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b="1" dirty="0"/>
              <a:t>Введение в бессоюзные сложные предложения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ru-RU" dirty="0" smtClean="0"/>
              <a:t>Выполнил Удальцов С.П.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79231313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24793" y="609600"/>
            <a:ext cx="10150679" cy="1456267"/>
          </a:xfrm>
        </p:spPr>
        <p:txBody>
          <a:bodyPr/>
          <a:lstStyle/>
          <a:p>
            <a:r>
              <a:rPr lang="ru-RU" b="1" dirty="0"/>
              <a:t>Что такое бессоюзные сложные предложения?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86469" y="2065867"/>
            <a:ext cx="10790338" cy="3649133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ru-RU" sz="2400" dirty="0"/>
              <a:t>Бессоюзные сложные предложения представляют собой два или более соединенных по смыслу предложения без использования союзов, часто встречающиеся в литературе и повседневной речи для усиления выразительности.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293784045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/>
              <a:t>Структура бессоюзных сложных предложений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dirty="0" smtClean="0"/>
              <a:t>1. Каждое </a:t>
            </a:r>
            <a:r>
              <a:rPr lang="ru-RU" dirty="0"/>
              <a:t>бессоюзное сложное предложение состоит как минимум из двух частей, которые по отдельности могут быть простыми предложениями, выражаясь таким образом самостоятельной мыслью и сохраняя смысловую целостность</a:t>
            </a:r>
            <a:r>
              <a:rPr lang="ru-RU" dirty="0" smtClean="0"/>
              <a:t>.</a:t>
            </a:r>
          </a:p>
          <a:p>
            <a:pPr marL="0" indent="0">
              <a:buNone/>
            </a:pPr>
            <a:r>
              <a:rPr lang="ru-RU" dirty="0" smtClean="0"/>
              <a:t>2.Структура </a:t>
            </a:r>
            <a:r>
              <a:rPr lang="ru-RU" dirty="0"/>
              <a:t>данных предложений в русской грамматике определяется интонацией и паузами, что заменяет функцию союзов, создавая связность и логичность внутри текста</a:t>
            </a:r>
            <a:r>
              <a:rPr lang="ru-RU" dirty="0" smtClean="0"/>
              <a:t>.</a:t>
            </a:r>
          </a:p>
          <a:p>
            <a:pPr marL="0" indent="0">
              <a:buNone/>
            </a:pPr>
            <a:r>
              <a:rPr lang="ru-RU" dirty="0" smtClean="0"/>
              <a:t>3.Интонация </a:t>
            </a:r>
            <a:r>
              <a:rPr lang="ru-RU" dirty="0"/>
              <a:t>в бессоюзных предложениях меняется в зависимости от цели высказывания: вопросительная, повествовательная или восклицательная форма углубляют их смысловую нагрузку.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03298980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/>
              <a:t>Функция и использование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342900" indent="-342900">
              <a:buFont typeface="+mj-lt"/>
              <a:buAutoNum type="arabicPeriod"/>
            </a:pPr>
            <a:r>
              <a:rPr lang="ru-RU" dirty="0"/>
              <a:t>Усиление </a:t>
            </a:r>
            <a:r>
              <a:rPr lang="ru-RU" dirty="0" smtClean="0"/>
              <a:t>выразительности</a:t>
            </a:r>
          </a:p>
          <a:p>
            <a:pPr marL="342900" indent="-342900">
              <a:buFont typeface="+mj-lt"/>
              <a:buAutoNum type="arabicPeriod"/>
            </a:pPr>
            <a:r>
              <a:rPr lang="ru-RU" dirty="0"/>
              <a:t>Бессоюзные сложные предложения способны значительно усилить выразительность текста, делая его более эмоциональным и живым за счёт отсутствия </a:t>
            </a:r>
            <a:r>
              <a:rPr lang="ru-RU" dirty="0" smtClean="0"/>
              <a:t>привычных </a:t>
            </a:r>
            <a:r>
              <a:rPr lang="ru-RU" dirty="0"/>
              <a:t>грамматических связок</a:t>
            </a:r>
            <a:r>
              <a:rPr lang="ru-RU" dirty="0" smtClean="0"/>
              <a:t>.</a:t>
            </a:r>
          </a:p>
          <a:p>
            <a:pPr marL="342900" indent="-342900">
              <a:buFont typeface="+mj-lt"/>
              <a:buAutoNum type="arabicPeriod"/>
            </a:pPr>
            <a:r>
              <a:rPr lang="ru-RU" dirty="0"/>
              <a:t>Сокращение </a:t>
            </a:r>
            <a:r>
              <a:rPr lang="ru-RU" dirty="0" smtClean="0"/>
              <a:t>избыточности</a:t>
            </a:r>
          </a:p>
          <a:p>
            <a:pPr marL="342900" indent="-342900">
              <a:buFont typeface="+mj-lt"/>
              <a:buAutoNum type="arabicPeriod"/>
            </a:pPr>
            <a:r>
              <a:rPr lang="ru-RU" dirty="0"/>
              <a:t>Использование этих предложений позволяет избежать избыточности слов и союзов, сохраняя при этом полноценное выражение мыслей и логическую структуру текста.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35122668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/>
              <a:t>Разделение по смысловым типам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342900" indent="-342900">
              <a:buFont typeface="+mj-lt"/>
              <a:buAutoNum type="arabicPeriod"/>
            </a:pPr>
            <a:r>
              <a:rPr lang="ru-RU" dirty="0"/>
              <a:t>Противопоставительные бессоюзные предложения подчеркивают противоречия между частями высказывания, создавая контраст и выделяя важность каждой из них</a:t>
            </a:r>
            <a:r>
              <a:rPr lang="ru-RU" dirty="0" smtClean="0"/>
              <a:t>.</a:t>
            </a:r>
          </a:p>
          <a:p>
            <a:pPr marL="342900" indent="-342900">
              <a:buFont typeface="+mj-lt"/>
              <a:buAutoNum type="arabicPeriod"/>
            </a:pPr>
            <a:r>
              <a:rPr lang="ru-RU" dirty="0"/>
              <a:t>Следственные бессоюзные конструкции используют для обозначения причинно-следственной связи, где второе предложение объясняет первые события</a:t>
            </a:r>
            <a:r>
              <a:rPr lang="ru-RU" dirty="0" smtClean="0"/>
              <a:t>.</a:t>
            </a:r>
          </a:p>
          <a:p>
            <a:pPr marL="342900" indent="-342900">
              <a:buFont typeface="+mj-lt"/>
              <a:buAutoNum type="arabicPeriod"/>
            </a:pPr>
            <a:r>
              <a:rPr lang="ru-RU" dirty="0"/>
              <a:t>Причинные бессоюзные предложения выражают причину, порождающую следующее действие или состояние персонажа, текст приобретает логическую связность</a:t>
            </a:r>
            <a:r>
              <a:rPr lang="ru-RU" dirty="0" smtClean="0"/>
              <a:t>.</a:t>
            </a:r>
          </a:p>
          <a:p>
            <a:pPr marL="342900" indent="-342900">
              <a:buFont typeface="+mj-lt"/>
              <a:buAutoNum type="arabicPeriod"/>
            </a:pPr>
            <a:r>
              <a:rPr lang="ru-RU" dirty="0"/>
              <a:t>Дополнительный смысловой тип включает в себя указание или разъяснение, углубляя понимание и полноту описания выявленных сюжетов.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99603992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/>
              <a:t>Интонационные контуры в БСП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dirty="0"/>
              <a:t>Интонация в бессоюзных предложениях выделяет смысловые акценты, играя ключевую роль в </a:t>
            </a:r>
            <a:r>
              <a:rPr lang="ru-RU" dirty="0" smtClean="0"/>
              <a:t>интерпретации, и интонационные </a:t>
            </a:r>
            <a:r>
              <a:rPr lang="ru-RU" dirty="0"/>
              <a:t>изменения влияют на понимание, подчеркивая фокус и структурные элементы.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18480920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Примеры и анализ Бессоюзных предложений</a:t>
            </a:r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75955" y="2141538"/>
            <a:ext cx="6151115" cy="3649662"/>
          </a:xfrm>
        </p:spPr>
      </p:pic>
    </p:spTree>
    <p:extLst>
      <p:ext uri="{BB962C8B-B14F-4D97-AF65-F5344CB8AC3E}">
        <p14:creationId xmlns:p14="http://schemas.microsoft.com/office/powerpoint/2010/main" val="286033725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/>
              <a:t>Роль в современной речи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dirty="0"/>
              <a:t>В современном русском языке бессоюзные предложения играют значительную роль, облегчая выразительность и избегая избыточности союза в разговоре. Они позволяют быстро передать мысль, сохраняя лаконичность</a:t>
            </a:r>
            <a:r>
              <a:rPr lang="ru-RU" dirty="0" smtClean="0"/>
              <a:t>.</a:t>
            </a:r>
          </a:p>
          <a:p>
            <a:pPr marL="0" indent="0">
              <a:buNone/>
            </a:pPr>
            <a:r>
              <a:rPr lang="ru-RU" dirty="0"/>
              <a:t>В разговорной речи они помогают выразить эмоциональные и причинно-следственные связи между событиями, что делает речь более динамичной и живой. Употребление таких конструкций стало естественным элементом языка.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7542216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/>
              <a:t>Как научиться использовать?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342900" indent="-342900">
              <a:buFont typeface="+mj-lt"/>
              <a:buAutoNum type="arabicPeriod"/>
            </a:pPr>
            <a:r>
              <a:rPr lang="ru-RU" dirty="0"/>
              <a:t>Читать классическую и современную литературу, где эти предложения активно используются, чтобы погрузиться в их разнообразие и усвоить стиль, а также обогатить свой лексический запас</a:t>
            </a:r>
            <a:r>
              <a:rPr lang="ru-RU" dirty="0" smtClean="0"/>
              <a:t>.</a:t>
            </a:r>
          </a:p>
          <a:p>
            <a:pPr marL="342900" indent="-342900">
              <a:buFont typeface="+mj-lt"/>
              <a:buAutoNum type="arabicPeriod"/>
            </a:pPr>
            <a:r>
              <a:rPr lang="ru-RU" dirty="0"/>
              <a:t>Практиковать составление собственных примеров бессоюзных предложений, обращая внимание на структуру и интонацию, чтобы развить умение использовать их в устной и письменной речи</a:t>
            </a:r>
            <a:r>
              <a:rPr lang="ru-RU" dirty="0" smtClean="0"/>
              <a:t>.</a:t>
            </a:r>
          </a:p>
          <a:p>
            <a:pPr marL="342900" indent="-342900">
              <a:buFont typeface="+mj-lt"/>
              <a:buAutoNum type="arabicPeriod"/>
            </a:pPr>
            <a:r>
              <a:rPr lang="ru-RU" dirty="0"/>
              <a:t>Анализировать уже существующие бессоюзные предложения, разбирать их компоненты и смыслы, чтобы четче понимать, как создавать выразительные и логически обоснованные конструкции.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15836666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/>
              <a:t>Избегаем ошибок при использовании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dirty="0" smtClean="0"/>
              <a:t>1. Ошибки </a:t>
            </a:r>
            <a:r>
              <a:rPr lang="ru-RU" dirty="0"/>
              <a:t>в </a:t>
            </a:r>
            <a:r>
              <a:rPr lang="ru-RU" dirty="0" smtClean="0"/>
              <a:t>пунктуации:</a:t>
            </a:r>
          </a:p>
          <a:p>
            <a:pPr marL="0" indent="0">
              <a:buNone/>
            </a:pPr>
            <a:r>
              <a:rPr lang="ru-RU" dirty="0"/>
              <a:t>Отсутствие союзов требует идеальной пунктуации, так как она регулирует смысловые связи. Неправильные знаки препинания могут исказить общий </a:t>
            </a:r>
            <a:r>
              <a:rPr lang="ru-RU" dirty="0" smtClean="0"/>
              <a:t>смысл.</a:t>
            </a:r>
          </a:p>
          <a:p>
            <a:pPr marL="0" indent="0">
              <a:buNone/>
            </a:pPr>
            <a:r>
              <a:rPr lang="ru-RU" dirty="0" smtClean="0"/>
              <a:t>2. Неясность связи частей:</a:t>
            </a:r>
          </a:p>
          <a:p>
            <a:pPr marL="0" indent="0">
              <a:buNone/>
            </a:pPr>
            <a:r>
              <a:rPr lang="ru-RU" dirty="0" smtClean="0"/>
              <a:t>Необдуманное </a:t>
            </a:r>
            <a:r>
              <a:rPr lang="ru-RU" dirty="0"/>
              <a:t>соединение частей может привести к путанице. Важно ясно обозначать смысловые связи, чтобы предложение оставалось логически цельным</a:t>
            </a:r>
            <a:r>
              <a:rPr lang="ru-RU" dirty="0" smtClean="0"/>
              <a:t>.</a:t>
            </a:r>
          </a:p>
          <a:p>
            <a:pPr marL="0" indent="0">
              <a:buNone/>
            </a:pPr>
            <a:r>
              <a:rPr lang="ru-RU" dirty="0" smtClean="0"/>
              <a:t>3. Недостаточное </a:t>
            </a:r>
            <a:r>
              <a:rPr lang="ru-RU" dirty="0"/>
              <a:t>внимание к </a:t>
            </a:r>
            <a:r>
              <a:rPr lang="ru-RU" dirty="0" smtClean="0"/>
              <a:t>паузам:</a:t>
            </a:r>
          </a:p>
          <a:p>
            <a:pPr marL="0" indent="0">
              <a:buNone/>
            </a:pPr>
            <a:r>
              <a:rPr lang="ru-RU" dirty="0"/>
              <a:t>Часто ошибки возникают из-за недостаточного внимания к паузам, что может изменить смысл предложения и сделать его непонятным для собеседника.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9670823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/>
              <a:t>Заключение: бессоюзные конструкции – дар русского языка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Бессоюзные сложные предложения обогащают российскую речь и литературу, делая их более выразительными, компактными и разнообразными, показывая красоту и гибкость русского языка.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18320494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Спасибо за внимание!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605261298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Небеса">
  <a:themeElements>
    <a:clrScheme name="Небеса">
      <a:dk1>
        <a:sysClr val="windowText" lastClr="000000"/>
      </a:dk1>
      <a:lt1>
        <a:sysClr val="window" lastClr="FFFFFF"/>
      </a:lt1>
      <a:dk2>
        <a:srgbClr val="18276C"/>
      </a:dk2>
      <a:lt2>
        <a:srgbClr val="EBEBEB"/>
      </a:lt2>
      <a:accent1>
        <a:srgbClr val="AC3EC1"/>
      </a:accent1>
      <a:accent2>
        <a:srgbClr val="477BD1"/>
      </a:accent2>
      <a:accent3>
        <a:srgbClr val="46B298"/>
      </a:accent3>
      <a:accent4>
        <a:srgbClr val="90BA4C"/>
      </a:accent4>
      <a:accent5>
        <a:srgbClr val="DD9D31"/>
      </a:accent5>
      <a:accent6>
        <a:srgbClr val="E25247"/>
      </a:accent6>
      <a:hlink>
        <a:srgbClr val="C573D2"/>
      </a:hlink>
      <a:folHlink>
        <a:srgbClr val="CCAEE8"/>
      </a:folHlink>
    </a:clrScheme>
    <a:fontScheme name="Небеса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Небеса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lumMod val="110000"/>
              </a:schemeClr>
            </a:gs>
            <a:gs pos="100000">
              <a:schemeClr val="phClr">
                <a:tint val="82000"/>
                <a:alpha val="74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00000"/>
              </a:schemeClr>
            </a:gs>
            <a:gs pos="100000">
              <a:schemeClr val="phClr">
                <a:shade val="88000"/>
                <a:lumMod val="88000"/>
              </a:schemeClr>
            </a:gs>
          </a:gsLst>
          <a:lin ang="5400000" scaled="1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5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200000"/>
            </a:lightRig>
          </a:scene3d>
          <a:sp3d>
            <a:bevelT w="38100" h="127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shade val="96000"/>
                <a:hueMod val="100000"/>
                <a:satMod val="180000"/>
                <a:lumMod val="110000"/>
              </a:schemeClr>
            </a:gs>
            <a:gs pos="100000">
              <a:schemeClr val="phClr">
                <a:shade val="96000"/>
                <a:satMod val="160000"/>
                <a:lumMod val="100000"/>
              </a:schemeClr>
            </a:gs>
          </a:gsLst>
          <a:lin ang="4740000" scaled="1"/>
        </a:gradFill>
        <a:blipFill>
          <a:blip xmlns:r="http://schemas.openxmlformats.org/officeDocument/2006/relationships" r:embed="rId1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elestial" id="{C4BB2A3D-0E93-4C5F-B0D2-9D3FCE089CC5}" vid="{42E5908D-19A2-46FD-89FA-638B126129EF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Небесная</Template>
  <TotalTime>12</TotalTime>
  <Words>546</Words>
  <Application>Microsoft Office PowerPoint</Application>
  <PresentationFormat>Широкоэкранный</PresentationFormat>
  <Paragraphs>38</Paragraphs>
  <Slides>12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6" baseType="lpstr">
      <vt:lpstr>Arial</vt:lpstr>
      <vt:lpstr>Calibri</vt:lpstr>
      <vt:lpstr>Calibri Light</vt:lpstr>
      <vt:lpstr>Небеса</vt:lpstr>
      <vt:lpstr>Введение в бессоюзные сложные предложения</vt:lpstr>
      <vt:lpstr>Что такое бессоюзные сложные предложения?</vt:lpstr>
      <vt:lpstr>Структура бессоюзных сложных предложений</vt:lpstr>
      <vt:lpstr>Функция и использование</vt:lpstr>
      <vt:lpstr>Разделение по смысловым типам</vt:lpstr>
      <vt:lpstr>Интонационные контуры в БСП</vt:lpstr>
      <vt:lpstr>Примеры и анализ Бессоюзных предложений</vt:lpstr>
      <vt:lpstr>Роль в современной речи</vt:lpstr>
      <vt:lpstr>Как научиться использовать?</vt:lpstr>
      <vt:lpstr>Избегаем ошибок при использовании</vt:lpstr>
      <vt:lpstr>Заключение: бессоюзные конструкции – дар русского языка</vt:lpstr>
      <vt:lpstr>Спасибо за внимание!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Введение в бессоюзные сложные предложения</dc:title>
  <dc:creator>Сергей Удальцов</dc:creator>
  <cp:lastModifiedBy>Сергей Удальцов</cp:lastModifiedBy>
  <cp:revision>2</cp:revision>
  <dcterms:created xsi:type="dcterms:W3CDTF">2025-04-23T13:43:19Z</dcterms:created>
  <dcterms:modified xsi:type="dcterms:W3CDTF">2025-04-23T13:56:18Z</dcterms:modified>
</cp:coreProperties>
</file>